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0"/>
  </p:notesMasterIdLst>
  <p:sldIdLst>
    <p:sldId id="257" r:id="rId4"/>
    <p:sldId id="259" r:id="rId5"/>
    <p:sldId id="260" r:id="rId6"/>
    <p:sldId id="270" r:id="rId7"/>
    <p:sldId id="261" r:id="rId8"/>
    <p:sldId id="262" r:id="rId9"/>
    <p:sldId id="263" r:id="rId10"/>
    <p:sldId id="271" r:id="rId11"/>
    <p:sldId id="264" r:id="rId12"/>
    <p:sldId id="265" r:id="rId13"/>
    <p:sldId id="266" r:id="rId14"/>
    <p:sldId id="268" r:id="rId15"/>
    <p:sldId id="267" r:id="rId16"/>
    <p:sldId id="269"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37" autoAdjust="0"/>
    <p:restoredTop sz="94660"/>
  </p:normalViewPr>
  <p:slideViewPr>
    <p:cSldViewPr>
      <p:cViewPr varScale="1">
        <p:scale>
          <a:sx n="121" d="100"/>
          <a:sy n="121" d="100"/>
        </p:scale>
        <p:origin x="109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2.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E4DDBE-3F67-45C5-902C-EC583528543D}" type="datetimeFigureOut">
              <a:rPr lang="en-US" smtClean="0"/>
              <a:t>11/22/2016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9789F4-029E-4103-B002-2FFDD480A588}" type="slidenum">
              <a:rPr lang="en-US" smtClean="0"/>
              <a:t>‹#›</a:t>
            </a:fld>
            <a:endParaRPr lang="en-US"/>
          </a:p>
        </p:txBody>
      </p:sp>
    </p:spTree>
    <p:extLst>
      <p:ext uri="{BB962C8B-B14F-4D97-AF65-F5344CB8AC3E}">
        <p14:creationId xmlns:p14="http://schemas.microsoft.com/office/powerpoint/2010/main" val="15528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11/22/2016 7:56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969406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11/22/2016 7:56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3724911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www.creative-wisdom.com/computer/sas/hypothesis.html"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www.creative-wisdom.com/teaching/WBI/threat.shtml"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www.creative-wisdom.com/teaching/WBI/power_es.shtml"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www.creative-wisdom.com/teaching/assessment/reliability.html"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creative-wisdom.com/teaching/512/Others/use_of_literature.doc" TargetMode="External"/><Relationship Id="rId2" Type="http://schemas.openxmlformats.org/officeDocument/2006/relationships/hyperlink" Target="http://www.creative-wisdom.com/teaching/512/Others/APA.doc"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Quantitative research </a:t>
            </a:r>
            <a:br>
              <a:rPr lang="en-US" dirty="0" smtClean="0"/>
            </a:br>
            <a:r>
              <a:rPr lang="en-US" dirty="0" smtClean="0"/>
              <a:t>design Guide</a:t>
            </a:r>
            <a:endParaRPr lang="en-US" dirty="0"/>
          </a:p>
        </p:txBody>
      </p:sp>
      <p:sp>
        <p:nvSpPr>
          <p:cNvPr id="3" name="Subtitle 2"/>
          <p:cNvSpPr>
            <a:spLocks noGrp="1"/>
          </p:cNvSpPr>
          <p:nvPr>
            <p:ph type="subTitle" idx="1"/>
          </p:nvPr>
        </p:nvSpPr>
        <p:spPr>
          <a:xfrm>
            <a:off x="730249" y="4344988"/>
            <a:ext cx="7681913" cy="1446212"/>
          </a:xfrm>
        </p:spPr>
        <p:txBody>
          <a:bodyPr>
            <a:normAutofit/>
          </a:bodyPr>
          <a:lstStyle/>
          <a:p>
            <a:r>
              <a:rPr lang="en-US" dirty="0" smtClean="0"/>
              <a:t>Chong Ho Yu</a:t>
            </a:r>
          </a:p>
          <a:p>
            <a:r>
              <a:rPr lang="en-US" dirty="0" smtClean="0"/>
              <a:t>Department of Psychology, APU</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r>
              <a:rPr lang="en-US" dirty="0" smtClean="0"/>
              <a:t>Components</a:t>
            </a:r>
            <a:endParaRPr lang="en-US" dirty="0">
              <a:solidFill>
                <a:schemeClr val="tx2"/>
              </a:solidFill>
            </a:endParaRPr>
          </a:p>
        </p:txBody>
      </p:sp>
      <p:sp>
        <p:nvSpPr>
          <p:cNvPr id="3" name="Text Placeholder 2"/>
          <p:cNvSpPr>
            <a:spLocks noGrp="1"/>
          </p:cNvSpPr>
          <p:nvPr>
            <p:ph type="body" sz="quarter" idx="10"/>
          </p:nvPr>
        </p:nvSpPr>
        <p:spPr>
          <a:xfrm>
            <a:off x="381000" y="1447800"/>
            <a:ext cx="8382000" cy="4648200"/>
          </a:xfrm>
        </p:spPr>
        <p:txBody>
          <a:bodyPr>
            <a:normAutofit fontScale="92500" lnSpcReduction="20000"/>
          </a:bodyPr>
          <a:lstStyle/>
          <a:p>
            <a:pPr>
              <a:buFont typeface="Arial" panose="020B0604020202020204" pitchFamily="34" charset="0"/>
              <a:buChar char="•"/>
            </a:pPr>
            <a:r>
              <a:rPr lang="en-US" dirty="0" smtClean="0"/>
              <a:t>Research Problem</a:t>
            </a:r>
          </a:p>
          <a:p>
            <a:pPr>
              <a:buFont typeface="Arial" panose="020B0604020202020204" pitchFamily="34" charset="0"/>
              <a:buChar char="•"/>
            </a:pPr>
            <a:r>
              <a:rPr lang="en-US" dirty="0" smtClean="0"/>
              <a:t>Research purpose</a:t>
            </a:r>
          </a:p>
          <a:p>
            <a:pPr>
              <a:buFont typeface="Arial" panose="020B0604020202020204" pitchFamily="34" charset="0"/>
              <a:buChar char="•"/>
            </a:pPr>
            <a:r>
              <a:rPr lang="en-US" dirty="0" smtClean="0"/>
              <a:t>Research question</a:t>
            </a:r>
          </a:p>
          <a:p>
            <a:pPr>
              <a:buFont typeface="Arial" panose="020B0604020202020204" pitchFamily="34" charset="0"/>
              <a:buChar char="•"/>
            </a:pPr>
            <a:r>
              <a:rPr lang="en-US" dirty="0"/>
              <a:t>Hypothesis (if there is any)</a:t>
            </a:r>
          </a:p>
          <a:p>
            <a:pPr>
              <a:buFont typeface="Arial" panose="020B0604020202020204" pitchFamily="34" charset="0"/>
              <a:buChar char="•"/>
            </a:pPr>
            <a:r>
              <a:rPr lang="en-US" dirty="0"/>
              <a:t>Guiding </a:t>
            </a:r>
            <a:r>
              <a:rPr lang="en-US" dirty="0" smtClean="0"/>
              <a:t>theory</a:t>
            </a:r>
          </a:p>
          <a:p>
            <a:pPr>
              <a:buFont typeface="Arial" panose="020B0604020202020204" pitchFamily="34" charset="0"/>
              <a:buChar char="•"/>
            </a:pPr>
            <a:r>
              <a:rPr lang="en-US" dirty="0" smtClean="0"/>
              <a:t>Brief literature review: Background information</a:t>
            </a:r>
          </a:p>
          <a:p>
            <a:pPr>
              <a:buFont typeface="Arial" panose="020B0604020202020204" pitchFamily="34" charset="0"/>
              <a:buChar char="•"/>
            </a:pPr>
            <a:r>
              <a:rPr lang="en-US" dirty="0" smtClean="0"/>
              <a:t>Research design</a:t>
            </a:r>
          </a:p>
          <a:p>
            <a:pPr>
              <a:buFont typeface="Arial" panose="020B0604020202020204" pitchFamily="34" charset="0"/>
              <a:buChar char="•"/>
            </a:pPr>
            <a:r>
              <a:rPr lang="en-US" dirty="0" smtClean="0"/>
              <a:t>Instrument for data collection</a:t>
            </a:r>
          </a:p>
          <a:p>
            <a:pPr>
              <a:buFont typeface="Arial" panose="020B0604020202020204" pitchFamily="34" charset="0"/>
              <a:buChar char="•"/>
            </a:pPr>
            <a:r>
              <a:rPr lang="en-US" dirty="0" smtClean="0"/>
              <a:t>Data analysis</a:t>
            </a:r>
          </a:p>
          <a:p>
            <a:pPr>
              <a:buFont typeface="Arial" panose="020B0604020202020204" pitchFamily="34" charset="0"/>
              <a:buChar char="•"/>
            </a:pPr>
            <a:r>
              <a:rPr lang="en-US" dirty="0" smtClean="0"/>
              <a:t>Expected findings</a:t>
            </a:r>
          </a:p>
          <a:p>
            <a:pPr>
              <a:buFont typeface="Arial" panose="020B0604020202020204" pitchFamily="34" charset="0"/>
              <a:buChar char="•"/>
            </a:pPr>
            <a:r>
              <a:rPr lang="en-US" dirty="0" smtClean="0"/>
              <a:t>References</a:t>
            </a:r>
          </a:p>
          <a:p>
            <a:pPr lvl="1"/>
            <a:endParaRPr lang="en-US"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problem</a:t>
            </a:r>
            <a:endParaRPr lang="en-US" dirty="0"/>
          </a:p>
        </p:txBody>
      </p:sp>
      <p:sp>
        <p:nvSpPr>
          <p:cNvPr id="3" name="Text Placeholder 2"/>
          <p:cNvSpPr>
            <a:spLocks noGrp="1"/>
          </p:cNvSpPr>
          <p:nvPr>
            <p:ph type="body" sz="quarter" idx="10"/>
          </p:nvPr>
        </p:nvSpPr>
        <p:spPr>
          <a:xfrm>
            <a:off x="304800" y="1143000"/>
            <a:ext cx="5791200" cy="5410200"/>
          </a:xfrm>
        </p:spPr>
        <p:txBody>
          <a:bodyPr/>
          <a:lstStyle/>
          <a:p>
            <a:r>
              <a:rPr lang="en-US" dirty="0" smtClean="0"/>
              <a:t>An issue that is </a:t>
            </a:r>
            <a:r>
              <a:rPr lang="en-US" dirty="0" smtClean="0">
                <a:solidFill>
                  <a:srgbClr val="FFC000"/>
                </a:solidFill>
              </a:rPr>
              <a:t>significant enough</a:t>
            </a:r>
            <a:r>
              <a:rPr lang="en-US" dirty="0" smtClean="0"/>
              <a:t> to require our attention.</a:t>
            </a:r>
          </a:p>
          <a:p>
            <a:r>
              <a:rPr lang="en-US" dirty="0" smtClean="0"/>
              <a:t>Example: </a:t>
            </a:r>
          </a:p>
          <a:p>
            <a:pPr lvl="1"/>
            <a:r>
              <a:rPr lang="en-US" dirty="0" smtClean="0"/>
              <a:t>International assessments, such as Program for International Student Assessment (PISA) and Trends for International Math and Science Study (TIMSS), indicate that 15-year old American students are far behind to international peers in math and science test performance. </a:t>
            </a:r>
            <a:endParaRPr lang="en-US" dirty="0"/>
          </a:p>
        </p:txBody>
      </p:sp>
      <p:pic>
        <p:nvPicPr>
          <p:cNvPr id="3076" name="Picture 4" descr="http://www.todayonline.com/sites/default/files/styles/photo_gallery_image_lightbox/public/18535923.JPG?itok=zLzabDT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143000"/>
            <a:ext cx="2501054"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83299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problem</a:t>
            </a:r>
            <a:endParaRPr lang="en-US" dirty="0"/>
          </a:p>
        </p:txBody>
      </p:sp>
      <p:sp>
        <p:nvSpPr>
          <p:cNvPr id="3" name="Text Placeholder 2"/>
          <p:cNvSpPr>
            <a:spLocks noGrp="1"/>
          </p:cNvSpPr>
          <p:nvPr>
            <p:ph type="body" sz="quarter" idx="10"/>
          </p:nvPr>
        </p:nvSpPr>
        <p:spPr>
          <a:xfrm>
            <a:off x="381000" y="1109194"/>
            <a:ext cx="8382000" cy="886397"/>
          </a:xfrm>
        </p:spPr>
        <p:txBody>
          <a:bodyPr/>
          <a:lstStyle/>
          <a:p>
            <a:r>
              <a:rPr lang="en-US" dirty="0" smtClean="0"/>
              <a:t>What you are interested in may not be a significant issue to other people.</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587350726"/>
              </p:ext>
            </p:extLst>
          </p:nvPr>
        </p:nvGraphicFramePr>
        <p:xfrm>
          <a:off x="685800" y="2207654"/>
          <a:ext cx="7785458" cy="4191000"/>
        </p:xfrm>
        <a:graphic>
          <a:graphicData uri="http://schemas.openxmlformats.org/presentationml/2006/ole">
            <mc:AlternateContent xmlns:mc="http://schemas.openxmlformats.org/markup-compatibility/2006">
              <mc:Choice xmlns:v="urn:schemas-microsoft-com:vml" Requires="v">
                <p:oleObj spid="_x0000_s1042" name="Image" r:id="rId3" imgW="7314120" imgH="3936240" progId="Photoshop.Image.13">
                  <p:embed/>
                </p:oleObj>
              </mc:Choice>
              <mc:Fallback>
                <p:oleObj name="Image" r:id="rId3" imgW="7314120" imgH="3936240" progId="Photoshop.Image.13">
                  <p:embed/>
                  <p:pic>
                    <p:nvPicPr>
                      <p:cNvPr id="0" name=""/>
                      <p:cNvPicPr/>
                      <p:nvPr/>
                    </p:nvPicPr>
                    <p:blipFill>
                      <a:blip r:embed="rId4"/>
                      <a:stretch>
                        <a:fillRect/>
                      </a:stretch>
                    </p:blipFill>
                    <p:spPr>
                      <a:xfrm>
                        <a:off x="685800" y="2207654"/>
                        <a:ext cx="7785458" cy="4191000"/>
                      </a:xfrm>
                      <a:prstGeom prst="rect">
                        <a:avLst/>
                      </a:prstGeom>
                    </p:spPr>
                  </p:pic>
                </p:oleObj>
              </mc:Fallback>
            </mc:AlternateContent>
          </a:graphicData>
        </a:graphic>
      </p:graphicFrame>
    </p:spTree>
    <p:extLst>
      <p:ext uri="{BB962C8B-B14F-4D97-AF65-F5344CB8AC3E}">
        <p14:creationId xmlns:p14="http://schemas.microsoft.com/office/powerpoint/2010/main" val="198536987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purpose</a:t>
            </a:r>
            <a:endParaRPr lang="en-US" dirty="0"/>
          </a:p>
        </p:txBody>
      </p:sp>
      <p:sp>
        <p:nvSpPr>
          <p:cNvPr id="3" name="Text Placeholder 2"/>
          <p:cNvSpPr>
            <a:spLocks noGrp="1"/>
          </p:cNvSpPr>
          <p:nvPr>
            <p:ph type="body" sz="quarter" idx="10"/>
          </p:nvPr>
        </p:nvSpPr>
        <p:spPr>
          <a:xfrm>
            <a:off x="2895600" y="1371600"/>
            <a:ext cx="6019800" cy="4838248"/>
          </a:xfrm>
        </p:spPr>
        <p:txBody>
          <a:bodyPr/>
          <a:lstStyle/>
          <a:p>
            <a:r>
              <a:rPr lang="en-US" dirty="0" smtClean="0"/>
              <a:t>What do you want to accomplish? What is the </a:t>
            </a:r>
            <a:r>
              <a:rPr lang="en-US" dirty="0" smtClean="0">
                <a:solidFill>
                  <a:srgbClr val="FFC000"/>
                </a:solidFill>
              </a:rPr>
              <a:t>rationale</a:t>
            </a:r>
            <a:r>
              <a:rPr lang="en-US" dirty="0" smtClean="0"/>
              <a:t> of doing so?</a:t>
            </a:r>
          </a:p>
          <a:p>
            <a:r>
              <a:rPr lang="en-US" dirty="0" smtClean="0"/>
              <a:t>This is not a reason: “There is a gap in the literature. No one has done it before.” Perhaps no one has done it before because it is not important.</a:t>
            </a:r>
          </a:p>
          <a:p>
            <a:pPr lvl="1"/>
            <a:r>
              <a:rPr lang="en-US" dirty="0" smtClean="0"/>
              <a:t>Example: Identify an effective treatment program to improve student learning in math and science.</a:t>
            </a:r>
            <a:endParaRPr lang="en-US" dirty="0"/>
          </a:p>
        </p:txBody>
      </p:sp>
      <p:pic>
        <p:nvPicPr>
          <p:cNvPr id="4100" name="Picture 4" descr="http://memecrunch.com/meme/5HMNE/no-one-has-ever-done-that-before-fire/image.gif?w=400&amp;c=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0114" y="1371600"/>
            <a:ext cx="2401957"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79568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US" dirty="0" smtClean="0"/>
              <a:t>Research question</a:t>
            </a:r>
            <a:endParaRPr lang="en-US" dirty="0"/>
          </a:p>
        </p:txBody>
      </p:sp>
      <p:sp>
        <p:nvSpPr>
          <p:cNvPr id="3" name="Text Placeholder 2"/>
          <p:cNvSpPr>
            <a:spLocks noGrp="1"/>
          </p:cNvSpPr>
          <p:nvPr>
            <p:ph type="body" sz="quarter" idx="10"/>
          </p:nvPr>
        </p:nvSpPr>
        <p:spPr>
          <a:xfrm>
            <a:off x="381000" y="1219201"/>
            <a:ext cx="5029200" cy="4936736"/>
          </a:xfrm>
        </p:spPr>
        <p:txBody>
          <a:bodyPr/>
          <a:lstStyle/>
          <a:p>
            <a:r>
              <a:rPr lang="en-US" dirty="0" smtClean="0"/>
              <a:t>A </a:t>
            </a:r>
            <a:r>
              <a:rPr lang="en-US" dirty="0" smtClean="0">
                <a:solidFill>
                  <a:srgbClr val="FFC000"/>
                </a:solidFill>
              </a:rPr>
              <a:t>testable</a:t>
            </a:r>
            <a:r>
              <a:rPr lang="en-US" dirty="0" smtClean="0"/>
              <a:t> question (be </a:t>
            </a:r>
            <a:r>
              <a:rPr lang="en-US" dirty="0" smtClean="0">
                <a:solidFill>
                  <a:srgbClr val="FFC000"/>
                </a:solidFill>
              </a:rPr>
              <a:t>specific</a:t>
            </a:r>
            <a:r>
              <a:rPr lang="en-US" dirty="0" smtClean="0"/>
              <a:t>)</a:t>
            </a:r>
          </a:p>
          <a:p>
            <a:pPr lvl="1"/>
            <a:r>
              <a:rPr lang="en-US" dirty="0" smtClean="0"/>
              <a:t>Example: Can visualization of mathematical and scientific concepts improve comprehension of math and science, as measured by objective tests? </a:t>
            </a:r>
          </a:p>
          <a:p>
            <a:pPr lvl="1"/>
            <a:r>
              <a:rPr lang="en-US" dirty="0" smtClean="0"/>
              <a:t>Counter-example: Can </a:t>
            </a:r>
            <a:r>
              <a:rPr lang="en-US" smtClean="0"/>
              <a:t>better </a:t>
            </a:r>
            <a:r>
              <a:rPr lang="en-US" smtClean="0"/>
              <a:t>teaching </a:t>
            </a:r>
            <a:r>
              <a:rPr lang="en-US" dirty="0" smtClean="0"/>
              <a:t>lead to better learning in math </a:t>
            </a:r>
            <a:r>
              <a:rPr lang="en-US" smtClean="0"/>
              <a:t>and </a:t>
            </a:r>
            <a:r>
              <a:rPr lang="en-US" smtClean="0"/>
              <a:t>science?</a:t>
            </a:r>
            <a:endParaRPr lang="en-US" dirty="0"/>
          </a:p>
        </p:txBody>
      </p:sp>
      <p:pic>
        <p:nvPicPr>
          <p:cNvPr id="1026" name="Picture 2" descr="http://www.creative-wisdom.com/computer/sas/regression_mes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248033"/>
            <a:ext cx="329565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8759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82000" cy="664797"/>
          </a:xfrm>
        </p:spPr>
        <p:txBody>
          <a:bodyPr/>
          <a:lstStyle/>
          <a:p>
            <a:r>
              <a:rPr lang="en-US" dirty="0" smtClean="0"/>
              <a:t>Hypothesis (if necessary)</a:t>
            </a:r>
            <a:endParaRPr lang="en-US" dirty="0"/>
          </a:p>
        </p:txBody>
      </p:sp>
      <p:sp>
        <p:nvSpPr>
          <p:cNvPr id="3" name="Text Placeholder 2"/>
          <p:cNvSpPr>
            <a:spLocks noGrp="1"/>
          </p:cNvSpPr>
          <p:nvPr>
            <p:ph type="body" sz="quarter" idx="10"/>
          </p:nvPr>
        </p:nvSpPr>
        <p:spPr>
          <a:xfrm>
            <a:off x="381000" y="1411552"/>
            <a:ext cx="8382000" cy="5786199"/>
          </a:xfrm>
        </p:spPr>
        <p:txBody>
          <a:bodyPr/>
          <a:lstStyle/>
          <a:p>
            <a:r>
              <a:rPr lang="en-US" dirty="0" smtClean="0"/>
              <a:t>Testable null and alternative hypotheses</a:t>
            </a:r>
          </a:p>
          <a:p>
            <a:r>
              <a:rPr lang="en-US" dirty="0" smtClean="0"/>
              <a:t>Example:</a:t>
            </a:r>
          </a:p>
          <a:p>
            <a:pPr lvl="1"/>
            <a:r>
              <a:rPr lang="en-US" dirty="0" smtClean="0">
                <a:solidFill>
                  <a:srgbClr val="FFC000"/>
                </a:solidFill>
              </a:rPr>
              <a:t>Null:</a:t>
            </a:r>
            <a:r>
              <a:rPr lang="en-US" dirty="0" smtClean="0"/>
              <a:t> There </a:t>
            </a:r>
            <a:r>
              <a:rPr lang="en-US" dirty="0"/>
              <a:t>is no significant difference between learners who use </a:t>
            </a:r>
            <a:r>
              <a:rPr lang="en-US" dirty="0" smtClean="0"/>
              <a:t>visualization tutorials </a:t>
            </a:r>
            <a:r>
              <a:rPr lang="en-US" dirty="0"/>
              <a:t>and those who don't in </a:t>
            </a:r>
            <a:r>
              <a:rPr lang="en-US" dirty="0" smtClean="0"/>
              <a:t>understanding math and science, as measured </a:t>
            </a:r>
            <a:r>
              <a:rPr lang="en-US" dirty="0"/>
              <a:t>by objective </a:t>
            </a:r>
            <a:r>
              <a:rPr lang="en-US" dirty="0" smtClean="0"/>
              <a:t>tests.</a:t>
            </a:r>
          </a:p>
          <a:p>
            <a:pPr lvl="1"/>
            <a:r>
              <a:rPr lang="en-US" dirty="0" smtClean="0">
                <a:solidFill>
                  <a:srgbClr val="FFC000"/>
                </a:solidFill>
              </a:rPr>
              <a:t>Alternate:</a:t>
            </a:r>
            <a:r>
              <a:rPr lang="en-US" dirty="0" smtClean="0"/>
              <a:t> </a:t>
            </a:r>
            <a:r>
              <a:rPr lang="en-US" dirty="0"/>
              <a:t>There is </a:t>
            </a:r>
            <a:r>
              <a:rPr lang="en-US" dirty="0" smtClean="0"/>
              <a:t>a </a:t>
            </a:r>
            <a:r>
              <a:rPr lang="en-US" dirty="0"/>
              <a:t>significant difference between learners who use visualization tutorials and those who don't in understanding math and </a:t>
            </a:r>
            <a:r>
              <a:rPr lang="en-US" dirty="0" smtClean="0"/>
              <a:t>science, </a:t>
            </a:r>
            <a:r>
              <a:rPr lang="en-US" dirty="0"/>
              <a:t>as measured by objective tests</a:t>
            </a:r>
            <a:r>
              <a:rPr lang="en-US" dirty="0" smtClean="0"/>
              <a:t>.</a:t>
            </a:r>
          </a:p>
          <a:p>
            <a:r>
              <a:rPr lang="en-US" dirty="0"/>
              <a:t>Additional information: </a:t>
            </a:r>
            <a:r>
              <a:rPr lang="en-US" dirty="0">
                <a:hlinkClick r:id="rId2"/>
              </a:rPr>
              <a:t>http</a:t>
            </a:r>
            <a:r>
              <a:rPr lang="en-US">
                <a:hlinkClick r:id="rId2"/>
              </a:rPr>
              <a:t>://</a:t>
            </a:r>
            <a:r>
              <a:rPr lang="en-US" smtClean="0">
                <a:hlinkClick r:id="rId2"/>
              </a:rPr>
              <a:t>www.creative-wisdom.com/computer/sas/hypothesis.html</a:t>
            </a:r>
            <a:r>
              <a:rPr lang="en-US" smtClean="0"/>
              <a:t> </a:t>
            </a:r>
            <a:endParaRPr lang="en-US" dirty="0"/>
          </a:p>
          <a:p>
            <a:pPr marL="0" indent="0">
              <a:buNone/>
            </a:pPr>
            <a:endParaRPr lang="en-US" dirty="0"/>
          </a:p>
        </p:txBody>
      </p:sp>
    </p:spTree>
    <p:extLst>
      <p:ext uri="{BB962C8B-B14F-4D97-AF65-F5344CB8AC3E}">
        <p14:creationId xmlns:p14="http://schemas.microsoft.com/office/powerpoint/2010/main" val="130179200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664797"/>
          </a:xfrm>
        </p:spPr>
        <p:txBody>
          <a:bodyPr/>
          <a:lstStyle/>
          <a:p>
            <a:r>
              <a:rPr lang="en-US" dirty="0" smtClean="0"/>
              <a:t>Data-driven</a:t>
            </a:r>
            <a:endParaRPr lang="en-US" dirty="0"/>
          </a:p>
        </p:txBody>
      </p:sp>
      <p:sp>
        <p:nvSpPr>
          <p:cNvPr id="3" name="Text Placeholder 2"/>
          <p:cNvSpPr>
            <a:spLocks noGrp="1"/>
          </p:cNvSpPr>
          <p:nvPr>
            <p:ph type="body" sz="quarter" idx="10"/>
          </p:nvPr>
        </p:nvSpPr>
        <p:spPr>
          <a:xfrm>
            <a:off x="381000" y="1411552"/>
            <a:ext cx="8382000" cy="4825937"/>
          </a:xfrm>
        </p:spPr>
        <p:txBody>
          <a:bodyPr/>
          <a:lstStyle/>
          <a:p>
            <a:r>
              <a:rPr lang="en-US" dirty="0" smtClean="0"/>
              <a:t>Conventional hypothesis testing, as the name implies, is hypothesis-driven or theory-laden.</a:t>
            </a:r>
          </a:p>
          <a:p>
            <a:r>
              <a:rPr lang="en-US" dirty="0" smtClean="0"/>
              <a:t>Big data analytics (data mining) is so named because it is data-driven.</a:t>
            </a:r>
          </a:p>
          <a:p>
            <a:r>
              <a:rPr lang="en-US" dirty="0" smtClean="0"/>
              <a:t>You don’t need a very specific hypothesis in big data analytics.</a:t>
            </a:r>
          </a:p>
          <a:p>
            <a:r>
              <a:rPr lang="en-US" dirty="0" smtClean="0"/>
              <a:t>If you use a huge archival data set, you might have 200+ variables and 10,000 observations.</a:t>
            </a:r>
          </a:p>
          <a:p>
            <a:r>
              <a:rPr lang="en-US" dirty="0" smtClean="0"/>
              <a:t>Explore all of them and let the data speak for themselves!</a:t>
            </a:r>
            <a:endParaRPr lang="en-US" dirty="0"/>
          </a:p>
        </p:txBody>
      </p:sp>
    </p:spTree>
    <p:extLst>
      <p:ext uri="{BB962C8B-B14F-4D97-AF65-F5344CB8AC3E}">
        <p14:creationId xmlns:p14="http://schemas.microsoft.com/office/powerpoint/2010/main" val="1314857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357" y="685800"/>
            <a:ext cx="8382000" cy="664797"/>
          </a:xfrm>
        </p:spPr>
        <p:txBody>
          <a:bodyPr/>
          <a:lstStyle/>
          <a:p>
            <a:r>
              <a:rPr lang="en-US" dirty="0" smtClean="0"/>
              <a:t>Theoretical framework</a:t>
            </a:r>
            <a:endParaRPr lang="en-US" dirty="0"/>
          </a:p>
        </p:txBody>
      </p:sp>
      <p:sp>
        <p:nvSpPr>
          <p:cNvPr id="3" name="Text Placeholder 2"/>
          <p:cNvSpPr>
            <a:spLocks noGrp="1"/>
          </p:cNvSpPr>
          <p:nvPr>
            <p:ph type="body" sz="quarter" idx="10"/>
          </p:nvPr>
        </p:nvSpPr>
        <p:spPr>
          <a:xfrm>
            <a:off x="381000" y="1905000"/>
            <a:ext cx="8382000" cy="3951851"/>
          </a:xfrm>
        </p:spPr>
        <p:txBody>
          <a:bodyPr/>
          <a:lstStyle/>
          <a:p>
            <a:r>
              <a:rPr lang="en-US" dirty="0" smtClean="0"/>
              <a:t>In program evaluation the question is about whether the treatment works or not. </a:t>
            </a:r>
          </a:p>
          <a:p>
            <a:r>
              <a:rPr lang="en-US" dirty="0" smtClean="0"/>
              <a:t>In academic research the researcher needs to go one step further: </a:t>
            </a:r>
            <a:r>
              <a:rPr lang="en-US" dirty="0" smtClean="0">
                <a:solidFill>
                  <a:srgbClr val="FFC000"/>
                </a:solidFill>
              </a:rPr>
              <a:t>How and why? </a:t>
            </a:r>
            <a:r>
              <a:rPr lang="en-US" dirty="0" smtClean="0"/>
              <a:t>What is the theory behind the observed effect?</a:t>
            </a:r>
          </a:p>
          <a:p>
            <a:pPr lvl="1"/>
            <a:r>
              <a:rPr lang="en-US" dirty="0" smtClean="0"/>
              <a:t>Example: Cognitive psychology indicates that humans absorb information via multiple channels. Information encoded in text, number, and graph can reinforce comprehension and retention.</a:t>
            </a:r>
            <a:endParaRPr lang="en-US" dirty="0"/>
          </a:p>
        </p:txBody>
      </p:sp>
    </p:spTree>
    <p:extLst>
      <p:ext uri="{BB962C8B-B14F-4D97-AF65-F5344CB8AC3E}">
        <p14:creationId xmlns:p14="http://schemas.microsoft.com/office/powerpoint/2010/main" val="280448779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Text Placeholder 2"/>
          <p:cNvSpPr>
            <a:spLocks noGrp="1"/>
          </p:cNvSpPr>
          <p:nvPr>
            <p:ph type="body" sz="quarter" idx="10"/>
          </p:nvPr>
        </p:nvSpPr>
        <p:spPr>
          <a:xfrm>
            <a:off x="355600" y="990601"/>
            <a:ext cx="6502400" cy="5638800"/>
          </a:xfrm>
        </p:spPr>
        <p:txBody>
          <a:bodyPr/>
          <a:lstStyle/>
          <a:p>
            <a:r>
              <a:rPr lang="en-US" dirty="0" smtClean="0"/>
              <a:t>Prior research related to this topic.</a:t>
            </a:r>
          </a:p>
          <a:p>
            <a:r>
              <a:rPr lang="en-US" dirty="0" smtClean="0"/>
              <a:t>Background information that can help the readers understand the issue.</a:t>
            </a:r>
          </a:p>
          <a:p>
            <a:r>
              <a:rPr lang="en-US" dirty="0" smtClean="0"/>
              <a:t>References should be reliable sources (e.g. scholarly books, professional journals…etc.).</a:t>
            </a:r>
          </a:p>
          <a:p>
            <a:r>
              <a:rPr lang="en-US" dirty="0" smtClean="0"/>
              <a:t>Introductory textbooks/books, magazine articles, and websites that are not affiliated with authoritative organizations can only be cited with caution.</a:t>
            </a:r>
          </a:p>
        </p:txBody>
      </p:sp>
      <p:pic>
        <p:nvPicPr>
          <p:cNvPr id="2050" name="Picture 2" descr="http://ecx.images-amazon.com/images/I/51075Ou5IJL._SX25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066800"/>
            <a:ext cx="2079036"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6487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82000" cy="664797"/>
          </a:xfrm>
        </p:spPr>
        <p:txBody>
          <a:bodyPr/>
          <a:lstStyle/>
          <a:p>
            <a:r>
              <a:rPr lang="en-US" dirty="0" smtClean="0"/>
              <a:t>Research design</a:t>
            </a:r>
            <a:endParaRPr lang="en-US" dirty="0"/>
          </a:p>
        </p:txBody>
      </p:sp>
      <p:sp>
        <p:nvSpPr>
          <p:cNvPr id="3" name="Text Placeholder 2"/>
          <p:cNvSpPr>
            <a:spLocks noGrp="1"/>
          </p:cNvSpPr>
          <p:nvPr>
            <p:ph type="body" sz="quarter" idx="10"/>
          </p:nvPr>
        </p:nvSpPr>
        <p:spPr>
          <a:xfrm>
            <a:off x="351971" y="1447800"/>
            <a:ext cx="8411029" cy="4702826"/>
          </a:xfrm>
        </p:spPr>
        <p:txBody>
          <a:bodyPr/>
          <a:lstStyle/>
          <a:p>
            <a:r>
              <a:rPr lang="en-US" dirty="0" smtClean="0"/>
              <a:t>What are the dependent variable and independent variable?</a:t>
            </a:r>
          </a:p>
          <a:p>
            <a:pPr lvl="1"/>
            <a:r>
              <a:rPr lang="en-US" dirty="0" smtClean="0"/>
              <a:t>Example: DV – Test score; IV – Visualization tutorials</a:t>
            </a:r>
          </a:p>
          <a:p>
            <a:r>
              <a:rPr lang="en-US" dirty="0" smtClean="0"/>
              <a:t>What is the research design and the rationale?</a:t>
            </a:r>
          </a:p>
          <a:p>
            <a:pPr lvl="1"/>
            <a:r>
              <a:rPr lang="en-US" dirty="0" smtClean="0"/>
              <a:t>Example: This is a pre- and post-test between-subject design. Subjects will be randomly assigned into two groups (R). One group will use visualization tutorials to learn vector geometry and the other will use conventional textbooks and lectures (X). A pretest will be used as a baseline (covariate) for adjusting the posttest performance (O).</a:t>
            </a:r>
          </a:p>
        </p:txBody>
      </p:sp>
    </p:spTree>
    <p:extLst>
      <p:ext uri="{BB962C8B-B14F-4D97-AF65-F5344CB8AC3E}">
        <p14:creationId xmlns:p14="http://schemas.microsoft.com/office/powerpoint/2010/main" val="155451557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Text Placeholder 2"/>
          <p:cNvSpPr>
            <a:spLocks noGrp="1"/>
          </p:cNvSpPr>
          <p:nvPr>
            <p:ph type="body" sz="quarter" idx="10"/>
          </p:nvPr>
        </p:nvSpPr>
        <p:spPr>
          <a:xfrm>
            <a:off x="381000" y="1411552"/>
            <a:ext cx="8382000" cy="5109091"/>
          </a:xfrm>
        </p:spPr>
        <p:txBody>
          <a:bodyPr/>
          <a:lstStyle/>
          <a:p>
            <a:r>
              <a:rPr lang="en-US" dirty="0" smtClean="0"/>
              <a:t>What are the potential threats against the internal and external validity of this design? How can these threats be minimized?</a:t>
            </a:r>
          </a:p>
          <a:p>
            <a:pPr lvl="1"/>
            <a:r>
              <a:rPr lang="en-US" dirty="0">
                <a:hlinkClick r:id="rId2"/>
              </a:rPr>
              <a:t>http://</a:t>
            </a:r>
            <a:r>
              <a:rPr lang="en-US" dirty="0" smtClean="0">
                <a:hlinkClick r:id="rId2"/>
              </a:rPr>
              <a:t>www.creative-wisdom.com/teaching/WBI/threat.shtml</a:t>
            </a:r>
            <a:r>
              <a:rPr lang="en-US" dirty="0" smtClean="0"/>
              <a:t> </a:t>
            </a:r>
          </a:p>
          <a:p>
            <a:r>
              <a:rPr lang="en-US" dirty="0" smtClean="0"/>
              <a:t>What is the target population to which your inference is made?</a:t>
            </a:r>
          </a:p>
          <a:p>
            <a:pPr lvl="1"/>
            <a:r>
              <a:rPr lang="en-US" dirty="0" smtClean="0"/>
              <a:t>Example: All American Grade 10 students.</a:t>
            </a:r>
          </a:p>
          <a:p>
            <a:r>
              <a:rPr lang="en-US" dirty="0"/>
              <a:t>What is the accessible population from which you will draw </a:t>
            </a:r>
            <a:r>
              <a:rPr lang="en-US" dirty="0" smtClean="0"/>
              <a:t>samples?</a:t>
            </a:r>
          </a:p>
          <a:p>
            <a:pPr lvl="1"/>
            <a:r>
              <a:rPr lang="en-US" dirty="0" smtClean="0"/>
              <a:t>Example: Grade 10 </a:t>
            </a:r>
            <a:r>
              <a:rPr lang="en-US" dirty="0"/>
              <a:t>students </a:t>
            </a:r>
            <a:r>
              <a:rPr lang="en-US" dirty="0" smtClean="0"/>
              <a:t>in </a:t>
            </a:r>
            <a:r>
              <a:rPr lang="en-US" dirty="0"/>
              <a:t>a local </a:t>
            </a:r>
            <a:r>
              <a:rPr lang="en-US" dirty="0" smtClean="0"/>
              <a:t>high school.</a:t>
            </a:r>
          </a:p>
        </p:txBody>
      </p:sp>
    </p:spTree>
    <p:extLst>
      <p:ext uri="{BB962C8B-B14F-4D97-AF65-F5344CB8AC3E}">
        <p14:creationId xmlns:p14="http://schemas.microsoft.com/office/powerpoint/2010/main" val="132481311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Text Placeholder 2"/>
          <p:cNvSpPr>
            <a:spLocks noGrp="1"/>
          </p:cNvSpPr>
          <p:nvPr>
            <p:ph type="body" sz="quarter" idx="10"/>
          </p:nvPr>
        </p:nvSpPr>
        <p:spPr>
          <a:xfrm>
            <a:off x="381000" y="1411552"/>
            <a:ext cx="8382000" cy="4789003"/>
          </a:xfrm>
        </p:spPr>
        <p:txBody>
          <a:bodyPr/>
          <a:lstStyle/>
          <a:p>
            <a:r>
              <a:rPr lang="en-US" dirty="0"/>
              <a:t>What is your sampling </a:t>
            </a:r>
            <a:r>
              <a:rPr lang="en-US" dirty="0" smtClean="0"/>
              <a:t>method?</a:t>
            </a:r>
          </a:p>
          <a:p>
            <a:pPr lvl="1"/>
            <a:r>
              <a:rPr lang="en-US" dirty="0" smtClean="0"/>
              <a:t>Example: Convenience sampling. </a:t>
            </a:r>
            <a:r>
              <a:rPr lang="en-US" dirty="0"/>
              <a:t>I will go to several classes </a:t>
            </a:r>
            <a:r>
              <a:rPr lang="en-US" dirty="0" smtClean="0"/>
              <a:t>in Azusa High School to </a:t>
            </a:r>
            <a:r>
              <a:rPr lang="en-US" dirty="0"/>
              <a:t>recruit subjects who </a:t>
            </a:r>
            <a:r>
              <a:rPr lang="en-US" dirty="0" smtClean="0"/>
              <a:t>are willing to participate in this study.</a:t>
            </a:r>
          </a:p>
          <a:p>
            <a:r>
              <a:rPr lang="en-US" dirty="0"/>
              <a:t>How will you choose the alpha level, effect size, power level, and sample </a:t>
            </a:r>
            <a:r>
              <a:rPr lang="en-US" dirty="0" smtClean="0"/>
              <a:t>size? </a:t>
            </a:r>
          </a:p>
          <a:p>
            <a:pPr lvl="1"/>
            <a:r>
              <a:rPr lang="en-US" dirty="0">
                <a:hlinkClick r:id="rId2"/>
              </a:rPr>
              <a:t>http://</a:t>
            </a:r>
            <a:r>
              <a:rPr lang="en-US" dirty="0" smtClean="0">
                <a:hlinkClick r:id="rId2"/>
              </a:rPr>
              <a:t>www.creative-wisdom.com/teaching/WBI/power_es.shtml</a:t>
            </a:r>
            <a:r>
              <a:rPr lang="en-US" dirty="0" smtClean="0"/>
              <a:t> </a:t>
            </a:r>
            <a:endParaRPr lang="en-US" dirty="0"/>
          </a:p>
          <a:p>
            <a:pPr lvl="1"/>
            <a:r>
              <a:rPr lang="en-US" dirty="0" smtClean="0"/>
              <a:t>Example: Given </a:t>
            </a:r>
            <a:r>
              <a:rPr lang="en-US" dirty="0"/>
              <a:t>that the alpha level is .05, the effect size is .25, and the power level is .80, the desirable sample size should be 128. </a:t>
            </a:r>
          </a:p>
        </p:txBody>
      </p:sp>
    </p:spTree>
    <p:extLst>
      <p:ext uri="{BB962C8B-B14F-4D97-AF65-F5344CB8AC3E}">
        <p14:creationId xmlns:p14="http://schemas.microsoft.com/office/powerpoint/2010/main" val="321503301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t>
            </a:r>
            <a:endParaRPr lang="en-US" dirty="0"/>
          </a:p>
        </p:txBody>
      </p:sp>
      <p:sp>
        <p:nvSpPr>
          <p:cNvPr id="3" name="Text Placeholder 2"/>
          <p:cNvSpPr>
            <a:spLocks noGrp="1"/>
          </p:cNvSpPr>
          <p:nvPr>
            <p:ph type="body" sz="quarter" idx="10"/>
          </p:nvPr>
        </p:nvSpPr>
        <p:spPr>
          <a:xfrm>
            <a:off x="381000" y="1047178"/>
            <a:ext cx="8382000" cy="5620000"/>
          </a:xfrm>
        </p:spPr>
        <p:txBody>
          <a:bodyPr/>
          <a:lstStyle/>
          <a:p>
            <a:r>
              <a:rPr lang="en-US" dirty="0" smtClean="0"/>
              <a:t>Do not make up your own test or survey (e.g. Dr. Yu’s test of IQ, Ashley’s test of mental health)</a:t>
            </a:r>
          </a:p>
          <a:p>
            <a:r>
              <a:rPr lang="en-US" dirty="0" smtClean="0"/>
              <a:t>The instrument (e.g. test, survey) must be psychometrically sound.</a:t>
            </a:r>
          </a:p>
          <a:p>
            <a:pPr lvl="1"/>
            <a:r>
              <a:rPr lang="en-US" dirty="0" smtClean="0"/>
              <a:t>E.g. reliability and validity</a:t>
            </a:r>
          </a:p>
          <a:p>
            <a:pPr lvl="1"/>
            <a:r>
              <a:rPr lang="en-US" dirty="0">
                <a:hlinkClick r:id="rId2"/>
              </a:rPr>
              <a:t>http://</a:t>
            </a:r>
            <a:r>
              <a:rPr lang="en-US" dirty="0" smtClean="0">
                <a:hlinkClick r:id="rId2"/>
              </a:rPr>
              <a:t>www.creative-wisdom.com/teaching/assessment/reliability.html</a:t>
            </a:r>
            <a:endParaRPr lang="en-US" dirty="0" smtClean="0"/>
          </a:p>
          <a:p>
            <a:r>
              <a:rPr lang="en-US" dirty="0" smtClean="0"/>
              <a:t>If you download archival data from a trustworthy source (e.g. OECD), you don’t need to address the above. Just cite the source.</a:t>
            </a:r>
          </a:p>
          <a:p>
            <a:endParaRPr lang="en-US" dirty="0"/>
          </a:p>
        </p:txBody>
      </p:sp>
    </p:spTree>
    <p:extLst>
      <p:ext uri="{BB962C8B-B14F-4D97-AF65-F5344CB8AC3E}">
        <p14:creationId xmlns:p14="http://schemas.microsoft.com/office/powerpoint/2010/main" val="141543400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011" y="533400"/>
            <a:ext cx="8382000" cy="664797"/>
          </a:xfrm>
        </p:spPr>
        <p:txBody>
          <a:bodyPr/>
          <a:lstStyle/>
          <a:p>
            <a:r>
              <a:rPr lang="en-US" dirty="0" smtClean="0"/>
              <a:t>Data analysis</a:t>
            </a:r>
            <a:endParaRPr lang="en-US" dirty="0"/>
          </a:p>
        </p:txBody>
      </p:sp>
      <p:sp>
        <p:nvSpPr>
          <p:cNvPr id="3" name="Text Placeholder 2"/>
          <p:cNvSpPr>
            <a:spLocks noGrp="1"/>
          </p:cNvSpPr>
          <p:nvPr>
            <p:ph type="body" sz="quarter" idx="10"/>
          </p:nvPr>
        </p:nvSpPr>
        <p:spPr>
          <a:xfrm>
            <a:off x="381000" y="1676400"/>
            <a:ext cx="8382000" cy="4284250"/>
          </a:xfrm>
        </p:spPr>
        <p:txBody>
          <a:bodyPr/>
          <a:lstStyle/>
          <a:p>
            <a:r>
              <a:rPr lang="en-US" dirty="0" smtClean="0"/>
              <a:t>The procedure for data analysis must fit your data type and research purpose (e.g. hypothesis-testing or exploratory).</a:t>
            </a:r>
          </a:p>
          <a:p>
            <a:r>
              <a:rPr lang="en-US" dirty="0" smtClean="0"/>
              <a:t>If you have a large data set, it is inappropriate to use any conventional statistical procedure. </a:t>
            </a:r>
          </a:p>
          <a:p>
            <a:r>
              <a:rPr lang="en-US" dirty="0" smtClean="0"/>
              <a:t>How large is large?</a:t>
            </a:r>
            <a:r>
              <a:rPr lang="en-US" dirty="0"/>
              <a:t> </a:t>
            </a:r>
            <a:r>
              <a:rPr lang="en-US" dirty="0" smtClean="0"/>
              <a:t>If the statistical power is close to .99, then any trivial effect would be </a:t>
            </a:r>
            <a:r>
              <a:rPr lang="en-US" dirty="0" err="1" smtClean="0"/>
              <a:t>mis</a:t>
            </a:r>
            <a:r>
              <a:rPr lang="en-US" dirty="0" smtClean="0"/>
              <a:t>-identified as significant.</a:t>
            </a:r>
          </a:p>
          <a:p>
            <a:r>
              <a:rPr lang="en-US" dirty="0" smtClean="0"/>
              <a:t>Use big data analytics for big data.</a:t>
            </a:r>
          </a:p>
        </p:txBody>
      </p:sp>
    </p:spTree>
    <p:extLst>
      <p:ext uri="{BB962C8B-B14F-4D97-AF65-F5344CB8AC3E}">
        <p14:creationId xmlns:p14="http://schemas.microsoft.com/office/powerpoint/2010/main" val="171799860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382000" cy="664797"/>
          </a:xfrm>
        </p:spPr>
        <p:txBody>
          <a:bodyPr/>
          <a:lstStyle/>
          <a:p>
            <a:r>
              <a:rPr lang="en-US" dirty="0" smtClean="0"/>
              <a:t>References</a:t>
            </a:r>
            <a:endParaRPr lang="en-US" dirty="0"/>
          </a:p>
        </p:txBody>
      </p:sp>
      <p:sp>
        <p:nvSpPr>
          <p:cNvPr id="3" name="Text Placeholder 2"/>
          <p:cNvSpPr>
            <a:spLocks noGrp="1"/>
          </p:cNvSpPr>
          <p:nvPr>
            <p:ph type="body" sz="quarter" idx="10"/>
          </p:nvPr>
        </p:nvSpPr>
        <p:spPr>
          <a:xfrm>
            <a:off x="381000" y="1828800"/>
            <a:ext cx="8382000" cy="3539430"/>
          </a:xfrm>
        </p:spPr>
        <p:txBody>
          <a:bodyPr/>
          <a:lstStyle/>
          <a:p>
            <a:r>
              <a:rPr lang="en-US" dirty="0" smtClean="0"/>
              <a:t>APA style</a:t>
            </a:r>
            <a:endParaRPr lang="en-US" dirty="0"/>
          </a:p>
          <a:p>
            <a:r>
              <a:rPr lang="en-US" dirty="0" smtClean="0"/>
              <a:t>Please read the following documents for additional information:</a:t>
            </a:r>
          </a:p>
          <a:p>
            <a:pPr lvl="1"/>
            <a:r>
              <a:rPr lang="en-US" dirty="0">
                <a:hlinkClick r:id="rId2"/>
              </a:rPr>
              <a:t>http://</a:t>
            </a:r>
            <a:r>
              <a:rPr lang="en-US" dirty="0" smtClean="0">
                <a:hlinkClick r:id="rId2"/>
              </a:rPr>
              <a:t>www.creative-wisdom.com/teaching/512/Others/APA.doc</a:t>
            </a:r>
            <a:endParaRPr lang="en-US" dirty="0" smtClean="0"/>
          </a:p>
          <a:p>
            <a:pPr lvl="1"/>
            <a:r>
              <a:rPr lang="en-US" dirty="0">
                <a:hlinkClick r:id="rId3"/>
              </a:rPr>
              <a:t>http://</a:t>
            </a:r>
            <a:r>
              <a:rPr lang="en-US" dirty="0" smtClean="0">
                <a:hlinkClick r:id="rId3"/>
              </a:rPr>
              <a:t>www.creative-wisdom.com/teaching/512/Others/use_of_literature.doc</a:t>
            </a:r>
            <a:r>
              <a:rPr lang="en-US" dirty="0" smtClean="0"/>
              <a:t> </a:t>
            </a:r>
          </a:p>
        </p:txBody>
      </p:sp>
    </p:spTree>
    <p:extLst>
      <p:ext uri="{BB962C8B-B14F-4D97-AF65-F5344CB8AC3E}">
        <p14:creationId xmlns:p14="http://schemas.microsoft.com/office/powerpoint/2010/main" val="1509422675"/>
      </p:ext>
    </p:extLst>
  </p:cSld>
  <p:clrMapOvr>
    <a:masterClrMapping/>
  </p:clrMapOvr>
  <p:transition>
    <p:fade/>
  </p:transition>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2A43BD6-BB12-4855-A62A-BDADBADB09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(Dark blue swoosh design)</Template>
  <TotalTime>677</TotalTime>
  <Words>1129</Words>
  <Application>Microsoft Office PowerPoint</Application>
  <PresentationFormat>On-screen Show (4:3)</PresentationFormat>
  <Paragraphs>92</Paragraphs>
  <Slides>16</Slides>
  <Notes>2</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3" baseType="lpstr">
      <vt:lpstr>Arial</vt:lpstr>
      <vt:lpstr>Calibri</vt:lpstr>
      <vt:lpstr>Courier New</vt:lpstr>
      <vt:lpstr>Wingdings</vt:lpstr>
      <vt:lpstr>Blue Segoe 4-3 template-template_April-17-2007</vt:lpstr>
      <vt:lpstr>White with Courier font for code slides</vt:lpstr>
      <vt:lpstr>Image</vt:lpstr>
      <vt:lpstr>Quantitative research  design Guide</vt:lpstr>
      <vt:lpstr>Components</vt:lpstr>
      <vt:lpstr>Research problem</vt:lpstr>
      <vt:lpstr>Research problem</vt:lpstr>
      <vt:lpstr>Research purpose</vt:lpstr>
      <vt:lpstr>Research question</vt:lpstr>
      <vt:lpstr>Hypothesis (if necessary)</vt:lpstr>
      <vt:lpstr>Data-driven</vt:lpstr>
      <vt:lpstr>Theoretical framework</vt:lpstr>
      <vt:lpstr>Literature review</vt:lpstr>
      <vt:lpstr>Research design</vt:lpstr>
      <vt:lpstr>Research design</vt:lpstr>
      <vt:lpstr>Research design</vt:lpstr>
      <vt:lpstr>Instrument</vt:lpstr>
      <vt:lpstr>Data analysis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Chong Ho Yu</dc:creator>
  <cp:keywords/>
  <cp:lastModifiedBy>Chong Ho Yu</cp:lastModifiedBy>
  <cp:revision>50</cp:revision>
  <dcterms:created xsi:type="dcterms:W3CDTF">2015-02-28T11:21:06Z</dcterms:created>
  <dcterms:modified xsi:type="dcterms:W3CDTF">2016-11-23T03:56:59Z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TC102867319990</vt:lpwstr>
  </property>
</Properties>
</file>