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337" r:id="rId3"/>
    <p:sldId id="348" r:id="rId4"/>
    <p:sldId id="339" r:id="rId5"/>
    <p:sldId id="349" r:id="rId6"/>
    <p:sldId id="340" r:id="rId7"/>
    <p:sldId id="341" r:id="rId8"/>
    <p:sldId id="343" r:id="rId9"/>
    <p:sldId id="344" r:id="rId10"/>
    <p:sldId id="345" r:id="rId11"/>
    <p:sldId id="346" r:id="rId12"/>
    <p:sldId id="347" r:id="rId13"/>
    <p:sldId id="350" r:id="rId14"/>
    <p:sldId id="333" r:id="rId15"/>
    <p:sldId id="334" r:id="rId16"/>
    <p:sldId id="301" r:id="rId17"/>
    <p:sldId id="302" r:id="rId18"/>
    <p:sldId id="309" r:id="rId19"/>
    <p:sldId id="351" r:id="rId20"/>
    <p:sldId id="352" r:id="rId21"/>
    <p:sldId id="353" r:id="rId22"/>
    <p:sldId id="354" r:id="rId23"/>
    <p:sldId id="356" r:id="rId24"/>
    <p:sldId id="355" r:id="rId25"/>
    <p:sldId id="358" r:id="rId26"/>
    <p:sldId id="35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8" autoAdjust="0"/>
    <p:restoredTop sz="94646"/>
  </p:normalViewPr>
  <p:slideViewPr>
    <p:cSldViewPr>
      <p:cViewPr varScale="1">
        <p:scale>
          <a:sx n="83" d="100"/>
          <a:sy n="83" d="100"/>
        </p:scale>
        <p:origin x="145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D1EACE2-EA00-4376-9A66-47ABB8B02CF5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8/31/2016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A47DADC-55EA-4839-91C8-5BCC0EC06F5C}" type="datetime1">
              <a:rPr lang="en-US" smtClean="0"/>
              <a:pPr/>
              <a:t>8/31/2016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creative-wisdom.com/pub/pub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yscale.com/research/US/Country=United_States/Salary" TargetMode="External"/><Relationship Id="rId2" Type="http://schemas.openxmlformats.org/officeDocument/2006/relationships/hyperlink" Target="http://indeed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time.com/money/4328180/most-valuable-career-skill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512 Orientation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Chong Ho (Alex) Yu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06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instructor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743200"/>
          </a:xfrm>
        </p:spPr>
        <p:txBody>
          <a:bodyPr/>
          <a:lstStyle/>
          <a:p>
            <a:r>
              <a:rPr lang="en-US" dirty="0" smtClean="0"/>
              <a:t>He has a dark side!!!</a:t>
            </a:r>
          </a:p>
          <a:p>
            <a:r>
              <a:rPr lang="en-US" dirty="0" smtClean="0"/>
              <a:t>Multiple personalities!!!</a:t>
            </a:r>
          </a:p>
          <a:p>
            <a:r>
              <a:rPr lang="en-US" dirty="0">
                <a:hlinkClick r:id="rId2"/>
              </a:rPr>
              <a:t>http://www.creative-wisdom.com/pub/pub.html</a:t>
            </a:r>
            <a:endParaRPr lang="en-US" dirty="0" smtClean="0"/>
          </a:p>
          <a:p>
            <a:pPr marL="118872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Image result for multiple personality disorde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933" y="1800591"/>
            <a:ext cx="3429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69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research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636917" cy="4625609"/>
          </a:xfrm>
        </p:spPr>
        <p:txBody>
          <a:bodyPr/>
          <a:lstStyle/>
          <a:p>
            <a:r>
              <a:rPr lang="en-US" dirty="0" smtClean="0"/>
              <a:t>You will be a key to unlock all doors</a:t>
            </a:r>
          </a:p>
          <a:p>
            <a:r>
              <a:rPr lang="en-US" dirty="0" smtClean="0"/>
              <a:t>a train for all tracks</a:t>
            </a:r>
          </a:p>
          <a:p>
            <a:r>
              <a:rPr lang="en-US" dirty="0" smtClean="0"/>
              <a:t>a transformer!</a:t>
            </a:r>
          </a:p>
          <a:p>
            <a:r>
              <a:rPr lang="en-US" dirty="0" smtClean="0"/>
              <a:t>a researcher demanded by everyone!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Image result for a key to unlock all door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2631831" cy="175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ransforme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-118872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theculvervedette.files.wordpress.com/2012/07/transformers-bumble-bee.jpg?w=470&amp;h=3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8067" y="4013833"/>
            <a:ext cx="3178114" cy="238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46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I go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153400" cy="4625609"/>
          </a:xfrm>
        </p:spPr>
        <p:txBody>
          <a:bodyPr/>
          <a:lstStyle/>
          <a:p>
            <a:r>
              <a:rPr lang="en-US" dirty="0" smtClean="0"/>
              <a:t>Question: You </a:t>
            </a:r>
            <a:r>
              <a:rPr lang="en-US" dirty="0"/>
              <a:t>are a pilot in the US Air Force. Which </a:t>
            </a:r>
            <a:r>
              <a:rPr lang="en-US" dirty="0" smtClean="0"/>
              <a:t>airplane </a:t>
            </a:r>
            <a:r>
              <a:rPr lang="en-US" dirty="0"/>
              <a:t>will you use to fight a battle?</a:t>
            </a:r>
          </a:p>
        </p:txBody>
      </p:sp>
      <p:pic>
        <p:nvPicPr>
          <p:cNvPr id="1026" name="Picture 2" descr="F-22 Rap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73" y="3429000"/>
            <a:ext cx="3790854" cy="2514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live-drab.com/images/id_fighters_ww2_main_01_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4250" y="4183721"/>
            <a:ext cx="4038600" cy="22276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8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a proficient researcher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need the best tools and the skills in high demand</a:t>
            </a:r>
          </a:p>
          <a:p>
            <a:r>
              <a:rPr lang="en-US" sz="2800" dirty="0" smtClean="0">
                <a:hlinkClick r:id="rId2"/>
              </a:rPr>
              <a:t>http://indeed.com</a:t>
            </a:r>
            <a:endParaRPr lang="en-US" sz="2800" dirty="0"/>
          </a:p>
          <a:p>
            <a:r>
              <a:rPr lang="en-US" sz="2800" dirty="0" smtClean="0">
                <a:hlinkClick r:id="rId3"/>
              </a:rPr>
              <a:t>http</a:t>
            </a:r>
            <a:r>
              <a:rPr lang="en-US" sz="2800" dirty="0">
                <a:hlinkClick r:id="rId3"/>
              </a:rPr>
              <a:t>://</a:t>
            </a:r>
            <a:r>
              <a:rPr lang="en-US" sz="2800" dirty="0" smtClean="0">
                <a:hlinkClick r:id="rId3"/>
              </a:rPr>
              <a:t>www.payscale.com/research/US/Country=United_States/Salary</a:t>
            </a:r>
            <a:endParaRPr lang="en-US" sz="2800" dirty="0" smtClean="0"/>
          </a:p>
          <a:p>
            <a:r>
              <a:rPr lang="en-US" sz="2800" dirty="0">
                <a:hlinkClick r:id="rId4"/>
              </a:rPr>
              <a:t>The 21 Most Valuable Career Skills </a:t>
            </a:r>
            <a:r>
              <a:rPr lang="en-US" sz="2800" dirty="0" smtClean="0">
                <a:hlinkClick r:id="rId4"/>
              </a:rPr>
              <a:t>Now</a:t>
            </a:r>
            <a:endParaRPr lang="en-US" sz="2800" dirty="0" smtClean="0"/>
          </a:p>
          <a:p>
            <a:r>
              <a:rPr lang="en-US" sz="2800" dirty="0" smtClean="0"/>
              <a:t>You can buy a Lexus!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 descr="Image result for lexus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4342" y="4566701"/>
            <a:ext cx="3349624" cy="204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91662"/>
            <a:ext cx="6323809" cy="61428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709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ea typeface="Calibri"/>
                <a:cs typeface="Times New Roman"/>
              </a:rPr>
              <a:t>What is SAS</a:t>
            </a:r>
            <a:r>
              <a:rPr lang="en-US" dirty="0" smtClean="0">
                <a:latin typeface="Calibri"/>
                <a:ea typeface="Calibri"/>
                <a:cs typeface="Times New Roman"/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SAS</a:t>
            </a:r>
            <a:r>
              <a:rPr lang="en-US" sz="2400" dirty="0"/>
              <a:t> = Statistical Analysis System, or Short and Sweet, Sing Along </a:t>
            </a:r>
            <a:r>
              <a:rPr lang="en-US" sz="2400" dirty="0" smtClean="0"/>
              <a:t>Song, South African Society, Saudi Arabia Soldiers.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76790"/>
              </p:ext>
            </p:extLst>
          </p:nvPr>
        </p:nvGraphicFramePr>
        <p:xfrm>
          <a:off x="457200" y="2840862"/>
          <a:ext cx="8229600" cy="3559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093"/>
                <a:gridCol w="1746321"/>
                <a:gridCol w="2161093"/>
                <a:gridCol w="2161093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SAS programming environment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$$$$$$$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Versatile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Automation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Deal with extremely large &amp; complex data set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Steep learning curve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$$$$$$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SAS Enterprise Guide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Free to students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Graphical user interface (GUI)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SAS Enterprise Miner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$$$$$$$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Good for data mining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$$$$$$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SAS on Demand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Free to students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Full features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Web-based application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SAS University Edition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Free to students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 your desktop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Partial features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JMP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We have a license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GUI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advanced features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JMP Pro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 have a license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GUI + advanced features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470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648200" cy="4625609"/>
          </a:xfrm>
        </p:spPr>
        <p:txBody>
          <a:bodyPr/>
          <a:lstStyle/>
          <a:p>
            <a:r>
              <a:rPr lang="en-US" dirty="0"/>
              <a:t>What can you do with </a:t>
            </a:r>
            <a:r>
              <a:rPr lang="en-US" dirty="0" smtClean="0"/>
              <a:t>$12?</a:t>
            </a:r>
            <a:endParaRPr lang="en-US" dirty="0"/>
          </a:p>
          <a:p>
            <a:r>
              <a:rPr lang="en-US" dirty="0"/>
              <a:t>You can buy a meal at Red </a:t>
            </a:r>
            <a:r>
              <a:rPr lang="en-US" dirty="0" smtClean="0"/>
              <a:t>Lobster (with a coupon)</a:t>
            </a:r>
          </a:p>
          <a:p>
            <a:r>
              <a:rPr lang="en-US" dirty="0" smtClean="0"/>
              <a:t>But </a:t>
            </a:r>
            <a:r>
              <a:rPr lang="en-US" dirty="0"/>
              <a:t>you can also use </a:t>
            </a:r>
            <a:r>
              <a:rPr lang="en-US" dirty="0" smtClean="0"/>
              <a:t>$12 </a:t>
            </a:r>
            <a:r>
              <a:rPr lang="en-US" dirty="0"/>
              <a:t>to change your life!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122" name="Picture 2" descr="http://www.moderndaydads.com/wp-content/uploads/2014/07/one-69528_64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3810000" cy="253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3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Difference between </a:t>
            </a:r>
            <a:r>
              <a:rPr lang="en-US" dirty="0" err="1" smtClean="0"/>
              <a:t>stanard</a:t>
            </a:r>
            <a:r>
              <a:rPr lang="en-US" dirty="0" smtClean="0"/>
              <a:t> </a:t>
            </a:r>
            <a:r>
              <a:rPr lang="en-US" dirty="0"/>
              <a:t>and Premium SPSS: </a:t>
            </a:r>
            <a:r>
              <a:rPr lang="en-US" dirty="0" smtClean="0"/>
              <a:t>$12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516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994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05" y="1690283"/>
            <a:ext cx="8476190" cy="15428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05" y="3318047"/>
            <a:ext cx="8476190" cy="15989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62" y="4952715"/>
            <a:ext cx="8471034" cy="15549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6630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AMOS for CFA and </a:t>
            </a:r>
            <a:r>
              <a:rPr lang="en-US" dirty="0" smtClean="0"/>
              <a:t>SEM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better to get AMOS, too.</a:t>
            </a:r>
          </a:p>
          <a:p>
            <a:r>
              <a:rPr lang="en-US" dirty="0"/>
              <a:t>Not this AMOS </a:t>
            </a:r>
            <a:r>
              <a:rPr lang="en-US" dirty="0">
                <a:sym typeface="Wingdings"/>
              </a:rPr>
              <a:t>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148" name="Picture 4" descr="http://2.bp.blogspot.com/_TgXHDdNkHv8/TKAQJFDyeyI/AAAAAAAAhxg/h7OAhKyPCa0/s1600/Amos-prophet_C-104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4244" y="778233"/>
            <a:ext cx="206255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66" y="3688445"/>
            <a:ext cx="7601170" cy="28255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715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You need modeling!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this kind of modeling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196" name="Picture 4" descr="http://www.creative-wisdom.com/photography/girls/castle_garden_9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2590800"/>
            <a:ext cx="24384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creative-wisdom.com/photography/girls/castle_garden_9749_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2590800"/>
            <a:ext cx="24384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33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SPSS </a:t>
            </a:r>
            <a:r>
              <a:rPr lang="en-US" dirty="0"/>
              <a:t>Modeler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SPSS statistics is more for conventional statistics</a:t>
            </a:r>
          </a:p>
          <a:p>
            <a:r>
              <a:rPr lang="en-US" dirty="0" smtClean="0"/>
              <a:t>SPSS Modeler is for data mining, text mining, and predictive analysis.</a:t>
            </a:r>
          </a:p>
          <a:p>
            <a:r>
              <a:rPr lang="en-US" dirty="0" smtClean="0"/>
              <a:t>We have a license!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7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want to buy a Lexus!</a:t>
            </a:r>
          </a:p>
          <a:p>
            <a:r>
              <a:rPr lang="en-US" dirty="0" smtClean="0"/>
              <a:t>I will be a key that can unlock all door!</a:t>
            </a:r>
          </a:p>
          <a:p>
            <a:r>
              <a:rPr lang="en-US" dirty="0" smtClean="0"/>
              <a:t>I will be a train for all tracks!</a:t>
            </a:r>
          </a:p>
          <a:p>
            <a:r>
              <a:rPr lang="en-US" dirty="0" smtClean="0"/>
              <a:t>I will a transformer!</a:t>
            </a:r>
          </a:p>
          <a:p>
            <a:r>
              <a:rPr lang="en-US" dirty="0" smtClean="0"/>
              <a:t>I will be a researcher in high demand!</a:t>
            </a:r>
          </a:p>
          <a:p>
            <a:r>
              <a:rPr lang="en-US" dirty="0" smtClean="0"/>
              <a:t>But, there is </a:t>
            </a:r>
            <a:r>
              <a:rPr lang="en-US" dirty="0" smtClean="0">
                <a:solidFill>
                  <a:srgbClr val="FF0000"/>
                </a:solidFill>
              </a:rPr>
              <a:t>no free lunch</a:t>
            </a:r>
            <a:r>
              <a:rPr lang="en-US" dirty="0" smtClean="0"/>
              <a:t>!</a:t>
            </a:r>
          </a:p>
          <a:p>
            <a:r>
              <a:rPr lang="en-US" dirty="0" smtClean="0"/>
              <a:t>My story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122" name="Picture 2" descr="Image result for free lun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4257675"/>
            <a:ext cx="36004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115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82% chance you will fail!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10944"/>
            <a:ext cx="8229600" cy="128985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National Institute of Health (NIH) </a:t>
            </a:r>
            <a:r>
              <a:rPr lang="en-US" dirty="0"/>
              <a:t>received 51,073 research project grant </a:t>
            </a:r>
            <a:r>
              <a:rPr lang="en-US" dirty="0" smtClean="0"/>
              <a:t>applications</a:t>
            </a:r>
          </a:p>
          <a:p>
            <a:r>
              <a:rPr lang="en-US" dirty="0" smtClean="0"/>
              <a:t>Funded: 9,241</a:t>
            </a:r>
            <a:r>
              <a:rPr lang="en-US" dirty="0"/>
              <a:t>, </a:t>
            </a:r>
            <a:r>
              <a:rPr lang="en-US" dirty="0" smtClean="0"/>
              <a:t>resulting</a:t>
            </a:r>
          </a:p>
          <a:p>
            <a:r>
              <a:rPr lang="en-US" dirty="0"/>
              <a:t>S</a:t>
            </a:r>
            <a:r>
              <a:rPr lang="en-US" dirty="0" smtClean="0"/>
              <a:t>uccess rate: 18.1 </a:t>
            </a:r>
            <a:r>
              <a:rPr lang="en-US" dirty="0"/>
              <a:t>percent.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15065"/>
            <a:ext cx="7848600" cy="7401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83833"/>
            <a:ext cx="7848600" cy="7541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909050"/>
            <a:ext cx="7848600" cy="99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82% chance you will fail!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80284"/>
            <a:ext cx="6629400" cy="481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79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review: Rejection is normal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24000"/>
            <a:ext cx="6590476" cy="4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06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Harsh comments are normal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“The </a:t>
            </a:r>
            <a:r>
              <a:rPr lang="en-US" dirty="0"/>
              <a:t>paper was not well written by professional journal standards.  A reviewer said confidentially that he thought </a:t>
            </a:r>
            <a:r>
              <a:rPr lang="en-US" b="1" dirty="0"/>
              <a:t>it was </a:t>
            </a:r>
            <a:r>
              <a:rPr lang="en-US" b="1" dirty="0" smtClean="0"/>
              <a:t>written </a:t>
            </a:r>
            <a:r>
              <a:rPr lang="en-US" b="1" dirty="0"/>
              <a:t>by an undergraduate student</a:t>
            </a:r>
            <a:r>
              <a:rPr lang="en-US" dirty="0"/>
              <a:t>.  I read and immediately saw that much of the introduction was a too-long general overview of the area instead of a tight, focused, logical argument that lead directly to this study. It should have been at most half its present length, maybe less</a:t>
            </a:r>
            <a:r>
              <a:rPr lang="en-US" dirty="0" smtClean="0"/>
              <a:t>. Stated </a:t>
            </a:r>
            <a:r>
              <a:rPr lang="en-US" dirty="0"/>
              <a:t>in summary notation: There were redundancies.  There were wording problems, lots of them.  There were things said that need not be said because the readers already know them -- plenty of them</a:t>
            </a:r>
            <a:r>
              <a:rPr lang="en-US" dirty="0" smtClean="0"/>
              <a:t>. “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27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don’t be discouraged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manuscript </a:t>
            </a:r>
            <a:r>
              <a:rPr lang="en-US" dirty="0" smtClean="0"/>
              <a:t>was </a:t>
            </a:r>
            <a:r>
              <a:rPr lang="en-US" dirty="0"/>
              <a:t>submitted to another journal and </a:t>
            </a:r>
            <a:r>
              <a:rPr lang="en-US" dirty="0" smtClean="0"/>
              <a:t>was </a:t>
            </a:r>
            <a:r>
              <a:rPr lang="en-US" dirty="0"/>
              <a:t>accepted. </a:t>
            </a:r>
          </a:p>
          <a:p>
            <a:r>
              <a:rPr lang="en-US" dirty="0"/>
              <a:t>Yu, C. H. </a:t>
            </a:r>
            <a:r>
              <a:rPr lang="en-US" dirty="0" smtClean="0"/>
              <a:t>(2015). </a:t>
            </a:r>
            <a:r>
              <a:rPr lang="en-US" dirty="0"/>
              <a:t>Are positive trait attributions for the deceased caused by fear of supernatural punishments?: A triangulated study by content analysis and text mining. </a:t>
            </a:r>
            <a:r>
              <a:rPr lang="en-US" i="1" dirty="0"/>
              <a:t>Journal of Psychology and </a:t>
            </a:r>
            <a:r>
              <a:rPr lang="en-US" i="1" dirty="0" smtClean="0"/>
              <a:t>Christianity</a:t>
            </a:r>
            <a:r>
              <a:rPr lang="en-US" dirty="0" smtClean="0"/>
              <a:t>, </a:t>
            </a:r>
            <a:r>
              <a:rPr lang="en-US" i="1" dirty="0" smtClean="0"/>
              <a:t>34,</a:t>
            </a:r>
            <a:r>
              <a:rPr lang="en-US" dirty="0" smtClean="0"/>
              <a:t> 3-18.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47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Besides a thick skin, what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beyond APU, attend conferences!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2514600"/>
            <a:ext cx="4978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92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JMP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52" y="1731891"/>
            <a:ext cx="8208279" cy="442139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916977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fun!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13634" y="1688590"/>
            <a:ext cx="5585942" cy="1295402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smtClean="0"/>
              <a:t>Breakfast, lunch, dinner, snack, entertainment…etc. are all included</a:t>
            </a:r>
            <a:endParaRPr lang="en-US" sz="3200" dirty="0"/>
          </a:p>
        </p:txBody>
      </p:sp>
      <p:pic>
        <p:nvPicPr>
          <p:cNvPr id="8" name="Content Placeholder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313176" y="3671301"/>
            <a:ext cx="4805405" cy="2703041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78965" y="2708932"/>
            <a:ext cx="4664414" cy="262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75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00" y="1728743"/>
            <a:ext cx="7848600" cy="4718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4227119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66" y="95666"/>
            <a:ext cx="8666667" cy="6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84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2017 SAS Conference in Orlando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906524"/>
            <a:ext cx="825679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04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dirty="0" smtClean="0"/>
              <a:t>“I don’t have money to travel”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52599"/>
            <a:ext cx="715181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97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6519"/>
            <a:ext cx="864255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04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861</TotalTime>
  <Words>691</Words>
  <Application>Microsoft Office PowerPoint</Application>
  <PresentationFormat>On-screen Show (4:3)</PresentationFormat>
  <Paragraphs>145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Corbel</vt:lpstr>
      <vt:lpstr>Times New Roman</vt:lpstr>
      <vt:lpstr>Wingdings</vt:lpstr>
      <vt:lpstr>Wingdings 2</vt:lpstr>
      <vt:lpstr>Wingdings 3</vt:lpstr>
      <vt:lpstr>Module</vt:lpstr>
      <vt:lpstr>512 Orientation</vt:lpstr>
      <vt:lpstr>About the instructor</vt:lpstr>
      <vt:lpstr>Master research methods</vt:lpstr>
      <vt:lpstr>How can I go there?</vt:lpstr>
      <vt:lpstr>To be a proficient researcher</vt:lpstr>
      <vt:lpstr>PowerPoint Presentation</vt:lpstr>
      <vt:lpstr>What is SAS?</vt:lpstr>
      <vt:lpstr>Question</vt:lpstr>
      <vt:lpstr>Difference between stanard and Premium SPSS: $12</vt:lpstr>
      <vt:lpstr>AMOS for CFA and SEM</vt:lpstr>
      <vt:lpstr>You need modeling!</vt:lpstr>
      <vt:lpstr>IBM SPSS Modeler</vt:lpstr>
      <vt:lpstr>Cool!</vt:lpstr>
      <vt:lpstr>82% chance you will fail!</vt:lpstr>
      <vt:lpstr>82% chance you will fail!</vt:lpstr>
      <vt:lpstr>Peer review: Rejection is normal</vt:lpstr>
      <vt:lpstr>Harsh comments are normal</vt:lpstr>
      <vt:lpstr>But don’t be discouraged</vt:lpstr>
      <vt:lpstr>Besides a thick skin, what else?</vt:lpstr>
      <vt:lpstr>JMP Conference</vt:lpstr>
      <vt:lpstr>It is fun!</vt:lpstr>
      <vt:lpstr>How much?</vt:lpstr>
      <vt:lpstr>PowerPoint Presentation</vt:lpstr>
      <vt:lpstr>2017 SAS Conference in Orlando</vt:lpstr>
      <vt:lpstr>“I don’t have money to travel”</vt:lpstr>
      <vt:lpstr>PowerPoint Presentation</vt:lpstr>
    </vt:vector>
  </TitlesOfParts>
  <Company>Azusa Pacific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 Review Data Management</dc:title>
  <dc:creator>Marta Cenac-Mehedinti</dc:creator>
  <cp:lastModifiedBy>Chong Ho Yu</cp:lastModifiedBy>
  <cp:revision>133</cp:revision>
  <dcterms:created xsi:type="dcterms:W3CDTF">2014-03-07T18:15:25Z</dcterms:created>
  <dcterms:modified xsi:type="dcterms:W3CDTF">2016-08-31T07:14:40Z</dcterms:modified>
</cp:coreProperties>
</file>