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60" r:id="rId4"/>
    <p:sldId id="261" r:id="rId5"/>
    <p:sldId id="263" r:id="rId6"/>
    <p:sldId id="264" r:id="rId7"/>
    <p:sldId id="265" r:id="rId8"/>
    <p:sldId id="262" r:id="rId9"/>
    <p:sldId id="266" r:id="rId10"/>
    <p:sldId id="268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6" r:id="rId19"/>
    <p:sldId id="275" r:id="rId20"/>
    <p:sldId id="277" r:id="rId21"/>
    <p:sldId id="278" r:id="rId22"/>
    <p:sldId id="279" r:id="rId23"/>
    <p:sldId id="280" r:id="rId24"/>
    <p:sldId id="281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9/18/2016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9/18/2016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9/18/2016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9/18/2016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9/18/2016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9/18/2016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9/18/2016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9/18/2016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9/18/2016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9/18/2016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9/18/2016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9/18/2016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9/18/2016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9/18/2016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9/18/2016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9/18/2016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9/18/2016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9/18/2016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support.sas.com/learn/ap/prof/index.html#master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support.sas.com/certify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reative-wisdom.com/teaching/WBI/galton.htm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Week 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512 Non-experimental research methods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153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experiment?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FFC000"/>
                </a:solidFill>
              </a:rPr>
              <a:t>Random sampling</a:t>
            </a:r>
            <a:r>
              <a:rPr lang="en-US" dirty="0"/>
              <a:t>: a sampling method in which each member of a set has independent chances to be selected (the notion of "equal chances" is a theoretical ideal mentioned by many textbooks, but there are always some hidden bias or disposition in the real world).</a:t>
            </a:r>
          </a:p>
          <a:p>
            <a:r>
              <a:rPr lang="en-US" dirty="0">
                <a:solidFill>
                  <a:srgbClr val="FFC000"/>
                </a:solidFill>
              </a:rPr>
              <a:t>Randomization</a:t>
            </a:r>
            <a:r>
              <a:rPr lang="en-US" dirty="0"/>
              <a:t>: randomly assign subjects into the control group and the treatment group.</a:t>
            </a:r>
          </a:p>
          <a:p>
            <a:r>
              <a:rPr lang="en-US" dirty="0">
                <a:solidFill>
                  <a:srgbClr val="FFC000"/>
                </a:solidFill>
              </a:rPr>
              <a:t>Experimenter manipulation</a:t>
            </a:r>
            <a:r>
              <a:rPr lang="en-US" dirty="0"/>
              <a:t>: directly manipulate variables to test cause-and-effect relationships e.g. alter the amount of drug given to the patients.</a:t>
            </a:r>
          </a:p>
          <a:p>
            <a:r>
              <a:rPr lang="en-US" dirty="0">
                <a:solidFill>
                  <a:srgbClr val="FFC000"/>
                </a:solidFill>
              </a:rPr>
              <a:t>Experimenter control</a:t>
            </a:r>
            <a:r>
              <a:rPr lang="en-US" dirty="0"/>
              <a:t>: involves control of all other extraneous variables or conditions that might have an impact on the dependent variables.</a:t>
            </a:r>
          </a:p>
        </p:txBody>
      </p:sp>
    </p:spTree>
    <p:extLst>
      <p:ext uri="{BB962C8B-B14F-4D97-AF65-F5344CB8AC3E}">
        <p14:creationId xmlns:p14="http://schemas.microsoft.com/office/powerpoint/2010/main" val="343278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non-experiment?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have none of the above.</a:t>
            </a:r>
          </a:p>
          <a:p>
            <a:r>
              <a:rPr lang="en-US" dirty="0" smtClean="0"/>
              <a:t>“Is there a relationship between IQ and resiliency?” </a:t>
            </a:r>
          </a:p>
          <a:p>
            <a:r>
              <a:rPr lang="en-US" dirty="0" smtClean="0"/>
              <a:t>Ex post facto (after the fact)</a:t>
            </a:r>
          </a:p>
          <a:p>
            <a:r>
              <a:rPr lang="en-US" dirty="0" smtClean="0"/>
              <a:t>Observational study</a:t>
            </a:r>
          </a:p>
          <a:p>
            <a:r>
              <a:rPr lang="en-US" dirty="0" smtClean="0"/>
              <a:t>Causal-comparative (misnomer)</a:t>
            </a:r>
          </a:p>
          <a:p>
            <a:r>
              <a:rPr lang="en-US" dirty="0" smtClean="0"/>
              <a:t>Survey research</a:t>
            </a:r>
          </a:p>
          <a:p>
            <a:r>
              <a:rPr lang="en-US" dirty="0" smtClean="0"/>
              <a:t>Archival research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8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Is experimentation the Gold standard?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Canadian Task Force for Preventive Health Care (2003)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2032" y="2774501"/>
            <a:ext cx="9350232" cy="2774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656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that 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873" y="1773670"/>
            <a:ext cx="6662791" cy="4351338"/>
          </a:xfrm>
        </p:spPr>
        <p:txBody>
          <a:bodyPr/>
          <a:lstStyle/>
          <a:p>
            <a:r>
              <a:rPr lang="en-US" dirty="0" smtClean="0"/>
              <a:t>Amanda conducted an experiment in a controlled setting whereas Crystal did an non-experimental study in a naturalistic setting. </a:t>
            </a:r>
          </a:p>
          <a:p>
            <a:r>
              <a:rPr lang="en-US" dirty="0" smtClean="0"/>
              <a:t>Amanda said to Crystal, “Ha! Ha! My thesis is an experimental study. I can draw a firm causal conclusion but you cannot. I am the best!”</a:t>
            </a:r>
            <a:endParaRPr lang="en-US" dirty="0"/>
          </a:p>
        </p:txBody>
      </p:sp>
      <p:pic>
        <p:nvPicPr>
          <p:cNvPr id="3074" name="Picture 2" descr="Image result for laughing at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08671" y="3678381"/>
            <a:ext cx="3659429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51653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Gaps between the real world &amp; the lab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0000" y="1825625"/>
            <a:ext cx="6787482" cy="4351338"/>
          </a:xfrm>
        </p:spPr>
        <p:txBody>
          <a:bodyPr/>
          <a:lstStyle/>
          <a:p>
            <a:r>
              <a:rPr lang="en-US" dirty="0" err="1"/>
              <a:t>Essock</a:t>
            </a:r>
            <a:r>
              <a:rPr lang="en-US" dirty="0"/>
              <a:t> et al. (2003) </a:t>
            </a:r>
            <a:r>
              <a:rPr lang="en-US" dirty="0" smtClean="0"/>
              <a:t>observed </a:t>
            </a:r>
            <a:r>
              <a:rPr lang="en-US" dirty="0"/>
              <a:t>the discrepancy between the "real world" and the lab settings. Many drug treatment studies last about four to eight weeks only. Short-term drug tests may cost less to implement, but usually these studies do not yield the statistical significance that is found in long-term experiments.</a:t>
            </a:r>
          </a:p>
        </p:txBody>
      </p:sp>
      <p:pic>
        <p:nvPicPr>
          <p:cNvPr id="4102" name="Picture 6" descr="Image result for dru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07482" y="3573029"/>
            <a:ext cx="3558214" cy="2380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8652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Pepsi Challenge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4136" y="1960707"/>
            <a:ext cx="6839436" cy="4351338"/>
          </a:xfrm>
        </p:spPr>
        <p:txBody>
          <a:bodyPr/>
          <a:lstStyle/>
          <a:p>
            <a:r>
              <a:rPr lang="en-US" dirty="0"/>
              <a:t>In experimental settings, most participants prefer Pepsi to Coke. </a:t>
            </a:r>
            <a:endParaRPr lang="en-US" dirty="0" smtClean="0"/>
          </a:p>
          <a:p>
            <a:r>
              <a:rPr lang="en-US" dirty="0" smtClean="0"/>
              <a:t>However</a:t>
            </a:r>
            <a:r>
              <a:rPr lang="en-US" dirty="0"/>
              <a:t>, </a:t>
            </a:r>
            <a:r>
              <a:rPr lang="en-US" dirty="0" smtClean="0"/>
              <a:t>this </a:t>
            </a:r>
            <a:r>
              <a:rPr lang="en-US" dirty="0"/>
              <a:t>so-called "Pepsi Challenge" is based on the unrealistic "sip test" method. </a:t>
            </a:r>
            <a:endParaRPr lang="en-US" dirty="0" smtClean="0"/>
          </a:p>
          <a:p>
            <a:r>
              <a:rPr lang="en-US" dirty="0" smtClean="0"/>
              <a:t>Most </a:t>
            </a:r>
            <a:r>
              <a:rPr lang="en-US" dirty="0"/>
              <a:t>tasters would favor the sweeter of two beverages when they make a single sip only, but the result is reversed when the entire can or bottle is consumed</a:t>
            </a:r>
          </a:p>
        </p:txBody>
      </p:sp>
      <p:pic>
        <p:nvPicPr>
          <p:cNvPr id="5124" name="Picture 4" descr="Image result for coke and peps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63058" y="2053935"/>
            <a:ext cx="2981590" cy="3006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9915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that 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91650"/>
            <a:ext cx="6289964" cy="435133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Jessica conducted an experiment with 50 subjects recruited from APU. Ashley downloaded an archival data set from the United Nations. The sample is 100,000 but the data are observational (non-experimental). Every member nation reported to the UN about what had happened in its society. </a:t>
            </a:r>
          </a:p>
          <a:p>
            <a:r>
              <a:rPr lang="en-US" dirty="0" smtClean="0"/>
              <a:t>Jessica said to Ashley, “Ha! Ha! My thesis is an experimental study and yours is not. My conclusion is more trustworthy than yours.”</a:t>
            </a:r>
            <a:endParaRPr lang="en-US" dirty="0"/>
          </a:p>
        </p:txBody>
      </p:sp>
      <p:pic>
        <p:nvPicPr>
          <p:cNvPr id="2050" name="Picture 2" descr="Image result for laughing at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79992" y="1999529"/>
            <a:ext cx="3660836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42087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Paradigm shift: The era of Big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9100" y="1794452"/>
            <a:ext cx="6450400" cy="435133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Today many agencies and corporations make decisions based on big data analytics. </a:t>
            </a:r>
          </a:p>
          <a:p>
            <a:r>
              <a:rPr lang="en-US" dirty="0"/>
              <a:t>Every day 2.5 </a:t>
            </a:r>
            <a:r>
              <a:rPr lang="en-US" dirty="0" smtClean="0"/>
              <a:t>Quintillion* </a:t>
            </a:r>
            <a:r>
              <a:rPr lang="en-US" dirty="0"/>
              <a:t>bytes of data are created.  </a:t>
            </a:r>
            <a:r>
              <a:rPr lang="en-US" dirty="0" smtClean="0"/>
              <a:t>Everyone creates data. Everything you do leaves a trace.</a:t>
            </a:r>
          </a:p>
          <a:p>
            <a:r>
              <a:rPr lang="en-US" dirty="0" smtClean="0"/>
              <a:t>“Extremely </a:t>
            </a:r>
            <a:r>
              <a:rPr lang="en-US" dirty="0"/>
              <a:t>large data sets that may be analyzed computationally to reveal patterns, trends, and associations, especially relating to </a:t>
            </a:r>
            <a:r>
              <a:rPr lang="en-US" dirty="0">
                <a:solidFill>
                  <a:srgbClr val="FFC000"/>
                </a:solidFill>
              </a:rPr>
              <a:t>human behavior and interactions</a:t>
            </a:r>
            <a:r>
              <a:rPr lang="en-US" dirty="0" smtClean="0"/>
              <a:t>.”</a:t>
            </a:r>
            <a:endParaRPr lang="en-US" dirty="0"/>
          </a:p>
          <a:p>
            <a:endParaRPr lang="en-US" dirty="0"/>
          </a:p>
        </p:txBody>
      </p:sp>
      <p:pic>
        <p:nvPicPr>
          <p:cNvPr id="6146" name="Picture 2" descr="Image result for cell phone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9500" y="1794452"/>
            <a:ext cx="2476869" cy="1859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811562" y="5621482"/>
            <a:ext cx="354223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 a </a:t>
            </a:r>
            <a:r>
              <a:rPr lang="en-US" dirty="0"/>
              <a:t>thousand raised to the power of six (</a:t>
            </a:r>
            <a:r>
              <a:rPr lang="en-US" dirty="0" smtClean="0"/>
              <a:t>10^</a:t>
            </a:r>
            <a:r>
              <a:rPr lang="en-US" sz="2000" dirty="0" smtClean="0"/>
              <a:t>18</a:t>
            </a:r>
            <a:r>
              <a:rPr lang="en-US" dirty="0"/>
              <a:t>)</a:t>
            </a:r>
          </a:p>
        </p:txBody>
      </p:sp>
      <p:pic>
        <p:nvPicPr>
          <p:cNvPr id="6148" name="Picture 4" descr="Image result for visa card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56707" y="3454975"/>
            <a:ext cx="2909457" cy="1636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32272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413" y="209261"/>
            <a:ext cx="10515600" cy="1325563"/>
          </a:xfrm>
        </p:spPr>
        <p:txBody>
          <a:bodyPr/>
          <a:lstStyle/>
          <a:p>
            <a:r>
              <a:rPr lang="en-US" dirty="0" smtClean="0"/>
              <a:t>SAS Certification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6413" y="1420525"/>
            <a:ext cx="10332027" cy="4351338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SAS Global Academic Program</a:t>
            </a:r>
            <a:endParaRPr lang="en-US" dirty="0" smtClean="0"/>
          </a:p>
          <a:p>
            <a:pPr lvl="1"/>
            <a:r>
              <a:rPr lang="en-US" dirty="0" smtClean="0"/>
              <a:t>You don’t need to take the external SAS exam.</a:t>
            </a:r>
          </a:p>
          <a:p>
            <a:pPr lvl="1"/>
            <a:r>
              <a:rPr lang="en-US" dirty="0" smtClean="0"/>
              <a:t>The joint-certificate is awarded after completing the program.</a:t>
            </a:r>
          </a:p>
          <a:p>
            <a:pPr lvl="1"/>
            <a:r>
              <a:rPr lang="en-US" dirty="0" smtClean="0"/>
              <a:t>Peers: Purdue University, Texas A &amp; M, University of Denver, UC-San Diego, Oklahoma State University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9761" y="3203289"/>
            <a:ext cx="5677229" cy="324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6554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SAS Certification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hlinkClick r:id="rId2"/>
              </a:rPr>
              <a:t>SAS Global Certification Program</a:t>
            </a:r>
            <a:endParaRPr lang="en-US" dirty="0" smtClean="0"/>
          </a:p>
          <a:p>
            <a:pPr lvl="1"/>
            <a:r>
              <a:rPr lang="en-US" dirty="0"/>
              <a:t>You need to pass the SAS exam to be </a:t>
            </a:r>
            <a:r>
              <a:rPr lang="en-US" dirty="0" smtClean="0"/>
              <a:t>certified</a:t>
            </a:r>
          </a:p>
          <a:p>
            <a:pPr lvl="1"/>
            <a:r>
              <a:rPr lang="en-US" dirty="0" smtClean="0"/>
              <a:t>Designed </a:t>
            </a:r>
            <a:r>
              <a:rPr lang="en-US" dirty="0"/>
              <a:t>for individuals who can manipulate and gain insights from </a:t>
            </a:r>
            <a:r>
              <a:rPr lang="en-US" b="1" dirty="0">
                <a:solidFill>
                  <a:srgbClr val="FFC000"/>
                </a:solidFill>
              </a:rPr>
              <a:t>big data</a:t>
            </a:r>
            <a:r>
              <a:rPr lang="en-US" dirty="0"/>
              <a:t> with a variety of SAS and open source tools, make business recommendations with complex </a:t>
            </a:r>
            <a:r>
              <a:rPr lang="en-US" dirty="0">
                <a:solidFill>
                  <a:srgbClr val="FFC000"/>
                </a:solidFill>
              </a:rPr>
              <a:t>machine learning </a:t>
            </a:r>
            <a:r>
              <a:rPr lang="en-US" dirty="0"/>
              <a:t>models, and then deploy models at scale using the flexible, robust SAS environment</a:t>
            </a:r>
          </a:p>
          <a:p>
            <a:r>
              <a:rPr lang="en-US" dirty="0" smtClean="0"/>
              <a:t>What is Big data?</a:t>
            </a:r>
          </a:p>
          <a:p>
            <a:r>
              <a:rPr lang="en-US" dirty="0" smtClean="0"/>
              <a:t>What is machine learning? </a:t>
            </a:r>
          </a:p>
          <a:p>
            <a:pPr lvl="1"/>
            <a:r>
              <a:rPr lang="en-US" dirty="0" smtClean="0"/>
              <a:t>The sample is partitioned into subsets. Some subsets are used for training. The computer algorithm can “learn” from previous models to improve subsequent models.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8751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SAS Analytics Experience Conference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294" y="1558437"/>
            <a:ext cx="7668386" cy="1417685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211" y="4001335"/>
            <a:ext cx="7386153" cy="1640361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2213" y="2402769"/>
            <a:ext cx="7373160" cy="1598566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2213" y="5114528"/>
            <a:ext cx="7771428" cy="1552381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945358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JMP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9999" y="1825625"/>
            <a:ext cx="9405991" cy="4351338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C000"/>
                </a:solidFill>
              </a:rPr>
              <a:t>Contextual</a:t>
            </a:r>
            <a:r>
              <a:rPr lang="en-US" sz="3200" dirty="0" smtClean="0"/>
              <a:t> menu and </a:t>
            </a:r>
            <a:r>
              <a:rPr lang="en-US" sz="3200" dirty="0" smtClean="0">
                <a:solidFill>
                  <a:srgbClr val="FFC000"/>
                </a:solidFill>
              </a:rPr>
              <a:t>dynamic</a:t>
            </a:r>
            <a:r>
              <a:rPr lang="en-US" sz="3200" dirty="0" smtClean="0"/>
              <a:t> graphic</a:t>
            </a:r>
          </a:p>
          <a:p>
            <a:r>
              <a:rPr lang="en-US" sz="3200" dirty="0" smtClean="0"/>
              <a:t>The output is not “frozen” (done). You can determine what to do next by looking at the output.</a:t>
            </a:r>
          </a:p>
          <a:p>
            <a:r>
              <a:rPr lang="en-US" sz="3200" dirty="0" smtClean="0"/>
              <a:t>You can ask </a:t>
            </a:r>
            <a:r>
              <a:rPr lang="en-US" sz="3200" dirty="0" smtClean="0">
                <a:solidFill>
                  <a:srgbClr val="FFC000"/>
                </a:solidFill>
              </a:rPr>
              <a:t>“what-if” questions </a:t>
            </a:r>
            <a:r>
              <a:rPr lang="en-US" sz="3200" dirty="0" smtClean="0"/>
              <a:t>by exploring alternate approaches. </a:t>
            </a:r>
          </a:p>
          <a:p>
            <a:r>
              <a:rPr lang="en-US" sz="3200" dirty="0" smtClean="0"/>
              <a:t>Please do not try to follow what I do when I am doing a demo. You will have a chance to practice.</a:t>
            </a:r>
          </a:p>
        </p:txBody>
      </p:sp>
    </p:spTree>
    <p:extLst>
      <p:ext uri="{BB962C8B-B14F-4D97-AF65-F5344CB8AC3E}">
        <p14:creationId xmlns:p14="http://schemas.microsoft.com/office/powerpoint/2010/main" val="27343723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Anscombe</a:t>
            </a:r>
            <a:r>
              <a:rPr lang="en-US" dirty="0" smtClean="0"/>
              <a:t>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46407"/>
            <a:ext cx="4035136" cy="4351338"/>
          </a:xfrm>
        </p:spPr>
        <p:txBody>
          <a:bodyPr/>
          <a:lstStyle/>
          <a:p>
            <a:r>
              <a:rPr lang="en-US" dirty="0" smtClean="0"/>
              <a:t>Non-linear fit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0923" y="365125"/>
            <a:ext cx="3392232" cy="6219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36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Anscombe</a:t>
            </a:r>
            <a:r>
              <a:rPr lang="en-US" dirty="0" smtClean="0"/>
              <a:t>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4082" y="1825625"/>
            <a:ext cx="4665518" cy="4646042"/>
          </a:xfrm>
        </p:spPr>
        <p:txBody>
          <a:bodyPr/>
          <a:lstStyle/>
          <a:p>
            <a:r>
              <a:rPr lang="en-US" dirty="0" smtClean="0"/>
              <a:t>Remove outlier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469" y="1612059"/>
            <a:ext cx="2743820" cy="493092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4591" y="1530921"/>
            <a:ext cx="2769209" cy="494074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6620" y="3107891"/>
            <a:ext cx="4790476" cy="2304762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6529310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Anscombe</a:t>
            </a:r>
            <a:r>
              <a:rPr lang="en-US" dirty="0" smtClean="0"/>
              <a:t>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0000" y="1825625"/>
            <a:ext cx="6215982" cy="4351338"/>
          </a:xfrm>
        </p:spPr>
        <p:txBody>
          <a:bodyPr>
            <a:normAutofit/>
          </a:bodyPr>
          <a:lstStyle/>
          <a:p>
            <a:r>
              <a:rPr lang="en-US" sz="4000" dirty="0" smtClean="0"/>
              <a:t>Robust fit</a:t>
            </a:r>
          </a:p>
          <a:p>
            <a:r>
              <a:rPr lang="en-US" sz="4000" dirty="0" smtClean="0"/>
              <a:t>Robust against outliers</a:t>
            </a:r>
            <a:endParaRPr lang="en-US" sz="4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4293" y="481725"/>
            <a:ext cx="3942857" cy="56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8912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0000" y="1825625"/>
            <a:ext cx="3680600" cy="4351338"/>
          </a:xfrm>
        </p:spPr>
        <p:txBody>
          <a:bodyPr/>
          <a:lstStyle/>
          <a:p>
            <a:r>
              <a:rPr lang="en-US" dirty="0" smtClean="0"/>
              <a:t>JMP</a:t>
            </a:r>
          </a:p>
          <a:p>
            <a:r>
              <a:rPr lang="en-US" dirty="0" smtClean="0"/>
              <a:t>SAS</a:t>
            </a:r>
          </a:p>
          <a:p>
            <a:r>
              <a:rPr lang="en-US" dirty="0" smtClean="0"/>
              <a:t>HTML</a:t>
            </a:r>
          </a:p>
          <a:p>
            <a:r>
              <a:rPr lang="en-US" dirty="0" smtClean="0"/>
              <a:t>SPSS</a:t>
            </a:r>
          </a:p>
          <a:p>
            <a:r>
              <a:rPr lang="en-US" dirty="0" smtClean="0"/>
              <a:t>Import Excel</a:t>
            </a:r>
          </a:p>
          <a:p>
            <a:r>
              <a:rPr lang="en-US" dirty="0" smtClean="0"/>
              <a:t>Invoke JMP from Excel (Window only)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476" y="1968356"/>
            <a:ext cx="7244324" cy="4065876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2528803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>
                <a:latin typeface="Calibri"/>
                <a:ea typeface="Calibri"/>
                <a:cs typeface="Times New Roman"/>
              </a:rPr>
              <a:t>Three levels of measurement in practice</a:t>
            </a:r>
            <a:endParaRPr lang="en-US" dirty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1981200" y="1752601"/>
            <a:ext cx="5029200" cy="4373563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In theory there are four levels of measurement.</a:t>
            </a:r>
          </a:p>
          <a:p>
            <a:pPr eaLnBrk="1" hangingPunct="1"/>
            <a:r>
              <a:rPr lang="en-US" altLang="en-US" dirty="0" smtClean="0"/>
              <a:t>In computation there is no difference between interval and ratio</a:t>
            </a:r>
          </a:p>
          <a:p>
            <a:pPr eaLnBrk="1" hangingPunct="1"/>
            <a:r>
              <a:rPr lang="en-US" altLang="en-US" dirty="0" smtClean="0"/>
              <a:t>No matter whether the scale has an absolute or not, it won’t affect the statistical procedure.</a:t>
            </a:r>
          </a:p>
          <a:p>
            <a:pPr eaLnBrk="1" hangingPunct="1"/>
            <a:endParaRPr lang="en-US" altLang="en-US" dirty="0" smtClean="0"/>
          </a:p>
        </p:txBody>
      </p:sp>
      <p:pic>
        <p:nvPicPr>
          <p:cNvPr id="102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86600" y="2209800"/>
            <a:ext cx="2268538" cy="1447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86600" y="4038600"/>
            <a:ext cx="3062288" cy="2057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89956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Output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0000" y="1825625"/>
            <a:ext cx="4698909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Report with embedded data: JRP</a:t>
            </a:r>
          </a:p>
          <a:p>
            <a:r>
              <a:rPr lang="en-US" dirty="0" smtClean="0"/>
              <a:t>Script</a:t>
            </a:r>
          </a:p>
          <a:p>
            <a:r>
              <a:rPr lang="en-US" dirty="0" smtClean="0"/>
              <a:t>PowerPoint</a:t>
            </a:r>
          </a:p>
          <a:p>
            <a:r>
              <a:rPr lang="en-US" dirty="0" smtClean="0"/>
              <a:t>PDF</a:t>
            </a:r>
          </a:p>
          <a:p>
            <a:r>
              <a:rPr lang="en-US" dirty="0" smtClean="0"/>
              <a:t>PNG</a:t>
            </a:r>
          </a:p>
          <a:p>
            <a:r>
              <a:rPr lang="en-US" dirty="0" smtClean="0">
                <a:hlinkClick r:id="rId2"/>
              </a:rPr>
              <a:t>Interactive HTML</a:t>
            </a:r>
            <a:endParaRPr lang="en-US" dirty="0" smtClean="0"/>
          </a:p>
          <a:p>
            <a:r>
              <a:rPr lang="en-US" dirty="0" smtClean="0"/>
              <a:t>RTF</a:t>
            </a:r>
          </a:p>
          <a:p>
            <a:r>
              <a:rPr lang="en-US" dirty="0" smtClean="0"/>
              <a:t>MS Word</a:t>
            </a:r>
          </a:p>
          <a:p>
            <a:r>
              <a:rPr lang="en-US" dirty="0" smtClean="0"/>
              <a:t>Many others</a:t>
            </a:r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948309" y="1825625"/>
            <a:ext cx="469890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Windows: </a:t>
            </a:r>
          </a:p>
          <a:p>
            <a:pPr lvl="1"/>
            <a:r>
              <a:rPr lang="en-US" dirty="0" smtClean="0"/>
              <a:t>Save as</a:t>
            </a:r>
          </a:p>
          <a:p>
            <a:r>
              <a:rPr lang="en-US" dirty="0" smtClean="0"/>
              <a:t>Mac:</a:t>
            </a:r>
          </a:p>
          <a:p>
            <a:pPr lvl="1"/>
            <a:r>
              <a:rPr lang="en-US" dirty="0" smtClean="0"/>
              <a:t>Save as</a:t>
            </a:r>
          </a:p>
          <a:p>
            <a:pPr lvl="1"/>
            <a:r>
              <a:rPr lang="en-US" dirty="0" smtClean="0"/>
              <a:t>Export</a:t>
            </a:r>
          </a:p>
          <a:p>
            <a:r>
              <a:rPr lang="en-US" dirty="0"/>
              <a:t>Copy and paste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4388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SAS Basic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657" y="1758437"/>
            <a:ext cx="10457143" cy="44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5616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SAS Basic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steps</a:t>
            </a:r>
          </a:p>
          <a:p>
            <a:pPr lvl="1"/>
            <a:r>
              <a:rPr lang="en-US" dirty="0" smtClean="0"/>
              <a:t>Data one; set </a:t>
            </a:r>
            <a:r>
              <a:rPr lang="en-US" dirty="0" err="1" smtClean="0"/>
              <a:t>thesis.anxiety</a:t>
            </a:r>
            <a:r>
              <a:rPr lang="en-US" dirty="0" smtClean="0"/>
              <a:t>;</a:t>
            </a:r>
          </a:p>
          <a:p>
            <a:pPr lvl="1"/>
            <a:r>
              <a:rPr lang="en-US" dirty="0" smtClean="0"/>
              <a:t>Data two; set anxiety; /* assume the data set “anxiety” is in the work library</a:t>
            </a:r>
          </a:p>
          <a:p>
            <a:r>
              <a:rPr lang="en-US" dirty="0" smtClean="0"/>
              <a:t>Procedure steps;</a:t>
            </a:r>
          </a:p>
          <a:p>
            <a:pPr lvl="1"/>
            <a:r>
              <a:rPr lang="en-US" dirty="0" smtClean="0"/>
              <a:t>PROC MEANS; </a:t>
            </a:r>
            <a:r>
              <a:rPr lang="en-US" dirty="0" err="1" smtClean="0"/>
              <a:t>var</a:t>
            </a:r>
            <a:r>
              <a:rPr lang="en-US" dirty="0" smtClean="0"/>
              <a:t> X1 X2 Y; run;</a:t>
            </a:r>
          </a:p>
          <a:p>
            <a:pPr lvl="1"/>
            <a:r>
              <a:rPr lang="en-US" dirty="0" smtClean="0"/>
              <a:t>PROC REG; model y = X1 X2; run;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7506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Input: Copy and paste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90688"/>
            <a:ext cx="6523809" cy="35714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9562" y="3016251"/>
            <a:ext cx="4590476" cy="3219048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4442582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09262"/>
            <a:ext cx="10515600" cy="1325563"/>
          </a:xfrm>
        </p:spPr>
        <p:txBody>
          <a:bodyPr/>
          <a:lstStyle/>
          <a:p>
            <a:r>
              <a:rPr lang="en-US" dirty="0" smtClean="0"/>
              <a:t>Input: </a:t>
            </a:r>
            <a:r>
              <a:rPr lang="en-US" dirty="0" err="1" smtClean="0"/>
              <a:t>MyFolder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496" y="1409989"/>
            <a:ext cx="10233800" cy="4351338"/>
          </a:xfrm>
        </p:spPr>
        <p:txBody>
          <a:bodyPr/>
          <a:lstStyle/>
          <a:p>
            <a:r>
              <a:rPr lang="en-US" dirty="0" smtClean="0"/>
              <a:t>Drag and drop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496" y="2084243"/>
            <a:ext cx="10218593" cy="4554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4225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Specify journal style in Output Delivery System (ODS)</a:t>
            </a:r>
          </a:p>
          <a:p>
            <a:r>
              <a:rPr lang="en-US" dirty="0" smtClean="0"/>
              <a:t>SAS on demand: Email or save as/print as </a:t>
            </a:r>
          </a:p>
          <a:p>
            <a:r>
              <a:rPr lang="en-US" dirty="0" smtClean="0"/>
              <a:t>SAS UE: Save as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9425" y="3419436"/>
            <a:ext cx="7542857" cy="31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24847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294</TotalTime>
  <Words>932</Words>
  <Application>Microsoft Office PowerPoint</Application>
  <PresentationFormat>Widescreen</PresentationFormat>
  <Paragraphs>101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Corbel</vt:lpstr>
      <vt:lpstr>Times New Roman</vt:lpstr>
      <vt:lpstr>Depth</vt:lpstr>
      <vt:lpstr>Week 3</vt:lpstr>
      <vt:lpstr>What is experiment?</vt:lpstr>
      <vt:lpstr>What is non-experiment?</vt:lpstr>
      <vt:lpstr>Is experimentation the Gold standard?</vt:lpstr>
      <vt:lpstr>Is that true?</vt:lpstr>
      <vt:lpstr>Gaps between the real world &amp; the lab</vt:lpstr>
      <vt:lpstr>Pepsi Challenge</vt:lpstr>
      <vt:lpstr>Is that true?</vt:lpstr>
      <vt:lpstr>Paradigm shift: The era of Big Data</vt:lpstr>
      <vt:lpstr>SAS Certification Program</vt:lpstr>
      <vt:lpstr>SAS Certification Program</vt:lpstr>
      <vt:lpstr>SAS Analytics Experience Conference</vt:lpstr>
      <vt:lpstr>Basic JMP</vt:lpstr>
      <vt:lpstr>Anscombe data</vt:lpstr>
      <vt:lpstr>Anscombe data</vt:lpstr>
      <vt:lpstr>Anscombe data</vt:lpstr>
      <vt:lpstr>Input</vt:lpstr>
      <vt:lpstr>Three levels of measurement in practice</vt:lpstr>
      <vt:lpstr>Output </vt:lpstr>
      <vt:lpstr>SAS Basic</vt:lpstr>
      <vt:lpstr>SAS Basic</vt:lpstr>
      <vt:lpstr>Input: Copy and paste</vt:lpstr>
      <vt:lpstr>Input: MyFolder</vt:lpstr>
      <vt:lpstr>Output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3</dc:title>
  <dc:creator>Chong Ho Yu</dc:creator>
  <cp:lastModifiedBy>Chong Ho Yu</cp:lastModifiedBy>
  <cp:revision>53</cp:revision>
  <dcterms:created xsi:type="dcterms:W3CDTF">2016-09-18T12:42:05Z</dcterms:created>
  <dcterms:modified xsi:type="dcterms:W3CDTF">2016-09-19T01:18:35Z</dcterms:modified>
</cp:coreProperties>
</file>