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73" r:id="rId3"/>
    <p:sldId id="305" r:id="rId4"/>
    <p:sldId id="300" r:id="rId5"/>
    <p:sldId id="332" r:id="rId6"/>
    <p:sldId id="270" r:id="rId7"/>
    <p:sldId id="271" r:id="rId8"/>
    <p:sldId id="272" r:id="rId9"/>
    <p:sldId id="306" r:id="rId10"/>
    <p:sldId id="323" r:id="rId11"/>
    <p:sldId id="324" r:id="rId12"/>
    <p:sldId id="325" r:id="rId13"/>
    <p:sldId id="307" r:id="rId14"/>
    <p:sldId id="308" r:id="rId15"/>
    <p:sldId id="326" r:id="rId16"/>
    <p:sldId id="327" r:id="rId17"/>
    <p:sldId id="328" r:id="rId18"/>
    <p:sldId id="329" r:id="rId19"/>
    <p:sldId id="330" r:id="rId20"/>
    <p:sldId id="331" r:id="rId21"/>
    <p:sldId id="337" r:id="rId22"/>
    <p:sldId id="338" r:id="rId23"/>
    <p:sldId id="33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14" autoAdjust="0"/>
    <p:restoredTop sz="93280"/>
  </p:normalViewPr>
  <p:slideViewPr>
    <p:cSldViewPr>
      <p:cViewPr>
        <p:scale>
          <a:sx n="145" d="100"/>
          <a:sy n="145" d="100"/>
        </p:scale>
        <p:origin x="912" y="-8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FE7D661-1836-44F7-8FAF-35E8F866ECD3}"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A92A601-7D32-4ED7-AD1A-974B6DDBDCDC}" type="datetime1">
              <a:rPr lang="en-US" smtClean="0"/>
              <a:pPr/>
              <a:t>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3A17B41-4A0C-4639-A132-E5C8F99A4BE8}" type="datetime1">
              <a:rPr lang="en-US" smtClean="0"/>
              <a:pPr/>
              <a:t>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9967FD-6084-4075-993E-77EC8038773F}" type="datetime1">
              <a:rPr lang="en-US" smtClean="0"/>
              <a:pPr/>
              <a:t>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D1EACE2-EA00-4376-9A66-47ABB8B02CF5}" type="datetime1">
              <a:rPr lang="en-US" smtClean="0"/>
              <a:pPr/>
              <a:t>9/20/16</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CE8079A4-7AA8-4A4F-87E2-7781EC5097D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FF71CE-B899-4B2B-848D-9F12F0C901B6}" type="datetimeFigureOut">
              <a:rPr lang="en-US" smtClean="0"/>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97606D-E5C4-4C2F-8241-EC2663EF1C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2CF1CA-F464-4B29-B867-EAF8A9B936E3}" type="datetime1">
              <a:rPr lang="en-US" smtClean="0"/>
              <a:pPr/>
              <a:t>9/20/16</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A47DADC-55EA-4839-91C8-5BCC0EC06F5C}" type="datetime1">
              <a:rPr lang="en-US" smtClean="0"/>
              <a:pPr/>
              <a:t>9/20/16</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E8079A4-7AA8-4A4F-87E2-7781EC5097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Week 4: </a:t>
            </a:r>
            <a:br>
              <a:rPr lang="en-US" dirty="0" smtClean="0"/>
            </a:br>
            <a:r>
              <a:rPr lang="en-US" smtClean="0"/>
              <a:t>Data management and cleaning</a:t>
            </a:r>
            <a:endParaRPr lang="en-US" dirty="0"/>
          </a:p>
        </p:txBody>
      </p:sp>
      <p:sp>
        <p:nvSpPr>
          <p:cNvPr id="3" name="Subtitle 2"/>
          <p:cNvSpPr>
            <a:spLocks noGrp="1"/>
          </p:cNvSpPr>
          <p:nvPr>
            <p:ph type="subTitle" idx="1"/>
          </p:nvPr>
        </p:nvSpPr>
        <p:spPr/>
        <p:txBody>
          <a:bodyPr/>
          <a:lstStyle/>
          <a:p>
            <a:r>
              <a:rPr lang="en-US" dirty="0" smtClean="0"/>
              <a:t>Chong Ho (Alex) Yu</a:t>
            </a:r>
            <a:endParaRPr lang="en-US" dirty="0"/>
          </a:p>
        </p:txBody>
      </p:sp>
    </p:spTree>
    <p:extLst>
      <p:ext uri="{BB962C8B-B14F-4D97-AF65-F5344CB8AC3E}">
        <p14:creationId xmlns:p14="http://schemas.microsoft.com/office/powerpoint/2010/main" val="18140648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bri"/>
                <a:ea typeface="Calibri"/>
                <a:cs typeface="Times New Roman"/>
              </a:rPr>
              <a:t>Good research depends on good data</a:t>
            </a:r>
            <a:endParaRPr lang="en-US" dirty="0"/>
          </a:p>
        </p:txBody>
      </p:sp>
      <p:sp>
        <p:nvSpPr>
          <p:cNvPr id="3" name="Content Placeholder 2"/>
          <p:cNvSpPr>
            <a:spLocks noGrp="1"/>
          </p:cNvSpPr>
          <p:nvPr>
            <p:ph idx="1"/>
          </p:nvPr>
        </p:nvSpPr>
        <p:spPr/>
        <p:txBody>
          <a:bodyPr/>
          <a:lstStyle/>
          <a:p>
            <a:pPr marL="0">
              <a:lnSpc>
                <a:spcPct val="115000"/>
              </a:lnSpc>
              <a:spcAft>
                <a:spcPts val="1000"/>
              </a:spcAft>
            </a:pPr>
            <a:r>
              <a:rPr lang="en-US" dirty="0">
                <a:latin typeface="Calibri"/>
                <a:ea typeface="Calibri"/>
                <a:cs typeface="Times New Roman"/>
              </a:rPr>
              <a:t>No sophisticated statistical procedures can rescue a project flooded with faulty or/and messy data.</a:t>
            </a:r>
          </a:p>
          <a:p>
            <a:pPr marL="0">
              <a:lnSpc>
                <a:spcPct val="115000"/>
              </a:lnSpc>
              <a:spcAft>
                <a:spcPts val="1000"/>
              </a:spcAft>
            </a:pPr>
            <a:r>
              <a:rPr lang="en-US" dirty="0">
                <a:latin typeface="Calibri"/>
                <a:ea typeface="Calibri"/>
                <a:cs typeface="Times New Roman"/>
              </a:rPr>
              <a:t>Good research design and good planning of data collection will make things easier and better in the subsequent stages.</a:t>
            </a:r>
          </a:p>
          <a:p>
            <a:endParaRPr lang="en-US" dirty="0"/>
          </a:p>
        </p:txBody>
      </p:sp>
    </p:spTree>
    <p:extLst>
      <p:ext uri="{BB962C8B-B14F-4D97-AF65-F5344CB8AC3E}">
        <p14:creationId xmlns:p14="http://schemas.microsoft.com/office/powerpoint/2010/main" val="2603411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t>
            </a:r>
            <a:r>
              <a:rPr lang="en-US" dirty="0" smtClean="0"/>
              <a:t>Management and cleaning</a:t>
            </a:r>
            <a:endParaRPr lang="en-US" dirty="0"/>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5240005" cy="3687410"/>
          </a:xfrm>
        </p:spPr>
      </p:pic>
      <p:sp>
        <p:nvSpPr>
          <p:cNvPr id="3" name="TextBox 2"/>
          <p:cNvSpPr txBox="1"/>
          <p:nvPr/>
        </p:nvSpPr>
        <p:spPr>
          <a:xfrm>
            <a:off x="4572000" y="1905000"/>
            <a:ext cx="4114800" cy="4278094"/>
          </a:xfrm>
          <a:prstGeom prst="rect">
            <a:avLst/>
          </a:prstGeom>
          <a:noFill/>
        </p:spPr>
        <p:txBody>
          <a:bodyPr wrap="square" rtlCol="0">
            <a:spAutoFit/>
          </a:bodyPr>
          <a:lstStyle/>
          <a:p>
            <a:pPr marL="457200" indent="-457200">
              <a:buFont typeface="Arial" charset="0"/>
              <a:buChar char="•"/>
            </a:pPr>
            <a:r>
              <a:rPr lang="en-US" sz="2800" dirty="0" smtClean="0"/>
              <a:t>Data management: </a:t>
            </a:r>
          </a:p>
          <a:p>
            <a:pPr marL="914400" lvl="1" indent="-457200">
              <a:buFont typeface="Arial" charset="0"/>
              <a:buChar char="•"/>
            </a:pPr>
            <a:r>
              <a:rPr lang="en-US" sz="2400" dirty="0" smtClean="0"/>
              <a:t>Proactive</a:t>
            </a:r>
          </a:p>
          <a:p>
            <a:pPr marL="914400" lvl="1" indent="-457200">
              <a:buFont typeface="Arial" charset="0"/>
              <a:buChar char="•"/>
            </a:pPr>
            <a:r>
              <a:rPr lang="en-US" sz="2400" dirty="0" smtClean="0"/>
              <a:t>Avoid messy or confusing data when writing the test/survey items </a:t>
            </a:r>
          </a:p>
          <a:p>
            <a:pPr marL="457200" indent="-457200">
              <a:buFont typeface="Arial" charset="0"/>
              <a:buChar char="•"/>
            </a:pPr>
            <a:r>
              <a:rPr lang="en-US" sz="2800" dirty="0" smtClean="0"/>
              <a:t>Data cleaning:</a:t>
            </a:r>
          </a:p>
          <a:p>
            <a:pPr marL="914400" lvl="1" indent="-457200">
              <a:buFont typeface="Arial" charset="0"/>
              <a:buChar char="•"/>
            </a:pPr>
            <a:r>
              <a:rPr lang="en-US" sz="2400" dirty="0" smtClean="0"/>
              <a:t>After the fact</a:t>
            </a:r>
          </a:p>
          <a:p>
            <a:pPr marL="914400" lvl="1" indent="-457200">
              <a:buFont typeface="Arial" charset="0"/>
              <a:buChar char="•"/>
            </a:pPr>
            <a:r>
              <a:rPr lang="en-US" sz="2400" dirty="0" smtClean="0"/>
              <a:t>Check data integrity using the dynamic environment.</a:t>
            </a:r>
            <a:endParaRPr lang="en-US" sz="2400" dirty="0"/>
          </a:p>
        </p:txBody>
      </p:sp>
    </p:spTree>
    <p:extLst>
      <p:ext uri="{BB962C8B-B14F-4D97-AF65-F5344CB8AC3E}">
        <p14:creationId xmlns:p14="http://schemas.microsoft.com/office/powerpoint/2010/main" val="3407563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lstStyle/>
          <a:p>
            <a:r>
              <a:rPr lang="en-US" dirty="0"/>
              <a:t>What time usually do you go to work?</a:t>
            </a:r>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2514600"/>
            <a:ext cx="800864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144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a:xfrm>
            <a:off x="457200" y="5943600"/>
            <a:ext cx="8229600" cy="457200"/>
          </a:xfrm>
        </p:spPr>
        <p:txBody>
          <a:bodyPr>
            <a:normAutofit fontScale="62500" lnSpcReduction="20000"/>
          </a:bodyPr>
          <a:lstStyle/>
          <a:p>
            <a:r>
              <a:rPr lang="en-US" dirty="0" smtClean="0"/>
              <a:t>Source: Alan Schwarz (2015). Keynote of SAS Global Forum. Dallas, TX</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5</a:t>
            </a:fld>
            <a:endParaRPr lang="en-US"/>
          </a:p>
        </p:txBody>
      </p:sp>
      <p:pic>
        <p:nvPicPr>
          <p:cNvPr id="7" name="Picture 6"/>
          <p:cNvPicPr>
            <a:picLocks noChangeAspect="1"/>
          </p:cNvPicPr>
          <p:nvPr/>
        </p:nvPicPr>
        <p:blipFill>
          <a:blip r:embed="rId2"/>
          <a:stretch>
            <a:fillRect/>
          </a:stretch>
        </p:blipFill>
        <p:spPr>
          <a:xfrm>
            <a:off x="1714500" y="1568662"/>
            <a:ext cx="5715000" cy="4282214"/>
          </a:xfrm>
          <a:prstGeom prst="rect">
            <a:avLst/>
          </a:prstGeom>
          <a:ln>
            <a:solidFill>
              <a:schemeClr val="tx1"/>
            </a:solidFill>
          </a:ln>
        </p:spPr>
      </p:pic>
    </p:spTree>
    <p:extLst>
      <p:ext uri="{BB962C8B-B14F-4D97-AF65-F5344CB8AC3E}">
        <p14:creationId xmlns:p14="http://schemas.microsoft.com/office/powerpoint/2010/main" val="761437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Examples</a:t>
            </a:r>
          </a:p>
        </p:txBody>
      </p:sp>
      <p:sp>
        <p:nvSpPr>
          <p:cNvPr id="20483" name="Content Placeholder 2"/>
          <p:cNvSpPr>
            <a:spLocks noGrp="1"/>
          </p:cNvSpPr>
          <p:nvPr>
            <p:ph idx="1"/>
          </p:nvPr>
        </p:nvSpPr>
        <p:spPr/>
        <p:txBody>
          <a:bodyPr/>
          <a:lstStyle/>
          <a:p>
            <a:endParaRPr lang="en-US"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0" y="1447800"/>
            <a:ext cx="7605713" cy="49609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128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Examples</a:t>
            </a:r>
          </a:p>
        </p:txBody>
      </p:sp>
      <p:sp>
        <p:nvSpPr>
          <p:cNvPr id="21507" name="Content Placeholder 2"/>
          <p:cNvSpPr>
            <a:spLocks noGrp="1"/>
          </p:cNvSpPr>
          <p:nvPr>
            <p:ph idx="1"/>
          </p:nvPr>
        </p:nvSpPr>
        <p:spPr>
          <a:xfrm>
            <a:off x="381000" y="1752600"/>
            <a:ext cx="2514600" cy="4710113"/>
          </a:xfrm>
        </p:spPr>
        <p:txBody>
          <a:bodyPr/>
          <a:lstStyle/>
          <a:p>
            <a:r>
              <a:rPr lang="en-US" sz="2800" dirty="0" smtClean="0">
                <a:latin typeface="Arial" charset="0"/>
                <a:cs typeface="Arial" charset="0"/>
              </a:rPr>
              <a:t>By common sense:</a:t>
            </a:r>
          </a:p>
          <a:p>
            <a:r>
              <a:rPr lang="en-US" sz="2800" dirty="0" smtClean="0">
                <a:latin typeface="Arial" charset="0"/>
                <a:cs typeface="Arial" charset="0"/>
              </a:rPr>
              <a:t>Yes = 1</a:t>
            </a:r>
          </a:p>
          <a:p>
            <a:r>
              <a:rPr lang="en-US" sz="2800" dirty="0" smtClean="0">
                <a:latin typeface="Arial" charset="0"/>
                <a:cs typeface="Arial" charset="0"/>
              </a:rPr>
              <a:t>No = 0</a:t>
            </a:r>
          </a:p>
          <a:p>
            <a:r>
              <a:rPr lang="en-US" sz="2800" dirty="0" smtClean="0">
                <a:latin typeface="Arial" charset="0"/>
                <a:cs typeface="Arial" charset="0"/>
              </a:rPr>
              <a:t>Why “not willing” = 2?</a:t>
            </a:r>
          </a:p>
          <a:p>
            <a:endParaRPr lang="en-US" dirty="0" smtClean="0"/>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752600"/>
            <a:ext cx="5616575" cy="471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124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22531" name="Content Placeholder 2"/>
          <p:cNvSpPr>
            <a:spLocks noGrp="1"/>
          </p:cNvSpPr>
          <p:nvPr>
            <p:ph idx="1"/>
          </p:nvPr>
        </p:nvSpPr>
        <p:spPr/>
        <p:txBody>
          <a:bodyPr/>
          <a:lstStyle/>
          <a:p>
            <a:endParaRPr lang="en-US" smtClean="0"/>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288925"/>
            <a:ext cx="6781800" cy="628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766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best codebook</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best codebook is no </a:t>
            </a:r>
            <a:r>
              <a:rPr lang="en-US" dirty="0" smtClean="0"/>
              <a:t>codebook or fewer codes!</a:t>
            </a:r>
            <a:endParaRPr lang="en-US" dirty="0"/>
          </a:p>
          <a:p>
            <a:r>
              <a:rPr lang="en-US" dirty="0"/>
              <a:t>Many people code the data in this way: </a:t>
            </a:r>
          </a:p>
          <a:p>
            <a:pPr lvl="1"/>
            <a:r>
              <a:rPr lang="en-US" dirty="0"/>
              <a:t>Gender :  Male = 1, Female = 2</a:t>
            </a:r>
          </a:p>
          <a:p>
            <a:pPr lvl="1"/>
            <a:r>
              <a:rPr lang="en-US" dirty="0"/>
              <a:t>Race: White = 1, Black = 2, Hispanic = 3, Native American = 4, Asian = 5</a:t>
            </a:r>
          </a:p>
          <a:p>
            <a:r>
              <a:rPr lang="en-US" dirty="0"/>
              <a:t>Why not directly put down “M” as Male, “F” as female, “W” as white, “B” as black, “Y” as yes, and “N” as no…etc.? The letters are intuitive and you will never make any mistake by miscoding. </a:t>
            </a:r>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9</a:t>
            </a:fld>
            <a:endParaRPr lang="en-US"/>
          </a:p>
        </p:txBody>
      </p:sp>
    </p:spTree>
    <p:extLst>
      <p:ext uri="{BB962C8B-B14F-4D97-AF65-F5344CB8AC3E}">
        <p14:creationId xmlns:p14="http://schemas.microsoft.com/office/powerpoint/2010/main" val="650039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Disappearing factor</a:t>
            </a:r>
            <a:endParaRPr lang="en-US" dirty="0"/>
          </a:p>
        </p:txBody>
      </p:sp>
      <p:sp>
        <p:nvSpPr>
          <p:cNvPr id="3" name="Content Placeholder 2"/>
          <p:cNvSpPr>
            <a:spLocks noGrp="1"/>
          </p:cNvSpPr>
          <p:nvPr>
            <p:ph idx="1"/>
          </p:nvPr>
        </p:nvSpPr>
        <p:spPr>
          <a:xfrm>
            <a:off x="304800" y="1600201"/>
            <a:ext cx="3505200" cy="4800600"/>
          </a:xfrm>
        </p:spPr>
        <p:txBody>
          <a:bodyPr/>
          <a:lstStyle/>
          <a:p>
            <a:r>
              <a:rPr lang="en-US" dirty="0" smtClean="0"/>
              <a:t>Sometimes it is understandable why people use numbers.</a:t>
            </a:r>
          </a:p>
          <a:p>
            <a:r>
              <a:rPr lang="en-US" dirty="0" smtClean="0"/>
              <a:t>In SPSS when letters are used in a grouping factor, it cannot show up!</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10</a:t>
            </a:fld>
            <a:endParaRPr lang="en-US"/>
          </a:p>
        </p:txBody>
      </p:sp>
      <p:pic>
        <p:nvPicPr>
          <p:cNvPr id="7" name="Picture 6"/>
          <p:cNvPicPr>
            <a:picLocks noChangeAspect="1"/>
          </p:cNvPicPr>
          <p:nvPr/>
        </p:nvPicPr>
        <p:blipFill>
          <a:blip r:embed="rId2"/>
          <a:stretch>
            <a:fillRect/>
          </a:stretch>
        </p:blipFill>
        <p:spPr>
          <a:xfrm>
            <a:off x="3945649" y="1218020"/>
            <a:ext cx="4992611" cy="5485857"/>
          </a:xfrm>
          <a:prstGeom prst="rect">
            <a:avLst/>
          </a:prstGeom>
          <a:ln>
            <a:solidFill>
              <a:schemeClr val="tx1"/>
            </a:solidFill>
          </a:ln>
        </p:spPr>
      </p:pic>
    </p:spTree>
    <p:extLst>
      <p:ext uri="{BB962C8B-B14F-4D97-AF65-F5344CB8AC3E}">
        <p14:creationId xmlns:p14="http://schemas.microsoft.com/office/powerpoint/2010/main" val="239245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Recode to numbers</a:t>
            </a:r>
            <a:endParaRPr lang="en-US" dirty="0"/>
          </a:p>
        </p:txBody>
      </p:sp>
      <p:sp>
        <p:nvSpPr>
          <p:cNvPr id="3" name="Content Placeholder 2"/>
          <p:cNvSpPr>
            <a:spLocks noGrp="1"/>
          </p:cNvSpPr>
          <p:nvPr>
            <p:ph idx="1"/>
          </p:nvPr>
        </p:nvSpPr>
        <p:spPr>
          <a:xfrm>
            <a:off x="34119" y="1669179"/>
            <a:ext cx="3429000" cy="4625609"/>
          </a:xfrm>
        </p:spPr>
        <p:txBody>
          <a:bodyPr/>
          <a:lstStyle/>
          <a:p>
            <a:pPr marL="118872" indent="0">
              <a:buNone/>
            </a:pPr>
            <a:r>
              <a:rPr lang="en-US" dirty="0" smtClean="0"/>
              <a:t>To see the grouping factor, you need to recode the letters to numbers.</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11</a:t>
            </a:fld>
            <a:endParaRPr lang="en-US"/>
          </a:p>
        </p:txBody>
      </p:sp>
      <p:pic>
        <p:nvPicPr>
          <p:cNvPr id="7" name="Picture 6"/>
          <p:cNvPicPr>
            <a:picLocks noChangeAspect="1"/>
          </p:cNvPicPr>
          <p:nvPr/>
        </p:nvPicPr>
        <p:blipFill>
          <a:blip r:embed="rId2"/>
          <a:stretch>
            <a:fillRect/>
          </a:stretch>
        </p:blipFill>
        <p:spPr>
          <a:xfrm>
            <a:off x="3463119" y="1616545"/>
            <a:ext cx="5309203" cy="4914711"/>
          </a:xfrm>
          <a:prstGeom prst="rect">
            <a:avLst/>
          </a:prstGeom>
          <a:ln>
            <a:solidFill>
              <a:schemeClr val="tx1"/>
            </a:solidFill>
          </a:ln>
        </p:spPr>
      </p:pic>
    </p:spTree>
    <p:extLst>
      <p:ext uri="{BB962C8B-B14F-4D97-AF65-F5344CB8AC3E}">
        <p14:creationId xmlns:p14="http://schemas.microsoft.com/office/powerpoint/2010/main" val="164611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SAS and JMP are OK with numbers</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12</a:t>
            </a:fld>
            <a:endParaRPr lang="en-US"/>
          </a:p>
        </p:txBody>
      </p:sp>
      <p:pic>
        <p:nvPicPr>
          <p:cNvPr id="7" name="Picture 6"/>
          <p:cNvPicPr>
            <a:picLocks noChangeAspect="1"/>
          </p:cNvPicPr>
          <p:nvPr/>
        </p:nvPicPr>
        <p:blipFill>
          <a:blip r:embed="rId2"/>
          <a:stretch>
            <a:fillRect/>
          </a:stretch>
        </p:blipFill>
        <p:spPr>
          <a:xfrm>
            <a:off x="1676400" y="1572144"/>
            <a:ext cx="5791200" cy="5179175"/>
          </a:xfrm>
          <a:prstGeom prst="rect">
            <a:avLst/>
          </a:prstGeom>
          <a:ln>
            <a:solidFill>
              <a:schemeClr val="tx1"/>
            </a:solidFill>
          </a:ln>
        </p:spPr>
      </p:pic>
    </p:spTree>
    <p:extLst>
      <p:ext uri="{BB962C8B-B14F-4D97-AF65-F5344CB8AC3E}">
        <p14:creationId xmlns:p14="http://schemas.microsoft.com/office/powerpoint/2010/main" val="1465992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07988"/>
            <a:ext cx="8108950" cy="1039812"/>
          </a:xfrm>
        </p:spPr>
        <p:txBody>
          <a:bodyPr/>
          <a:lstStyle/>
          <a:p>
            <a:pPr>
              <a:defRPr/>
            </a:pPr>
            <a:r>
              <a:rPr lang="en-US" dirty="0"/>
              <a:t>Don’t make these mistakes</a:t>
            </a:r>
            <a:r>
              <a:rPr lang="en-US" dirty="0" smtClean="0"/>
              <a:t>!</a:t>
            </a:r>
            <a:endParaRPr lang="en-US" dirty="0"/>
          </a:p>
        </p:txBody>
      </p:sp>
      <p:sp>
        <p:nvSpPr>
          <p:cNvPr id="11267" name="Content Placeholder 2"/>
          <p:cNvSpPr>
            <a:spLocks noGrp="1"/>
          </p:cNvSpPr>
          <p:nvPr>
            <p:ph idx="1"/>
          </p:nvPr>
        </p:nvSpPr>
        <p:spPr/>
        <p:txBody>
          <a:bodyPr/>
          <a:lstStyle/>
          <a:p>
            <a:r>
              <a:rPr lang="en-US" altLang="en-US" dirty="0" smtClean="0"/>
              <a:t>The following is a real report produced by a real student.</a:t>
            </a:r>
          </a:p>
          <a:p>
            <a:r>
              <a:rPr lang="en-US" altLang="en-US" dirty="0" smtClean="0"/>
              <a:t>What’s wrong in the following table?</a:t>
            </a:r>
          </a:p>
          <a:p>
            <a:endParaRPr lang="en-US" altLang="en-US" dirty="0" smtClean="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806" y="3429000"/>
            <a:ext cx="8463702"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6547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4451350" cy="1039812"/>
          </a:xfrm>
        </p:spPr>
        <p:txBody>
          <a:bodyPr>
            <a:normAutofit fontScale="90000"/>
          </a:bodyPr>
          <a:lstStyle/>
          <a:p>
            <a:pPr>
              <a:defRPr/>
            </a:pPr>
            <a:r>
              <a:rPr lang="en-US" dirty="0"/>
              <a:t>Don’t make these mistakes</a:t>
            </a:r>
            <a:r>
              <a:rPr lang="en-US" dirty="0" smtClean="0"/>
              <a:t>!</a:t>
            </a:r>
            <a:endParaRPr lang="en-US" dirty="0"/>
          </a:p>
        </p:txBody>
      </p:sp>
      <p:sp>
        <p:nvSpPr>
          <p:cNvPr id="12291" name="Content Placeholder 2"/>
          <p:cNvSpPr>
            <a:spLocks noGrp="1"/>
          </p:cNvSpPr>
          <p:nvPr>
            <p:ph idx="1"/>
          </p:nvPr>
        </p:nvSpPr>
        <p:spPr>
          <a:xfrm>
            <a:off x="457200" y="1752600"/>
            <a:ext cx="4419600" cy="4373563"/>
          </a:xfrm>
        </p:spPr>
        <p:txBody>
          <a:bodyPr/>
          <a:lstStyle/>
          <a:p>
            <a:r>
              <a:rPr lang="en-US" altLang="en-US" smtClean="0"/>
              <a:t>What’s wrong in this poster presentation?</a:t>
            </a:r>
          </a:p>
          <a:p>
            <a:endParaRPr lang="en-US" altLang="en-US" smtClean="0"/>
          </a:p>
        </p:txBody>
      </p:sp>
      <p:pic>
        <p:nvPicPr>
          <p:cNvPr id="122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04800"/>
            <a:ext cx="3505200" cy="629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867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life is easier if…</a:t>
            </a:r>
            <a:endParaRPr lang="en-US" dirty="0"/>
          </a:p>
        </p:txBody>
      </p:sp>
      <p:sp>
        <p:nvSpPr>
          <p:cNvPr id="3" name="Content Placeholder 2"/>
          <p:cNvSpPr>
            <a:spLocks noGrp="1"/>
          </p:cNvSpPr>
          <p:nvPr>
            <p:ph idx="1"/>
          </p:nvPr>
        </p:nvSpPr>
        <p:spPr/>
        <p:txBody>
          <a:bodyPr>
            <a:normAutofit/>
          </a:bodyPr>
          <a:lstStyle/>
          <a:p>
            <a:r>
              <a:rPr lang="en-US" sz="2400" dirty="0" smtClean="0"/>
              <a:t>I use very descriptive labels. I can work much faster in my analysis.</a:t>
            </a:r>
          </a:p>
          <a:p>
            <a:r>
              <a:rPr lang="en-US" sz="2400" dirty="0" smtClean="0"/>
              <a:t>The output is ready to be pasted into the paper without changing the names.</a:t>
            </a:r>
            <a:endParaRPr lang="en-US" sz="2400"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15</a:t>
            </a:fld>
            <a:endParaRPr lang="en-US"/>
          </a:p>
        </p:txBody>
      </p:sp>
      <p:pic>
        <p:nvPicPr>
          <p:cNvPr id="7" name="Picture 6"/>
          <p:cNvPicPr>
            <a:picLocks noChangeAspect="1"/>
          </p:cNvPicPr>
          <p:nvPr/>
        </p:nvPicPr>
        <p:blipFill>
          <a:blip r:embed="rId2"/>
          <a:stretch>
            <a:fillRect/>
          </a:stretch>
        </p:blipFill>
        <p:spPr>
          <a:xfrm>
            <a:off x="433498" y="3496042"/>
            <a:ext cx="8504762" cy="2942857"/>
          </a:xfrm>
          <a:prstGeom prst="rect">
            <a:avLst/>
          </a:prstGeom>
          <a:ln>
            <a:solidFill>
              <a:schemeClr val="tx1"/>
            </a:solidFill>
          </a:ln>
        </p:spPr>
      </p:pic>
    </p:spTree>
    <p:extLst>
      <p:ext uri="{BB962C8B-B14F-4D97-AF65-F5344CB8AC3E}">
        <p14:creationId xmlns:p14="http://schemas.microsoft.com/office/powerpoint/2010/main" val="1059459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1: CFA/SEM</a:t>
            </a:r>
            <a:endParaRPr lang="en-US" dirty="0"/>
          </a:p>
        </p:txBody>
      </p:sp>
      <p:sp>
        <p:nvSpPr>
          <p:cNvPr id="3" name="Content Placeholder 2"/>
          <p:cNvSpPr>
            <a:spLocks noGrp="1"/>
          </p:cNvSpPr>
          <p:nvPr>
            <p:ph idx="1"/>
          </p:nvPr>
        </p:nvSpPr>
        <p:spPr>
          <a:xfrm>
            <a:off x="457200" y="1676400"/>
            <a:ext cx="8229600" cy="1905000"/>
          </a:xfrm>
        </p:spPr>
        <p:txBody>
          <a:bodyPr>
            <a:normAutofit fontScale="70000" lnSpcReduction="20000"/>
          </a:bodyPr>
          <a:lstStyle/>
          <a:p>
            <a:r>
              <a:rPr lang="en-US" dirty="0" smtClean="0"/>
              <a:t>If you run Confirmatory Factor Analysis (CFA) or/and Structural Equation Model (SEM) in SPSS’s AMOS, JMP, or SAS, you have to use shorter labels. </a:t>
            </a:r>
          </a:p>
          <a:p>
            <a:pPr lvl="1"/>
            <a:r>
              <a:rPr lang="en-US" dirty="0" smtClean="0"/>
              <a:t>These programs cannot accept long variable names.</a:t>
            </a:r>
          </a:p>
          <a:p>
            <a:pPr lvl="1"/>
            <a:r>
              <a:rPr lang="en-US" dirty="0" smtClean="0"/>
              <a:t>Even if they can, you confuse yourself when the long names jam together on the small icons.</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16</a:t>
            </a:fld>
            <a:endParaRPr lang="en-US"/>
          </a:p>
        </p:txBody>
      </p:sp>
      <p:pic>
        <p:nvPicPr>
          <p:cNvPr id="7" name="Picture 6"/>
          <p:cNvPicPr/>
          <p:nvPr/>
        </p:nvPicPr>
        <p:blipFill>
          <a:blip r:embed="rId2" cstate="print"/>
          <a:stretch>
            <a:fillRect/>
          </a:stretch>
        </p:blipFill>
        <p:spPr>
          <a:xfrm>
            <a:off x="3435448" y="3658856"/>
            <a:ext cx="5105400" cy="2674257"/>
          </a:xfrm>
          <a:prstGeom prst="rect">
            <a:avLst/>
          </a:prstGeom>
          <a:ln>
            <a:solidFill>
              <a:schemeClr val="tx1"/>
            </a:solidFill>
          </a:ln>
        </p:spPr>
      </p:pic>
    </p:spTree>
    <p:extLst>
      <p:ext uri="{BB962C8B-B14F-4D97-AF65-F5344CB8AC3E}">
        <p14:creationId xmlns:p14="http://schemas.microsoft.com/office/powerpoint/2010/main" val="246897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2: Programming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62880587"/>
              </p:ext>
            </p:extLst>
          </p:nvPr>
        </p:nvGraphicFramePr>
        <p:xfrm>
          <a:off x="464820" y="1752600"/>
          <a:ext cx="8229600" cy="899160"/>
        </p:xfrm>
        <a:graphic>
          <a:graphicData uri="http://schemas.openxmlformats.org/drawingml/2006/table">
            <a:tbl>
              <a:tblPr/>
              <a:tblGrid>
                <a:gridCol w="4114800"/>
                <a:gridCol w="4114800"/>
              </a:tblGrid>
              <a:tr h="0">
                <a:tc>
                  <a:txBody>
                    <a:bodyPr/>
                    <a:lstStyle/>
                    <a:p>
                      <a:r>
                        <a:rPr lang="en-US" dirty="0"/>
                        <a:t>Data one; input Q1 Q1b Q1c Q1d Q1other </a:t>
                      </a:r>
                      <a:r>
                        <a:rPr lang="en-US" dirty="0" err="1"/>
                        <a:t>Time_SH</a:t>
                      </a:r>
                      <a:r>
                        <a:rPr lang="en-US" dirty="0"/>
                        <a:t> </a:t>
                      </a:r>
                      <a:r>
                        <a:rPr lang="en-US" dirty="0" err="1"/>
                        <a:t>Time_Wk</a:t>
                      </a:r>
                      <a:r>
                        <a:rPr lang="en-US" dirty="0"/>
                        <a:t> </a:t>
                      </a:r>
                      <a:r>
                        <a:rPr lang="en-US" dirty="0" err="1"/>
                        <a:t>Com_Ex</a:t>
                      </a:r>
                      <a:r>
                        <a:rPr lang="en-US" dirty="0"/>
                        <a:t> </a:t>
                      </a:r>
                      <a:r>
                        <a:rPr lang="en-US" dirty="0" err="1"/>
                        <a:t>Web_Ex</a:t>
                      </a:r>
                      <a:r>
                        <a:rPr lang="en-US" dirty="0"/>
                        <a:t> </a:t>
                      </a:r>
                      <a:r>
                        <a:rPr lang="en-US" dirty="0" err="1"/>
                        <a:t>Res_Ex</a:t>
                      </a:r>
                      <a:r>
                        <a:rPr lang="en-US" dirty="0"/>
                        <a:t> Q4a Q4b Q5c Q5d;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r>
                        <a:rPr lang="en-US" dirty="0"/>
                        <a:t>Data one; input </a:t>
                      </a:r>
                      <a:r>
                        <a:rPr lang="en-US" dirty="0" smtClean="0"/>
                        <a:t>Q1-Q26</a:t>
                      </a:r>
                      <a:r>
                        <a:rPr lang="en-US" dirty="0"/>
                        <a:t>;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r>
            </a:tbl>
          </a:graphicData>
        </a:graphic>
      </p:graphicFrame>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17</a:t>
            </a:fld>
            <a:endParaRPr lang="en-US"/>
          </a:p>
        </p:txBody>
      </p:sp>
      <p:sp>
        <p:nvSpPr>
          <p:cNvPr id="8" name="TextBox 7"/>
          <p:cNvSpPr txBox="1"/>
          <p:nvPr/>
        </p:nvSpPr>
        <p:spPr>
          <a:xfrm>
            <a:off x="457200" y="2895600"/>
            <a:ext cx="8229600"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If you handle large databases and write programs for automation, use </a:t>
            </a:r>
            <a:r>
              <a:rPr lang="en-US" sz="2400" dirty="0"/>
              <a:t>numbers at the end of variable names rather than characters</a:t>
            </a:r>
            <a:r>
              <a:rPr lang="en-US" sz="2400" dirty="0" smtClean="0"/>
              <a:t>.</a:t>
            </a:r>
          </a:p>
          <a:p>
            <a:pPr marL="342900" indent="-342900">
              <a:buFont typeface="Arial" panose="020B0604020202020204" pitchFamily="34" charset="0"/>
              <a:buChar char="•"/>
            </a:pPr>
            <a:r>
              <a:rPr lang="en-US" sz="2400" dirty="0"/>
              <a:t>In SAS you can assign variables as "Q1-Q26," but you cannot assign variables as "</a:t>
            </a:r>
            <a:r>
              <a:rPr lang="en-US" sz="2400" dirty="0" err="1"/>
              <a:t>Qa-Qz</a:t>
            </a:r>
            <a:r>
              <a:rPr lang="en-US" sz="2400" dirty="0"/>
              <a:t>." </a:t>
            </a:r>
            <a:endParaRPr lang="en-US" sz="2400" dirty="0" smtClean="0"/>
          </a:p>
          <a:p>
            <a:pPr marL="342900" indent="-342900">
              <a:buFont typeface="Arial" panose="020B0604020202020204" pitchFamily="34" charset="0"/>
              <a:buChar char="•"/>
            </a:pPr>
            <a:r>
              <a:rPr lang="en-US" sz="2400" dirty="0" smtClean="0"/>
              <a:t>If </a:t>
            </a:r>
            <a:r>
              <a:rPr lang="en-US" sz="2400" dirty="0"/>
              <a:t>you use numeric variable names, you can be more efficient by saving time from typing and from matching the names on the hard copy and the variable names on the screen. When you have many variables, using character labels makes referencing extremely difficult.</a:t>
            </a:r>
          </a:p>
        </p:txBody>
      </p:sp>
    </p:spTree>
    <p:extLst>
      <p:ext uri="{BB962C8B-B14F-4D97-AF65-F5344CB8AC3E}">
        <p14:creationId xmlns:p14="http://schemas.microsoft.com/office/powerpoint/2010/main" val="3607441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2: Programming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62880587"/>
              </p:ext>
            </p:extLst>
          </p:nvPr>
        </p:nvGraphicFramePr>
        <p:xfrm>
          <a:off x="464820" y="1752600"/>
          <a:ext cx="8229600" cy="899160"/>
        </p:xfrm>
        <a:graphic>
          <a:graphicData uri="http://schemas.openxmlformats.org/drawingml/2006/table">
            <a:tbl>
              <a:tblPr/>
              <a:tblGrid>
                <a:gridCol w="4114800"/>
                <a:gridCol w="4114800"/>
              </a:tblGrid>
              <a:tr h="0">
                <a:tc>
                  <a:txBody>
                    <a:bodyPr/>
                    <a:lstStyle/>
                    <a:p>
                      <a:r>
                        <a:rPr lang="en-US" dirty="0"/>
                        <a:t>Data one; input Q1 Q1b Q1c Q1d Q1other </a:t>
                      </a:r>
                      <a:r>
                        <a:rPr lang="en-US" dirty="0" err="1"/>
                        <a:t>Time_SH</a:t>
                      </a:r>
                      <a:r>
                        <a:rPr lang="en-US" dirty="0"/>
                        <a:t> </a:t>
                      </a:r>
                      <a:r>
                        <a:rPr lang="en-US" dirty="0" err="1"/>
                        <a:t>Time_Wk</a:t>
                      </a:r>
                      <a:r>
                        <a:rPr lang="en-US" dirty="0"/>
                        <a:t> </a:t>
                      </a:r>
                      <a:r>
                        <a:rPr lang="en-US" dirty="0" err="1"/>
                        <a:t>Com_Ex</a:t>
                      </a:r>
                      <a:r>
                        <a:rPr lang="en-US" dirty="0"/>
                        <a:t> </a:t>
                      </a:r>
                      <a:r>
                        <a:rPr lang="en-US" dirty="0" err="1"/>
                        <a:t>Web_Ex</a:t>
                      </a:r>
                      <a:r>
                        <a:rPr lang="en-US" dirty="0"/>
                        <a:t> </a:t>
                      </a:r>
                      <a:r>
                        <a:rPr lang="en-US" dirty="0" err="1"/>
                        <a:t>Res_Ex</a:t>
                      </a:r>
                      <a:r>
                        <a:rPr lang="en-US" dirty="0"/>
                        <a:t> Q4a Q4b Q5c Q5d;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r>
                        <a:rPr lang="en-US" dirty="0"/>
                        <a:t>Data one; input </a:t>
                      </a:r>
                      <a:r>
                        <a:rPr lang="en-US" dirty="0" smtClean="0"/>
                        <a:t>Q1-Q26</a:t>
                      </a:r>
                      <a:r>
                        <a:rPr lang="en-US" dirty="0"/>
                        <a:t>;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r>
            </a:tbl>
          </a:graphicData>
        </a:graphic>
      </p:graphicFrame>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18</a:t>
            </a:fld>
            <a:endParaRPr lang="en-US"/>
          </a:p>
        </p:txBody>
      </p:sp>
      <p:sp>
        <p:nvSpPr>
          <p:cNvPr id="8" name="TextBox 7"/>
          <p:cNvSpPr txBox="1"/>
          <p:nvPr/>
        </p:nvSpPr>
        <p:spPr>
          <a:xfrm>
            <a:off x="457200" y="2895600"/>
            <a:ext cx="8229600"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W</a:t>
            </a:r>
            <a:r>
              <a:rPr lang="en-US" sz="2400" dirty="0" smtClean="0"/>
              <a:t>hen </a:t>
            </a:r>
            <a:r>
              <a:rPr lang="en-US" sz="2400" dirty="0"/>
              <a:t>someday you want to rename the variables, using numeric names will be very convenient. For example, to rename Q1-Q100 as Question1-Question100, the code is: </a:t>
            </a:r>
            <a:r>
              <a:rPr lang="en-US" sz="2400" i="1" dirty="0"/>
              <a:t>data new(rename=(q1-q100 = question1-question100));</a:t>
            </a:r>
            <a:r>
              <a:rPr lang="en-US" sz="2400" dirty="0"/>
              <a:t> </a:t>
            </a:r>
            <a:endParaRPr lang="en-US" sz="2400" dirty="0" smtClean="0"/>
          </a:p>
          <a:p>
            <a:pPr marL="342900" indent="-342900">
              <a:buFont typeface="Arial" panose="020B0604020202020204" pitchFamily="34" charset="0"/>
              <a:buChar char="•"/>
            </a:pPr>
            <a:r>
              <a:rPr lang="en-US" sz="2400" dirty="0"/>
              <a:t>W</a:t>
            </a:r>
            <a:r>
              <a:rPr lang="en-US" sz="2400" dirty="0" smtClean="0"/>
              <a:t>hen </a:t>
            </a:r>
            <a:r>
              <a:rPr lang="en-US" sz="2400" dirty="0"/>
              <a:t>you want to do </a:t>
            </a:r>
            <a:r>
              <a:rPr lang="en-US" sz="2400" b="1" dirty="0" smtClean="0">
                <a:solidFill>
                  <a:srgbClr val="FF0000"/>
                </a:solidFill>
              </a:rPr>
              <a:t>array</a:t>
            </a:r>
            <a:r>
              <a:rPr lang="en-US" sz="2400" dirty="0" smtClean="0"/>
              <a:t> </a:t>
            </a:r>
            <a:r>
              <a:rPr lang="en-US" sz="2400" dirty="0"/>
              <a:t>manipulation, you will find that it is much easier to assign an array like </a:t>
            </a:r>
            <a:r>
              <a:rPr lang="en-US" sz="2400" i="1" dirty="0"/>
              <a:t>array question(*) question1-question100;</a:t>
            </a:r>
            <a:endParaRPr lang="en-US" sz="2400" dirty="0"/>
          </a:p>
        </p:txBody>
      </p:sp>
    </p:spTree>
    <p:extLst>
      <p:ext uri="{BB962C8B-B14F-4D97-AF65-F5344CB8AC3E}">
        <p14:creationId xmlns:p14="http://schemas.microsoft.com/office/powerpoint/2010/main" val="831273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use numbers…</a:t>
            </a:r>
            <a:endParaRPr lang="en-US" dirty="0"/>
          </a:p>
        </p:txBody>
      </p:sp>
      <p:sp>
        <p:nvSpPr>
          <p:cNvPr id="3" name="Content Placeholder 2"/>
          <p:cNvSpPr>
            <a:spLocks noGrp="1"/>
          </p:cNvSpPr>
          <p:nvPr>
            <p:ph idx="1"/>
          </p:nvPr>
        </p:nvSpPr>
        <p:spPr>
          <a:xfrm>
            <a:off x="457200" y="3886200"/>
            <a:ext cx="8229600" cy="2514600"/>
          </a:xfrm>
        </p:spPr>
        <p:txBody>
          <a:bodyPr>
            <a:normAutofit fontScale="85000" lnSpcReduction="10000"/>
          </a:bodyPr>
          <a:lstStyle/>
          <a:p>
            <a:r>
              <a:rPr lang="en-US" dirty="0" smtClean="0"/>
              <a:t>This example items are found in “World </a:t>
            </a:r>
            <a:r>
              <a:rPr lang="en-US" dirty="0"/>
              <a:t>value </a:t>
            </a:r>
            <a:r>
              <a:rPr lang="en-US" dirty="0" smtClean="0"/>
              <a:t>survey”.</a:t>
            </a:r>
          </a:p>
          <a:p>
            <a:r>
              <a:rPr lang="en-US" dirty="0"/>
              <a:t>Sometimes you have to use numbers when you want to treat the data as continuous.</a:t>
            </a:r>
          </a:p>
          <a:p>
            <a:r>
              <a:rPr lang="en-US" dirty="0"/>
              <a:t>If so, use a more “natural” or “intuitive” way: </a:t>
            </a:r>
            <a:r>
              <a:rPr lang="en-US" b="1" dirty="0">
                <a:solidFill>
                  <a:srgbClr val="FF0000"/>
                </a:solidFill>
              </a:rPr>
              <a:t>bigger is better! </a:t>
            </a:r>
            <a:r>
              <a:rPr lang="en-US" dirty="0"/>
              <a:t>e.g</a:t>
            </a:r>
            <a:r>
              <a:rPr lang="en-US"/>
              <a:t>. </a:t>
            </a:r>
            <a:r>
              <a:rPr lang="en-US" smtClean="0"/>
              <a:t>4 </a:t>
            </a:r>
            <a:r>
              <a:rPr lang="en-US" dirty="0"/>
              <a:t>is “very important” and 1 is “not important</a:t>
            </a:r>
            <a:r>
              <a:rPr lang="en-US" dirty="0" smtClean="0"/>
              <a:t>”</a:t>
            </a:r>
            <a:endParaRPr lang="en-US" dirty="0"/>
          </a:p>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19</a:t>
            </a:fld>
            <a:endParaRPr lang="en-US"/>
          </a:p>
        </p:txBody>
      </p:sp>
      <p:pic>
        <p:nvPicPr>
          <p:cNvPr id="7" name="Picture 6"/>
          <p:cNvPicPr>
            <a:picLocks noChangeAspect="1"/>
          </p:cNvPicPr>
          <p:nvPr/>
        </p:nvPicPr>
        <p:blipFill>
          <a:blip r:embed="rId2"/>
          <a:stretch>
            <a:fillRect/>
          </a:stretch>
        </p:blipFill>
        <p:spPr>
          <a:xfrm>
            <a:off x="457200" y="1715685"/>
            <a:ext cx="7839324" cy="1865715"/>
          </a:xfrm>
          <a:prstGeom prst="rect">
            <a:avLst/>
          </a:prstGeom>
        </p:spPr>
      </p:pic>
    </p:spTree>
    <p:extLst>
      <p:ext uri="{BB962C8B-B14F-4D97-AF65-F5344CB8AC3E}">
        <p14:creationId xmlns:p14="http://schemas.microsoft.com/office/powerpoint/2010/main" val="2264903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use numbers…</a:t>
            </a:r>
            <a:endParaRPr lang="en-US" dirty="0"/>
          </a:p>
        </p:txBody>
      </p:sp>
      <p:sp>
        <p:nvSpPr>
          <p:cNvPr id="3" name="Content Placeholder 2"/>
          <p:cNvSpPr>
            <a:spLocks noGrp="1"/>
          </p:cNvSpPr>
          <p:nvPr>
            <p:ph idx="1"/>
          </p:nvPr>
        </p:nvSpPr>
        <p:spPr>
          <a:xfrm>
            <a:off x="457200" y="3886200"/>
            <a:ext cx="8229600" cy="2514600"/>
          </a:xfrm>
        </p:spPr>
        <p:txBody>
          <a:bodyPr>
            <a:normAutofit fontScale="85000" lnSpcReduction="20000"/>
          </a:bodyPr>
          <a:lstStyle/>
          <a:p>
            <a:r>
              <a:rPr lang="en-US" dirty="0" smtClean="0"/>
              <a:t>It will be very difficult and confusing to interpret the result. You have to make mental reversal.</a:t>
            </a:r>
          </a:p>
          <a:p>
            <a:r>
              <a:rPr lang="en-US" dirty="0" smtClean="0"/>
              <a:t>Sometimes you may forget and give the opposite conclusion!</a:t>
            </a:r>
          </a:p>
          <a:p>
            <a:r>
              <a:rPr lang="en-US" dirty="0" smtClean="0"/>
              <a:t>One may argue that you can reverse the scale while doing data analysis. But why not do it right at the beginning?</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20</a:t>
            </a:fld>
            <a:endParaRPr lang="en-US"/>
          </a:p>
        </p:txBody>
      </p:sp>
      <p:pic>
        <p:nvPicPr>
          <p:cNvPr id="7" name="Picture 6"/>
          <p:cNvPicPr>
            <a:picLocks noChangeAspect="1"/>
          </p:cNvPicPr>
          <p:nvPr/>
        </p:nvPicPr>
        <p:blipFill>
          <a:blip r:embed="rId2"/>
          <a:stretch>
            <a:fillRect/>
          </a:stretch>
        </p:blipFill>
        <p:spPr>
          <a:xfrm>
            <a:off x="457200" y="1715685"/>
            <a:ext cx="7839324" cy="1865715"/>
          </a:xfrm>
          <a:prstGeom prst="rect">
            <a:avLst/>
          </a:prstGeom>
        </p:spPr>
      </p:pic>
    </p:spTree>
    <p:extLst>
      <p:ext uri="{BB962C8B-B14F-4D97-AF65-F5344CB8AC3E}">
        <p14:creationId xmlns:p14="http://schemas.microsoft.com/office/powerpoint/2010/main" val="3215995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problem is common!</a:t>
            </a:r>
            <a:endParaRPr lang="en-US" dirty="0"/>
          </a:p>
        </p:txBody>
      </p:sp>
      <p:sp>
        <p:nvSpPr>
          <p:cNvPr id="3" name="Content Placeholder 2"/>
          <p:cNvSpPr>
            <a:spLocks noGrp="1"/>
          </p:cNvSpPr>
          <p:nvPr>
            <p:ph idx="1"/>
          </p:nvPr>
        </p:nvSpPr>
        <p:spPr/>
        <p:txBody>
          <a:bodyPr/>
          <a:lstStyle/>
          <a:p>
            <a:r>
              <a:rPr lang="en-US" dirty="0" smtClean="0"/>
              <a:t>OECD: PIAAC code book</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21</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062" y="2514740"/>
            <a:ext cx="8318548" cy="3505060"/>
          </a:xfrm>
          <a:prstGeom prst="rect">
            <a:avLst/>
          </a:prstGeom>
        </p:spPr>
      </p:pic>
    </p:spTree>
    <p:extLst>
      <p:ext uri="{BB962C8B-B14F-4D97-AF65-F5344CB8AC3E}">
        <p14:creationId xmlns:p14="http://schemas.microsoft.com/office/powerpoint/2010/main" val="1347957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One column contains only one data element</a:t>
            </a:r>
            <a:endParaRPr lang="en-US" sz="32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57575525"/>
              </p:ext>
            </p:extLst>
          </p:nvPr>
        </p:nvGraphicFramePr>
        <p:xfrm>
          <a:off x="5029200" y="2215387"/>
          <a:ext cx="2286000" cy="3679242"/>
        </p:xfrm>
        <a:graphic>
          <a:graphicData uri="http://schemas.openxmlformats.org/drawingml/2006/table">
            <a:tbl>
              <a:tblPr>
                <a:tableStyleId>{5C22544A-7EE6-4342-B048-85BDC9FD1C3A}</a:tableStyleId>
              </a:tblPr>
              <a:tblGrid>
                <a:gridCol w="849664"/>
                <a:gridCol w="718168"/>
                <a:gridCol w="718168"/>
              </a:tblGrid>
              <a:tr h="216426">
                <a:tc>
                  <a:txBody>
                    <a:bodyPr/>
                    <a:lstStyle/>
                    <a:p>
                      <a:pPr algn="ctr" fontAlgn="ctr"/>
                      <a:r>
                        <a:rPr lang="en-US" sz="1300" u="none" strike="noStrike">
                          <a:effectLst/>
                        </a:rPr>
                        <a:t>range</a:t>
                      </a:r>
                      <a:endParaRPr lang="en-US" sz="1300" b="0" i="0" u="none" strike="noStrike">
                        <a:solidFill>
                          <a:srgbClr val="000000"/>
                        </a:solidFill>
                        <a:effectLst/>
                        <a:latin typeface="Calibri" charset="0"/>
                      </a:endParaRPr>
                    </a:p>
                  </a:txBody>
                  <a:tcPr marL="13527" marR="13527" marT="13527" marB="0" anchor="ctr"/>
                </a:tc>
                <a:tc>
                  <a:txBody>
                    <a:bodyPr/>
                    <a:lstStyle/>
                    <a:p>
                      <a:pPr algn="ctr" fontAlgn="ctr"/>
                      <a:r>
                        <a:rPr lang="en-US" sz="1300" u="none" strike="noStrike">
                          <a:effectLst/>
                        </a:rPr>
                        <a:t>min</a:t>
                      </a:r>
                      <a:endParaRPr lang="en-US" sz="1300" b="0" i="0" u="none" strike="noStrike">
                        <a:solidFill>
                          <a:srgbClr val="000000"/>
                        </a:solidFill>
                        <a:effectLst/>
                        <a:latin typeface="Calibri" charset="0"/>
                      </a:endParaRPr>
                    </a:p>
                  </a:txBody>
                  <a:tcPr marL="13527" marR="13527" marT="13527" marB="0" anchor="ctr"/>
                </a:tc>
                <a:tc>
                  <a:txBody>
                    <a:bodyPr/>
                    <a:lstStyle/>
                    <a:p>
                      <a:pPr algn="ctr" fontAlgn="ctr"/>
                      <a:r>
                        <a:rPr lang="en-US" sz="1300" u="none" strike="noStrike">
                          <a:effectLst/>
                        </a:rPr>
                        <a:t>max</a:t>
                      </a:r>
                      <a:endParaRPr lang="en-US"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hr-HR" sz="1300" u="none" strike="noStrike">
                          <a:effectLst/>
                        </a:rPr>
                        <a:t>5.1-32.1</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5.1</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32.1</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nb-NO" sz="1300" u="none" strike="noStrike">
                          <a:effectLst/>
                        </a:rPr>
                        <a:t>7.27-10.65</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7.27</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10.65</a:t>
                      </a:r>
                      <a:endParaRPr lang="nb-NO"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hr-HR" sz="1300" u="none" strike="noStrike">
                          <a:effectLst/>
                        </a:rPr>
                        <a:t>6.51-11.42</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6.51</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11.42</a:t>
                      </a:r>
                      <a:endParaRPr lang="nb-NO"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nb-NO" sz="1300" u="none" strike="noStrike">
                          <a:effectLst/>
                        </a:rPr>
                        <a:t>6.2-10.3</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6.2</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10.3</a:t>
                      </a:r>
                      <a:endParaRPr lang="nb-NO"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hr-HR" sz="1300" u="none" strike="noStrike" dirty="0">
                          <a:effectLst/>
                        </a:rPr>
                        <a:t>4.2-6.7</a:t>
                      </a:r>
                      <a:endParaRPr lang="hr-HR" sz="1300" b="0" i="0" u="none" strike="noStrike" dirty="0">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4.2</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6.7</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hr-HR" sz="1300" u="none" strike="noStrike">
                          <a:effectLst/>
                        </a:rPr>
                        <a:t>6.2-8.4</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6.2</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8.4</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hr-HR" sz="1300" u="none" strike="noStrike">
                          <a:effectLst/>
                        </a:rPr>
                        <a:t>9.3-24.5</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9.3</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24.5</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ctr"/>
                      <a:r>
                        <a:rPr lang="ru-RU" sz="1300" u="none" strike="noStrike">
                          <a:effectLst/>
                        </a:rPr>
                        <a:t>3-7</a:t>
                      </a:r>
                      <a:endParaRPr lang="ru-RU" sz="1300" b="0" i="0" u="none" strike="noStrike">
                        <a:solidFill>
                          <a:srgbClr val="000000"/>
                        </a:solidFill>
                        <a:effectLst/>
                        <a:latin typeface="Calibri" charset="0"/>
                      </a:endParaRPr>
                    </a:p>
                  </a:txBody>
                  <a:tcPr marL="13527" marR="13527" marT="13527" marB="0" anchor="ctr"/>
                </a:tc>
                <a:tc>
                  <a:txBody>
                    <a:bodyPr/>
                    <a:lstStyle/>
                    <a:p>
                      <a:pPr algn="ctr" fontAlgn="ctr"/>
                      <a:r>
                        <a:rPr lang="en-US" sz="1300" u="none" strike="noStrike">
                          <a:effectLst/>
                        </a:rPr>
                        <a:t>3</a:t>
                      </a:r>
                      <a:endParaRPr lang="en-US" sz="1300" b="0" i="0" u="none" strike="noStrike">
                        <a:solidFill>
                          <a:srgbClr val="000000"/>
                        </a:solidFill>
                        <a:effectLst/>
                        <a:latin typeface="Calibri" charset="0"/>
                      </a:endParaRPr>
                    </a:p>
                  </a:txBody>
                  <a:tcPr marL="13527" marR="13527" marT="13527" marB="0" anchor="ctr"/>
                </a:tc>
                <a:tc>
                  <a:txBody>
                    <a:bodyPr/>
                    <a:lstStyle/>
                    <a:p>
                      <a:pPr algn="ctr" fontAlgn="ctr"/>
                      <a:r>
                        <a:rPr lang="en-US" sz="1300" u="none" strike="noStrike">
                          <a:effectLst/>
                        </a:rPr>
                        <a:t>7</a:t>
                      </a:r>
                      <a:endParaRPr lang="en-US"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hr-HR" sz="1300" u="none" strike="noStrike">
                          <a:effectLst/>
                        </a:rPr>
                        <a:t>5.4-12.4 </a:t>
                      </a:r>
                      <a:endParaRPr lang="hr-HR" sz="1300" b="0" i="0" u="none" strike="noStrike">
                        <a:solidFill>
                          <a:srgbClr val="000000"/>
                        </a:solidFill>
                        <a:effectLst/>
                        <a:latin typeface="Calibri" charset="0"/>
                      </a:endParaRPr>
                    </a:p>
                  </a:txBody>
                  <a:tcPr marL="13527" marR="13527" marT="13527" marB="0" anchor="b"/>
                </a:tc>
                <a:tc>
                  <a:txBody>
                    <a:bodyPr/>
                    <a:lstStyle/>
                    <a:p>
                      <a:pPr algn="ctr" fontAlgn="ctr"/>
                      <a:r>
                        <a:rPr lang="nb-NO" sz="1300" u="none" strike="noStrike">
                          <a:effectLst/>
                        </a:rPr>
                        <a:t>5.4</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12.4</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hr-HR" sz="1300" u="none" strike="noStrike">
                          <a:effectLst/>
                        </a:rPr>
                        <a:t>5.3-10.6</a:t>
                      </a:r>
                      <a:endParaRPr lang="hr-HR" sz="1300" b="0" i="0" u="none" strike="noStrike">
                        <a:solidFill>
                          <a:srgbClr val="000000"/>
                        </a:solidFill>
                        <a:effectLst/>
                        <a:latin typeface="Calibri" charset="0"/>
                      </a:endParaRPr>
                    </a:p>
                  </a:txBody>
                  <a:tcPr marL="13527" marR="13527" marT="13527" marB="0" anchor="b"/>
                </a:tc>
                <a:tc>
                  <a:txBody>
                    <a:bodyPr/>
                    <a:lstStyle/>
                    <a:p>
                      <a:pPr algn="ctr" fontAlgn="ctr"/>
                      <a:r>
                        <a:rPr lang="nb-NO" sz="1300" u="none" strike="noStrike">
                          <a:effectLst/>
                        </a:rPr>
                        <a:t>5.3</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10.6</a:t>
                      </a:r>
                      <a:endParaRPr lang="nb-NO"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nb-NO" sz="1300" u="none" strike="noStrike">
                          <a:effectLst/>
                        </a:rPr>
                        <a:t>5.5-11.6</a:t>
                      </a:r>
                      <a:endParaRPr lang="nb-NO" sz="1300" b="0" i="0" u="none" strike="noStrike">
                        <a:solidFill>
                          <a:srgbClr val="000000"/>
                        </a:solidFill>
                        <a:effectLst/>
                        <a:latin typeface="Calibri" charset="0"/>
                      </a:endParaRPr>
                    </a:p>
                  </a:txBody>
                  <a:tcPr marL="13527" marR="13527" marT="13527" marB="0" anchor="b"/>
                </a:tc>
                <a:tc>
                  <a:txBody>
                    <a:bodyPr/>
                    <a:lstStyle/>
                    <a:p>
                      <a:pPr algn="ctr" fontAlgn="ctr"/>
                      <a:r>
                        <a:rPr lang="nb-NO" sz="1300" u="none" strike="noStrike">
                          <a:effectLst/>
                        </a:rPr>
                        <a:t>5.5</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11.6</a:t>
                      </a:r>
                      <a:endParaRPr lang="nb-NO"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hr-HR" sz="1300" u="none" strike="noStrike">
                          <a:effectLst/>
                        </a:rPr>
                        <a:t>5.1-32.1</a:t>
                      </a:r>
                      <a:endParaRPr lang="hr-HR" sz="1300" b="0" i="0" u="none" strike="noStrike">
                        <a:solidFill>
                          <a:srgbClr val="000000"/>
                        </a:solidFill>
                        <a:effectLst/>
                        <a:latin typeface="Calibri" charset="0"/>
                      </a:endParaRPr>
                    </a:p>
                  </a:txBody>
                  <a:tcPr marL="13527" marR="13527" marT="13527" marB="0" anchor="b"/>
                </a:tc>
                <a:tc>
                  <a:txBody>
                    <a:bodyPr/>
                    <a:lstStyle/>
                    <a:p>
                      <a:pPr algn="ctr" fontAlgn="ctr"/>
                      <a:r>
                        <a:rPr lang="nb-NO" sz="1300" u="none" strike="noStrike">
                          <a:effectLst/>
                        </a:rPr>
                        <a:t>5.1</a:t>
                      </a:r>
                      <a:endParaRPr lang="nb-NO"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32.1</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hr-HR" sz="1300" u="none" strike="noStrike">
                          <a:effectLst/>
                        </a:rPr>
                        <a:t>9.3-24.5</a:t>
                      </a:r>
                      <a:endParaRPr lang="hr-HR" sz="1300" b="0" i="0" u="none" strike="noStrike">
                        <a:solidFill>
                          <a:srgbClr val="000000"/>
                        </a:solidFill>
                        <a:effectLst/>
                        <a:latin typeface="Calibri" charset="0"/>
                      </a:endParaRPr>
                    </a:p>
                  </a:txBody>
                  <a:tcPr marL="13527" marR="13527" marT="13527" marB="0" anchor="b"/>
                </a:tc>
                <a:tc>
                  <a:txBody>
                    <a:bodyPr/>
                    <a:lstStyle/>
                    <a:p>
                      <a:pPr algn="ctr" fontAlgn="ctr"/>
                      <a:r>
                        <a:rPr lang="hr-HR" sz="1300" u="none" strike="noStrike">
                          <a:effectLst/>
                        </a:rPr>
                        <a:t>9.3</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24.5</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nb-NO" sz="1300" u="none" strike="noStrike">
                          <a:effectLst/>
                        </a:rPr>
                        <a:t>6.2-10.3</a:t>
                      </a:r>
                      <a:endParaRPr lang="nb-NO" sz="1300" b="0" i="0" u="none" strike="noStrike">
                        <a:solidFill>
                          <a:srgbClr val="000000"/>
                        </a:solidFill>
                        <a:effectLst/>
                        <a:latin typeface="Calibri" charset="0"/>
                      </a:endParaRPr>
                    </a:p>
                  </a:txBody>
                  <a:tcPr marL="13527" marR="13527" marT="13527" marB="0" anchor="b"/>
                </a:tc>
                <a:tc>
                  <a:txBody>
                    <a:bodyPr/>
                    <a:lstStyle/>
                    <a:p>
                      <a:pPr algn="ctr" fontAlgn="ctr"/>
                      <a:r>
                        <a:rPr lang="hr-HR" sz="1300" u="none" strike="noStrike">
                          <a:effectLst/>
                        </a:rPr>
                        <a:t>6.2</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nb-NO" sz="1300" u="none" strike="noStrike">
                          <a:effectLst/>
                        </a:rPr>
                        <a:t>10.3</a:t>
                      </a:r>
                      <a:endParaRPr lang="nb-NO"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hr-HR" sz="1300" u="none" strike="noStrike">
                          <a:effectLst/>
                        </a:rPr>
                        <a:t>2.3-56.2</a:t>
                      </a:r>
                      <a:endParaRPr lang="hr-HR" sz="1300" b="0" i="0" u="none" strike="noStrike">
                        <a:solidFill>
                          <a:srgbClr val="000000"/>
                        </a:solidFill>
                        <a:effectLst/>
                        <a:latin typeface="Calibri" charset="0"/>
                      </a:endParaRPr>
                    </a:p>
                  </a:txBody>
                  <a:tcPr marL="13527" marR="13527" marT="13527" marB="0" anchor="b"/>
                </a:tc>
                <a:tc>
                  <a:txBody>
                    <a:bodyPr/>
                    <a:lstStyle/>
                    <a:p>
                      <a:pPr algn="ctr" fontAlgn="ctr"/>
                      <a:r>
                        <a:rPr lang="hr-HR" sz="1300" u="none" strike="noStrike">
                          <a:effectLst/>
                        </a:rPr>
                        <a:t>2.3</a:t>
                      </a:r>
                      <a:endParaRPr lang="hr-HR" sz="1300" b="0" i="0" u="none" strike="noStrike">
                        <a:solidFill>
                          <a:srgbClr val="000000"/>
                        </a:solidFill>
                        <a:effectLst/>
                        <a:latin typeface="Calibri" charset="0"/>
                      </a:endParaRPr>
                    </a:p>
                  </a:txBody>
                  <a:tcPr marL="13527" marR="13527" marT="13527" marB="0" anchor="ctr"/>
                </a:tc>
                <a:tc>
                  <a:txBody>
                    <a:bodyPr/>
                    <a:lstStyle/>
                    <a:p>
                      <a:pPr algn="ctr" fontAlgn="ctr"/>
                      <a:r>
                        <a:rPr lang="hr-HR" sz="1300" u="none" strike="noStrike">
                          <a:effectLst/>
                        </a:rPr>
                        <a:t>56.2</a:t>
                      </a:r>
                      <a:endParaRPr lang="hr-HR" sz="1300" b="0" i="0" u="none" strike="noStrike">
                        <a:solidFill>
                          <a:srgbClr val="000000"/>
                        </a:solidFill>
                        <a:effectLst/>
                        <a:latin typeface="Calibri" charset="0"/>
                      </a:endParaRPr>
                    </a:p>
                  </a:txBody>
                  <a:tcPr marL="13527" marR="13527" marT="13527" marB="0" anchor="ctr"/>
                </a:tc>
              </a:tr>
              <a:tr h="216426">
                <a:tc>
                  <a:txBody>
                    <a:bodyPr/>
                    <a:lstStyle/>
                    <a:p>
                      <a:pPr algn="ctr" fontAlgn="b"/>
                      <a:r>
                        <a:rPr lang="hr-HR" sz="1300" u="none" strike="noStrike">
                          <a:effectLst/>
                        </a:rPr>
                        <a:t>2-39.5</a:t>
                      </a:r>
                      <a:endParaRPr lang="hr-HR" sz="1300" b="0" i="0" u="none" strike="noStrike">
                        <a:solidFill>
                          <a:srgbClr val="000000"/>
                        </a:solidFill>
                        <a:effectLst/>
                        <a:latin typeface="Calibri" charset="0"/>
                      </a:endParaRPr>
                    </a:p>
                  </a:txBody>
                  <a:tcPr marL="13527" marR="13527" marT="13527" marB="0" anchor="b"/>
                </a:tc>
                <a:tc>
                  <a:txBody>
                    <a:bodyPr/>
                    <a:lstStyle/>
                    <a:p>
                      <a:pPr algn="ctr" fontAlgn="ctr"/>
                      <a:r>
                        <a:rPr lang="is-IS" sz="1300" u="none" strike="noStrike">
                          <a:effectLst/>
                        </a:rPr>
                        <a:t>2</a:t>
                      </a:r>
                      <a:endParaRPr lang="is-IS" sz="1300" b="0" i="0" u="none" strike="noStrike">
                        <a:solidFill>
                          <a:srgbClr val="000000"/>
                        </a:solidFill>
                        <a:effectLst/>
                        <a:latin typeface="Calibri" charset="0"/>
                      </a:endParaRPr>
                    </a:p>
                  </a:txBody>
                  <a:tcPr marL="13527" marR="13527" marT="13527" marB="0" anchor="ctr"/>
                </a:tc>
                <a:tc>
                  <a:txBody>
                    <a:bodyPr/>
                    <a:lstStyle/>
                    <a:p>
                      <a:pPr algn="ctr" fontAlgn="ctr"/>
                      <a:r>
                        <a:rPr lang="uk-UA" sz="1300" u="none" strike="noStrike" dirty="0">
                          <a:effectLst/>
                        </a:rPr>
                        <a:t>39.5</a:t>
                      </a:r>
                      <a:endParaRPr lang="uk-UA" sz="1300" b="0" i="0" u="none" strike="noStrike" dirty="0">
                        <a:solidFill>
                          <a:srgbClr val="000000"/>
                        </a:solidFill>
                        <a:effectLst/>
                        <a:latin typeface="Calibri" charset="0"/>
                      </a:endParaRPr>
                    </a:p>
                  </a:txBody>
                  <a:tcPr marL="13527" marR="13527" marT="13527" marB="0" anchor="ctr"/>
                </a:tc>
              </a:tr>
            </a:tbl>
          </a:graphicData>
        </a:graphic>
      </p:graphicFrame>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22</a:t>
            </a:fld>
            <a:endParaRPr lang="en-US"/>
          </a:p>
        </p:txBody>
      </p:sp>
      <p:sp>
        <p:nvSpPr>
          <p:cNvPr id="8" name="TextBox 7"/>
          <p:cNvSpPr txBox="1"/>
          <p:nvPr/>
        </p:nvSpPr>
        <p:spPr>
          <a:xfrm>
            <a:off x="533400" y="2133600"/>
            <a:ext cx="4572000" cy="1569660"/>
          </a:xfrm>
          <a:prstGeom prst="rect">
            <a:avLst/>
          </a:prstGeom>
          <a:noFill/>
        </p:spPr>
        <p:txBody>
          <a:bodyPr wrap="square" rtlCol="0">
            <a:spAutoFit/>
          </a:bodyPr>
          <a:lstStyle/>
          <a:p>
            <a:pPr marL="342900" indent="-342900">
              <a:buFont typeface="Arial" charset="0"/>
              <a:buChar char="•"/>
            </a:pPr>
            <a:r>
              <a:rPr lang="en-US" sz="2400" dirty="0" smtClean="0"/>
              <a:t>The column “range” is not computable.</a:t>
            </a:r>
          </a:p>
          <a:p>
            <a:pPr marL="342900" indent="-342900">
              <a:buFont typeface="Arial" charset="0"/>
              <a:buChar char="•"/>
            </a:pPr>
            <a:r>
              <a:rPr lang="en-US" sz="2400" dirty="0" smtClean="0"/>
              <a:t>It should be decomposed into two columns .</a:t>
            </a:r>
            <a:endParaRPr lang="en-US" sz="2400" dirty="0"/>
          </a:p>
        </p:txBody>
      </p:sp>
    </p:spTree>
    <p:extLst>
      <p:ext uri="{BB962C8B-B14F-4D97-AF65-F5344CB8AC3E}">
        <p14:creationId xmlns:p14="http://schemas.microsoft.com/office/powerpoint/2010/main" val="1154705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tools to clean up data</a:t>
            </a:r>
            <a:endParaRPr lang="en-US" dirty="0"/>
          </a:p>
        </p:txBody>
      </p:sp>
      <p:sp>
        <p:nvSpPr>
          <p:cNvPr id="3" name="Content Placeholder 2"/>
          <p:cNvSpPr>
            <a:spLocks noGrp="1"/>
          </p:cNvSpPr>
          <p:nvPr>
            <p:ph idx="1"/>
          </p:nvPr>
        </p:nvSpPr>
        <p:spPr>
          <a:xfrm>
            <a:off x="341728" y="1524000"/>
            <a:ext cx="8229600" cy="4625609"/>
          </a:xfrm>
        </p:spPr>
        <p:txBody>
          <a:bodyPr/>
          <a:lstStyle/>
          <a:p>
            <a:r>
              <a:rPr lang="en-US" dirty="0" smtClean="0"/>
              <a:t>Change one variable</a:t>
            </a:r>
          </a:p>
          <a:p>
            <a:pPr lvl="1"/>
            <a:r>
              <a:rPr lang="en-US" dirty="0" smtClean="0"/>
              <a:t>Cols: Recode</a:t>
            </a:r>
          </a:p>
          <a:p>
            <a:pPr lvl="1"/>
            <a:r>
              <a:rPr lang="en-US" dirty="0" smtClean="0"/>
              <a:t>Can output a new variable</a:t>
            </a:r>
          </a:p>
          <a:p>
            <a:pPr lvl="1"/>
            <a:r>
              <a:rPr lang="en-US" dirty="0" smtClean="0"/>
              <a:t>Cols: Column Info</a:t>
            </a:r>
          </a:p>
          <a:p>
            <a:r>
              <a:rPr lang="en-US" dirty="0" smtClean="0"/>
              <a:t>Change multiple</a:t>
            </a:r>
          </a:p>
          <a:p>
            <a:pPr lvl="1"/>
            <a:r>
              <a:rPr lang="en-US" dirty="0" smtClean="0"/>
              <a:t>Standardize attributes</a:t>
            </a:r>
          </a:p>
          <a:p>
            <a:r>
              <a:rPr lang="en-US" dirty="0" smtClean="0"/>
              <a:t>Inspect a chunk of observations</a:t>
            </a:r>
          </a:p>
          <a:p>
            <a:pPr lvl="1"/>
            <a:r>
              <a:rPr lang="en-US" dirty="0" smtClean="0"/>
              <a:t>Tables: Subset</a:t>
            </a:r>
          </a:p>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23</a:t>
            </a:fld>
            <a:endParaRPr lang="en-US"/>
          </a:p>
        </p:txBody>
      </p:sp>
    </p:spTree>
    <p:extLst>
      <p:ext uri="{BB962C8B-B14F-4D97-AF65-F5344CB8AC3E}">
        <p14:creationId xmlns:p14="http://schemas.microsoft.com/office/powerpoint/2010/main" val="18626861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808</TotalTime>
  <Words>886</Words>
  <Application>Microsoft Macintosh PowerPoint</Application>
  <PresentationFormat>On-screen Show (4:3)</PresentationFormat>
  <Paragraphs>160</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Calibri</vt:lpstr>
      <vt:lpstr>Corbel</vt:lpstr>
      <vt:lpstr>Times New Roman</vt:lpstr>
      <vt:lpstr>Wingdings</vt:lpstr>
      <vt:lpstr>Wingdings 2</vt:lpstr>
      <vt:lpstr>Wingdings 3</vt:lpstr>
      <vt:lpstr>Arial</vt:lpstr>
      <vt:lpstr>Module</vt:lpstr>
      <vt:lpstr>Week 4:  Data management and cleaning</vt:lpstr>
      <vt:lpstr>Good research depends on good data</vt:lpstr>
      <vt:lpstr>Data Management and cleaning</vt:lpstr>
      <vt:lpstr>Examples</vt:lpstr>
      <vt:lpstr>Examples</vt:lpstr>
      <vt:lpstr>Examples</vt:lpstr>
      <vt:lpstr>Examples</vt:lpstr>
      <vt:lpstr>PowerPoint Presentation</vt:lpstr>
      <vt:lpstr>What is the best codebook?</vt:lpstr>
      <vt:lpstr>Disappearing factor</vt:lpstr>
      <vt:lpstr>Recode to numbers</vt:lpstr>
      <vt:lpstr>SAS and JMP are OK with numbers</vt:lpstr>
      <vt:lpstr>Don’t make these mistakes!</vt:lpstr>
      <vt:lpstr>Don’t make these mistakes!</vt:lpstr>
      <vt:lpstr>Your life is easier if…</vt:lpstr>
      <vt:lpstr>Exception 1: CFA/SEM</vt:lpstr>
      <vt:lpstr>Exception 2: Programming</vt:lpstr>
      <vt:lpstr>Exception 2: Programming</vt:lpstr>
      <vt:lpstr>If you use numbers…</vt:lpstr>
      <vt:lpstr>If you use numbers…</vt:lpstr>
      <vt:lpstr>This problem is common!</vt:lpstr>
      <vt:lpstr>One column contains only one data element</vt:lpstr>
      <vt:lpstr>Basic tools to clean up data</vt:lpstr>
    </vt:vector>
  </TitlesOfParts>
  <Company>Azusa Pacific University</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Review Data Management</dc:title>
  <dc:creator>Marta Cenac-Mehedinti</dc:creator>
  <cp:lastModifiedBy>Microsoft Office User</cp:lastModifiedBy>
  <cp:revision>114</cp:revision>
  <dcterms:created xsi:type="dcterms:W3CDTF">2014-03-07T18:15:25Z</dcterms:created>
  <dcterms:modified xsi:type="dcterms:W3CDTF">2016-09-20T22:27:00Z</dcterms:modified>
</cp:coreProperties>
</file>