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2"/>
  </p:sldMasterIdLst>
  <p:notesMasterIdLst>
    <p:notesMasterId r:id="rId50"/>
  </p:notesMasterIdLst>
  <p:sldIdLst>
    <p:sldId id="256" r:id="rId3"/>
    <p:sldId id="265" r:id="rId4"/>
    <p:sldId id="295" r:id="rId5"/>
    <p:sldId id="296" r:id="rId6"/>
    <p:sldId id="297" r:id="rId7"/>
    <p:sldId id="298" r:id="rId8"/>
    <p:sldId id="306" r:id="rId9"/>
    <p:sldId id="307" r:id="rId10"/>
    <p:sldId id="308" r:id="rId11"/>
    <p:sldId id="311" r:id="rId12"/>
    <p:sldId id="309" r:id="rId13"/>
    <p:sldId id="310" r:id="rId14"/>
    <p:sldId id="282" r:id="rId15"/>
    <p:sldId id="283" r:id="rId16"/>
    <p:sldId id="284" r:id="rId17"/>
    <p:sldId id="289" r:id="rId18"/>
    <p:sldId id="304" r:id="rId19"/>
    <p:sldId id="285" r:id="rId20"/>
    <p:sldId id="287" r:id="rId21"/>
    <p:sldId id="286" r:id="rId22"/>
    <p:sldId id="288" r:id="rId23"/>
    <p:sldId id="290" r:id="rId24"/>
    <p:sldId id="291" r:id="rId25"/>
    <p:sldId id="292" r:id="rId26"/>
    <p:sldId id="294" r:id="rId27"/>
    <p:sldId id="293" r:id="rId28"/>
    <p:sldId id="273" r:id="rId29"/>
    <p:sldId id="305" r:id="rId30"/>
    <p:sldId id="303" r:id="rId31"/>
    <p:sldId id="268" r:id="rId32"/>
    <p:sldId id="267" r:id="rId33"/>
    <p:sldId id="274" r:id="rId34"/>
    <p:sldId id="281" r:id="rId35"/>
    <p:sldId id="301" r:id="rId36"/>
    <p:sldId id="302" r:id="rId37"/>
    <p:sldId id="275" r:id="rId38"/>
    <p:sldId id="276" r:id="rId39"/>
    <p:sldId id="277" r:id="rId40"/>
    <p:sldId id="278" r:id="rId41"/>
    <p:sldId id="279" r:id="rId42"/>
    <p:sldId id="280" r:id="rId43"/>
    <p:sldId id="299" r:id="rId44"/>
    <p:sldId id="300" r:id="rId45"/>
    <p:sldId id="269" r:id="rId46"/>
    <p:sldId id="270" r:id="rId47"/>
    <p:sldId id="271" r:id="rId48"/>
    <p:sldId id="272" r:id="rId4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749" autoAdjust="0"/>
    <p:restoredTop sz="94660"/>
  </p:normalViewPr>
  <p:slideViewPr>
    <p:cSldViewPr>
      <p:cViewPr varScale="1">
        <p:scale>
          <a:sx n="98" d="100"/>
          <a:sy n="98" d="100"/>
        </p:scale>
        <p:origin x="162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FA5EB5-A644-8949-A3B2-B6326CACFF47}" type="datetimeFigureOut">
              <a:rPr lang="en-US" smtClean="0"/>
              <a:t>10/26/2016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00EAA1-BC00-704C-B3EE-6FB3E471A9A5}" type="slidenum">
              <a:rPr lang="en-US" smtClean="0"/>
              <a:t>‹#›</a:t>
            </a:fld>
            <a:endParaRPr lang="en-US"/>
          </a:p>
        </p:txBody>
      </p:sp>
    </p:spTree>
    <p:extLst>
      <p:ext uri="{BB962C8B-B14F-4D97-AF65-F5344CB8AC3E}">
        <p14:creationId xmlns:p14="http://schemas.microsoft.com/office/powerpoint/2010/main" val="1908538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60ECF9C-AB67-49A5-974A-AEDC6026F5C8}" type="slidenum">
              <a:rPr lang="de-DE" altLang="en-US"/>
              <a:pPr/>
              <a:t>32</a:t>
            </a:fld>
            <a:endParaRPr lang="de-DE" altLang="en-US"/>
          </a:p>
        </p:txBody>
      </p:sp>
      <p:sp>
        <p:nvSpPr>
          <p:cNvPr id="737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098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60ECF9C-AB67-49A5-974A-AEDC6026F5C8}" type="slidenum">
              <a:rPr lang="de-DE" altLang="en-US"/>
              <a:pPr/>
              <a:t>33</a:t>
            </a:fld>
            <a:endParaRPr lang="de-DE" altLang="en-US"/>
          </a:p>
        </p:txBody>
      </p:sp>
      <p:sp>
        <p:nvSpPr>
          <p:cNvPr id="737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36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DE8951F-2263-4CE9-9102-96AE935108EF}" type="slidenum">
              <a:rPr lang="de-DE" altLang="en-US"/>
              <a:pPr/>
              <a:t>36</a:t>
            </a:fld>
            <a:endParaRPr lang="de-DE" altLang="en-US"/>
          </a:p>
        </p:txBody>
      </p:sp>
      <p:sp>
        <p:nvSpPr>
          <p:cNvPr id="7475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18306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66" name="Group 18"/>
          <p:cNvGrpSpPr>
            <a:grpSpLocks/>
          </p:cNvGrpSpPr>
          <p:nvPr/>
        </p:nvGrpSpPr>
        <p:grpSpPr bwMode="auto">
          <a:xfrm>
            <a:off x="-17463" y="-20638"/>
            <a:ext cx="9159876" cy="6878638"/>
            <a:chOff x="-11" y="-13"/>
            <a:chExt cx="5770" cy="4333"/>
          </a:xfrm>
        </p:grpSpPr>
        <p:sp>
          <p:nvSpPr>
            <p:cNvPr id="2050"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3"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4"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5"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6"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7"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8"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9"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0"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1"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2"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3"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4"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5"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grpSp>
      <p:sp>
        <p:nvSpPr>
          <p:cNvPr id="2067" name="Rectangle 19"/>
          <p:cNvSpPr>
            <a:spLocks noGrp="1" noChangeArrowheads="1"/>
          </p:cNvSpPr>
          <p:nvPr>
            <p:ph type="ctrTitle" sz="quarter"/>
          </p:nvPr>
        </p:nvSpPr>
        <p:spPr>
          <a:xfrm>
            <a:off x="1295400" y="2286000"/>
            <a:ext cx="7772400" cy="1143000"/>
          </a:xfrm>
        </p:spPr>
        <p:txBody>
          <a:bodyPr/>
          <a:lstStyle>
            <a:lvl1pPr>
              <a:defRPr/>
            </a:lvl1pPr>
          </a:lstStyle>
          <a:p>
            <a:pPr lvl="0"/>
            <a:r>
              <a:rPr lang="en-US" noProof="0" smtClean="0"/>
              <a:t>Click to edit Master title style</a:t>
            </a:r>
            <a:endParaRPr lang="en-US" noProof="0" dirty="0" smtClean="0"/>
          </a:p>
        </p:txBody>
      </p:sp>
      <p:sp>
        <p:nvSpPr>
          <p:cNvPr id="2068" name="Rectangle 20"/>
          <p:cNvSpPr>
            <a:spLocks noGrp="1" noChangeArrowheads="1"/>
          </p:cNvSpPr>
          <p:nvPr>
            <p:ph type="subTitle" sz="quarter" idx="1"/>
          </p:nvPr>
        </p:nvSpPr>
        <p:spPr>
          <a:xfrm>
            <a:off x="2057400" y="3810000"/>
            <a:ext cx="6400800" cy="1752600"/>
          </a:xfrm>
        </p:spPr>
        <p:txBody>
          <a:bodyPr/>
          <a:lstStyle>
            <a:lvl1pPr marL="0" indent="0" algn="ctr">
              <a:buFontTx/>
              <a:buNone/>
              <a:defRPr/>
            </a:lvl1pPr>
          </a:lstStyle>
          <a:p>
            <a:pPr lvl="0"/>
            <a:r>
              <a:rPr lang="en-US" noProof="0" smtClean="0"/>
              <a:t>Click to edit Master subtitle style</a:t>
            </a:r>
          </a:p>
        </p:txBody>
      </p:sp>
      <p:sp>
        <p:nvSpPr>
          <p:cNvPr id="2069" name="Rectangle 21"/>
          <p:cNvSpPr>
            <a:spLocks noGrp="1" noChangeArrowheads="1"/>
          </p:cNvSpPr>
          <p:nvPr>
            <p:ph type="dt" sz="quarter" idx="2"/>
          </p:nvPr>
        </p:nvSpPr>
        <p:spPr/>
        <p:txBody>
          <a:bodyPr/>
          <a:lstStyle>
            <a:lvl1pPr>
              <a:defRPr/>
            </a:lvl1pPr>
          </a:lstStyle>
          <a:p>
            <a:endParaRPr lang="en-US"/>
          </a:p>
        </p:txBody>
      </p:sp>
      <p:sp>
        <p:nvSpPr>
          <p:cNvPr id="2070" name="Rectangle 22"/>
          <p:cNvSpPr>
            <a:spLocks noGrp="1" noChangeArrowheads="1"/>
          </p:cNvSpPr>
          <p:nvPr>
            <p:ph type="ftr" sz="quarter" idx="3"/>
          </p:nvPr>
        </p:nvSpPr>
        <p:spPr/>
        <p:txBody>
          <a:bodyPr/>
          <a:lstStyle>
            <a:lvl1pPr>
              <a:defRPr/>
            </a:lvl1pPr>
          </a:lstStyle>
          <a:p>
            <a:endParaRPr lang="en-US"/>
          </a:p>
        </p:txBody>
      </p:sp>
      <p:sp>
        <p:nvSpPr>
          <p:cNvPr id="2071" name="Rectangle 23"/>
          <p:cNvSpPr>
            <a:spLocks noGrp="1" noChangeArrowheads="1"/>
          </p:cNvSpPr>
          <p:nvPr>
            <p:ph type="sldNum" sz="quarter" idx="4"/>
          </p:nvPr>
        </p:nvSpPr>
        <p:spPr/>
        <p:txBody>
          <a:bodyPr/>
          <a:lstStyle>
            <a:lvl1pPr>
              <a:defRPr/>
            </a:lvl1pPr>
          </a:lstStyle>
          <a:p>
            <a:fld id="{ABAD2830-F273-4060-86D4-4212F88387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AED484-F614-4F83-9E0A-076B4E5CA0E7}" type="slidenum">
              <a:rPr lang="en-US"/>
              <a:pPr/>
              <a:t>‹#›</a:t>
            </a:fld>
            <a:endParaRPr lang="en-US"/>
          </a:p>
        </p:txBody>
      </p:sp>
    </p:spTree>
    <p:extLst>
      <p:ext uri="{BB962C8B-B14F-4D97-AF65-F5344CB8AC3E}">
        <p14:creationId xmlns:p14="http://schemas.microsoft.com/office/powerpoint/2010/main" val="399364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B13AC2-A539-44A5-A75A-C18879A01690}" type="slidenum">
              <a:rPr lang="en-US"/>
              <a:pPr/>
              <a:t>‹#›</a:t>
            </a:fld>
            <a:endParaRPr lang="en-US"/>
          </a:p>
        </p:txBody>
      </p:sp>
    </p:spTree>
    <p:extLst>
      <p:ext uri="{BB962C8B-B14F-4D97-AF65-F5344CB8AC3E}">
        <p14:creationId xmlns:p14="http://schemas.microsoft.com/office/powerpoint/2010/main" val="163285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541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65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6CBDDE-ADDB-4969-B498-C64558BF0988}" type="slidenum">
              <a:rPr lang="en-US"/>
              <a:pPr/>
              <a:t>‹#›</a:t>
            </a:fld>
            <a:endParaRPr lang="en-US"/>
          </a:p>
        </p:txBody>
      </p:sp>
    </p:spTree>
    <p:extLst>
      <p:ext uri="{BB962C8B-B14F-4D97-AF65-F5344CB8AC3E}">
        <p14:creationId xmlns:p14="http://schemas.microsoft.com/office/powerpoint/2010/main" val="330512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199A621-527F-4419-8114-66700E9D8B3C}" type="slidenum">
              <a:rPr lang="en-US"/>
              <a:pPr/>
              <a:t>‹#›</a:t>
            </a:fld>
            <a:endParaRPr lang="en-US"/>
          </a:p>
        </p:txBody>
      </p:sp>
    </p:spTree>
    <p:extLst>
      <p:ext uri="{BB962C8B-B14F-4D97-AF65-F5344CB8AC3E}">
        <p14:creationId xmlns:p14="http://schemas.microsoft.com/office/powerpoint/2010/main" val="885856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DA4931-8AD3-4F39-AFC6-75B298129106}" type="slidenum">
              <a:rPr lang="en-US"/>
              <a:pPr/>
              <a:t>‹#›</a:t>
            </a:fld>
            <a:endParaRPr lang="en-US"/>
          </a:p>
        </p:txBody>
      </p:sp>
    </p:spTree>
    <p:extLst>
      <p:ext uri="{BB962C8B-B14F-4D97-AF65-F5344CB8AC3E}">
        <p14:creationId xmlns:p14="http://schemas.microsoft.com/office/powerpoint/2010/main" val="415719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9BF9D10-0EE8-4FE1-A679-2758A24CF54E}" type="slidenum">
              <a:rPr lang="en-US"/>
              <a:pPr/>
              <a:t>‹#›</a:t>
            </a:fld>
            <a:endParaRPr lang="en-US"/>
          </a:p>
        </p:txBody>
      </p:sp>
    </p:spTree>
    <p:extLst>
      <p:ext uri="{BB962C8B-B14F-4D97-AF65-F5344CB8AC3E}">
        <p14:creationId xmlns:p14="http://schemas.microsoft.com/office/powerpoint/2010/main" val="344762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C72B9CC-8F96-454A-86EE-0F0157364D54}" type="slidenum">
              <a:rPr lang="en-US"/>
              <a:pPr/>
              <a:t>‹#›</a:t>
            </a:fld>
            <a:endParaRPr lang="en-US"/>
          </a:p>
        </p:txBody>
      </p:sp>
    </p:spTree>
    <p:extLst>
      <p:ext uri="{BB962C8B-B14F-4D97-AF65-F5344CB8AC3E}">
        <p14:creationId xmlns:p14="http://schemas.microsoft.com/office/powerpoint/2010/main" val="295621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DDDB1C-7DF6-4C06-BC2C-8CA3CB84B2E6}" type="slidenum">
              <a:rPr lang="en-US"/>
              <a:pPr/>
              <a:t>‹#›</a:t>
            </a:fld>
            <a:endParaRPr lang="en-US"/>
          </a:p>
        </p:txBody>
      </p:sp>
    </p:spTree>
    <p:extLst>
      <p:ext uri="{BB962C8B-B14F-4D97-AF65-F5344CB8AC3E}">
        <p14:creationId xmlns:p14="http://schemas.microsoft.com/office/powerpoint/2010/main" val="186487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186030-5CC8-4862-BD32-64EE76B21CF8}" type="slidenum">
              <a:rPr lang="en-US"/>
              <a:pPr/>
              <a:t>‹#›</a:t>
            </a:fld>
            <a:endParaRPr lang="en-US"/>
          </a:p>
        </p:txBody>
      </p:sp>
    </p:spTree>
    <p:extLst>
      <p:ext uri="{BB962C8B-B14F-4D97-AF65-F5344CB8AC3E}">
        <p14:creationId xmlns:p14="http://schemas.microsoft.com/office/powerpoint/2010/main" val="4243173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6125" y="609600"/>
            <a:ext cx="1946275"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54125" y="609600"/>
            <a:ext cx="56896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DE86A5-5193-4F6E-B814-5140BB00CB2F}" type="slidenum">
              <a:rPr lang="en-US"/>
              <a:pPr/>
              <a:t>‹#›</a:t>
            </a:fld>
            <a:endParaRPr lang="en-US"/>
          </a:p>
        </p:txBody>
      </p:sp>
    </p:spTree>
    <p:extLst>
      <p:ext uri="{BB962C8B-B14F-4D97-AF65-F5344CB8AC3E}">
        <p14:creationId xmlns:p14="http://schemas.microsoft.com/office/powerpoint/2010/main" val="2406465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2" name="Group 18"/>
          <p:cNvGrpSpPr>
            <a:grpSpLocks/>
          </p:cNvGrpSpPr>
          <p:nvPr/>
        </p:nvGrpSpPr>
        <p:grpSpPr bwMode="auto">
          <a:xfrm>
            <a:off x="-17463" y="-20638"/>
            <a:ext cx="9159876" cy="6878638"/>
            <a:chOff x="-11" y="-13"/>
            <a:chExt cx="5770" cy="4333"/>
          </a:xfrm>
        </p:grpSpPr>
        <p:sp>
          <p:nvSpPr>
            <p:cNvPr id="1026"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29"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0"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1"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2"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3"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4"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5"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6"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7"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8"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9"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40"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41"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grpSp>
      <p:sp>
        <p:nvSpPr>
          <p:cNvPr id="1043" name="Rectangle 19"/>
          <p:cNvSpPr>
            <a:spLocks noGrp="1" noChangeArrowheads="1"/>
          </p:cNvSpPr>
          <p:nvPr>
            <p:ph type="title"/>
          </p:nvPr>
        </p:nvSpPr>
        <p:spPr bwMode="auto">
          <a:xfrm>
            <a:off x="12700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endParaRPr lang="en-US" dirty="0" smtClean="0"/>
          </a:p>
        </p:txBody>
      </p:sp>
      <p:sp>
        <p:nvSpPr>
          <p:cNvPr id="1044" name="Rectangle 20"/>
          <p:cNvSpPr>
            <a:spLocks noGrp="1" noChangeArrowheads="1"/>
          </p:cNvSpPr>
          <p:nvPr>
            <p:ph type="body" idx="1"/>
          </p:nvPr>
        </p:nvSpPr>
        <p:spPr bwMode="auto">
          <a:xfrm>
            <a:off x="1254125"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45" name="Rectangle 21"/>
          <p:cNvSpPr>
            <a:spLocks noGrp="1" noChangeArrowheads="1"/>
          </p:cNvSpPr>
          <p:nvPr>
            <p:ph type="dt" sz="half" idx="2"/>
          </p:nvPr>
        </p:nvSpPr>
        <p:spPr bwMode="auto">
          <a:xfrm>
            <a:off x="12414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mn-lt"/>
              </a:defRPr>
            </a:lvl1pPr>
          </a:lstStyle>
          <a:p>
            <a:endParaRPr lang="en-US" dirty="0"/>
          </a:p>
        </p:txBody>
      </p:sp>
      <p:sp>
        <p:nvSpPr>
          <p:cNvPr id="1046" name="Rectangle 22"/>
          <p:cNvSpPr>
            <a:spLocks noGrp="1" noChangeArrowheads="1"/>
          </p:cNvSpPr>
          <p:nvPr>
            <p:ph type="ftr" sz="quarter" idx="3"/>
          </p:nvPr>
        </p:nvSpPr>
        <p:spPr bwMode="auto">
          <a:xfrm>
            <a:off x="3679825"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mn-lt"/>
              </a:defRPr>
            </a:lvl1pPr>
          </a:lstStyle>
          <a:p>
            <a:endParaRPr lang="en-US" dirty="0"/>
          </a:p>
        </p:txBody>
      </p:sp>
      <p:sp>
        <p:nvSpPr>
          <p:cNvPr id="1047" name="Rectangle 23"/>
          <p:cNvSpPr>
            <a:spLocks noGrp="1" noChangeArrowheads="1"/>
          </p:cNvSpPr>
          <p:nvPr>
            <p:ph type="sldNum" sz="quarter" idx="4"/>
          </p:nvPr>
        </p:nvSpPr>
        <p:spPr bwMode="auto">
          <a:xfrm>
            <a:off x="71088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mn-lt"/>
              </a:defRPr>
            </a:lvl1pPr>
          </a:lstStyle>
          <a:p>
            <a:fld id="{99F1CA9D-7821-47AD-A6E4-8DB98AEA0B3D}" type="slidenum">
              <a:rPr lang="en-US" smtClean="0"/>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creative-wisdom.com/teaching/WBI/memory.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ft.com/content/50bb4830-6a4c-11e6-ae5b-a7cc5dd5a28c?siteedition=int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pareonline.net/getvn.asp?v=12&amp;n=1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Survey research</a:t>
            </a:r>
          </a:p>
        </p:txBody>
      </p:sp>
      <p:sp>
        <p:nvSpPr>
          <p:cNvPr id="3" name="Subtitle 2"/>
          <p:cNvSpPr>
            <a:spLocks noGrp="1"/>
          </p:cNvSpPr>
          <p:nvPr>
            <p:ph type="subTitle" sz="quarter" idx="1"/>
          </p:nvPr>
        </p:nvSpPr>
        <p:spPr/>
        <p:txBody>
          <a:bodyPr/>
          <a:lstStyle/>
          <a:p>
            <a:r>
              <a:rPr lang="en-US" dirty="0" smtClean="0"/>
              <a:t>Chong Ho (Alex) Yu</a:t>
            </a:r>
            <a:endParaRPr lang="en-US" dirty="0"/>
          </a:p>
        </p:txBody>
      </p:sp>
    </p:spTree>
    <p:extLst>
      <p:ext uri="{BB962C8B-B14F-4D97-AF65-F5344CB8AC3E}">
        <p14:creationId xmlns:p14="http://schemas.microsoft.com/office/powerpoint/2010/main" val="2628617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research</a:t>
            </a:r>
            <a:endParaRPr lang="en-US" dirty="0"/>
          </a:p>
        </p:txBody>
      </p:sp>
      <p:sp>
        <p:nvSpPr>
          <p:cNvPr id="3" name="Content Placeholder 2"/>
          <p:cNvSpPr>
            <a:spLocks noGrp="1"/>
          </p:cNvSpPr>
          <p:nvPr>
            <p:ph idx="1"/>
          </p:nvPr>
        </p:nvSpPr>
        <p:spPr/>
        <p:txBody>
          <a:bodyPr/>
          <a:lstStyle/>
          <a:p>
            <a:r>
              <a:rPr lang="en-US" dirty="0" smtClean="0"/>
              <a:t>Also known as </a:t>
            </a:r>
            <a:r>
              <a:rPr lang="en-US" dirty="0" smtClean="0">
                <a:solidFill>
                  <a:srgbClr val="FFC000"/>
                </a:solidFill>
              </a:rPr>
              <a:t>descriptive</a:t>
            </a:r>
            <a:r>
              <a:rPr lang="en-US" dirty="0" smtClean="0"/>
              <a:t> research</a:t>
            </a:r>
          </a:p>
          <a:p>
            <a:r>
              <a:rPr lang="en-US" dirty="0" smtClean="0"/>
              <a:t>Ask people about facts (e.g. age, how often do you do binge drinking?)</a:t>
            </a:r>
          </a:p>
          <a:p>
            <a:r>
              <a:rPr lang="en-US" dirty="0" smtClean="0"/>
              <a:t>Ask people about opinions (e.g. Rate the following statement using a 4-point scale, where 1 is strong disagree and 4 is strong agree: Professor Yu is a nice man)</a:t>
            </a:r>
            <a:endParaRPr lang="en-US" dirty="0"/>
          </a:p>
        </p:txBody>
      </p:sp>
    </p:spTree>
    <p:extLst>
      <p:ext uri="{BB962C8B-B14F-4D97-AF65-F5344CB8AC3E}">
        <p14:creationId xmlns:p14="http://schemas.microsoft.com/office/powerpoint/2010/main" val="4255353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a:t>
            </a:r>
            <a:br>
              <a:rPr lang="en-US" dirty="0" smtClean="0"/>
            </a:br>
            <a:r>
              <a:rPr lang="en-US" dirty="0" smtClean="0"/>
              <a:t>Double-barreled question</a:t>
            </a:r>
            <a:endParaRPr lang="en-US" dirty="0"/>
          </a:p>
        </p:txBody>
      </p:sp>
      <p:sp>
        <p:nvSpPr>
          <p:cNvPr id="3" name="Content Placeholder 2"/>
          <p:cNvSpPr>
            <a:spLocks noGrp="1"/>
          </p:cNvSpPr>
          <p:nvPr>
            <p:ph idx="1"/>
          </p:nvPr>
        </p:nvSpPr>
        <p:spPr/>
        <p:txBody>
          <a:bodyPr/>
          <a:lstStyle/>
          <a:p>
            <a:r>
              <a:rPr lang="en-US" dirty="0" smtClean="0"/>
              <a:t>"</a:t>
            </a:r>
            <a:r>
              <a:rPr lang="en-US" dirty="0"/>
              <a:t>Do you agree that low enrollment in Program X is due to lack of interest among current users?"</a:t>
            </a:r>
          </a:p>
          <a:p>
            <a:r>
              <a:rPr lang="en-US" dirty="0"/>
              <a:t>If the user replies, "agree," it could mean:</a:t>
            </a:r>
          </a:p>
          <a:p>
            <a:pPr lvl="1"/>
            <a:r>
              <a:rPr lang="en-US" dirty="0"/>
              <a:t>I agree that the enrollment is low</a:t>
            </a:r>
          </a:p>
          <a:p>
            <a:pPr lvl="1"/>
            <a:r>
              <a:rPr lang="en-US" dirty="0"/>
              <a:t>I agree that people are not interested in it.</a:t>
            </a:r>
          </a:p>
          <a:p>
            <a:pPr lvl="1"/>
            <a:r>
              <a:rPr lang="en-US" dirty="0"/>
              <a:t>I agree that low enrollment is caused by lack of interest.</a:t>
            </a:r>
          </a:p>
          <a:p>
            <a:endParaRPr lang="en-US" dirty="0"/>
          </a:p>
        </p:txBody>
      </p:sp>
    </p:spTree>
    <p:extLst>
      <p:ext uri="{BB962C8B-B14F-4D97-AF65-F5344CB8AC3E}">
        <p14:creationId xmlns:p14="http://schemas.microsoft.com/office/powerpoint/2010/main" val="1757330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problem: What is “3”?</a:t>
            </a:r>
            <a:endParaRPr lang="en-US" dirty="0"/>
          </a:p>
        </p:txBody>
      </p:sp>
      <p:sp>
        <p:nvSpPr>
          <p:cNvPr id="3" name="Content Placeholder 2"/>
          <p:cNvSpPr>
            <a:spLocks noGrp="1"/>
          </p:cNvSpPr>
          <p:nvPr>
            <p:ph idx="1"/>
          </p:nvPr>
        </p:nvSpPr>
        <p:spPr/>
        <p:txBody>
          <a:bodyPr/>
          <a:lstStyle/>
          <a:p>
            <a:r>
              <a:rPr lang="en-US" dirty="0"/>
              <a:t>Do you agree that Obama’s affordable care is a good policy? Rate this statement using a 5-point Likert scale:</a:t>
            </a:r>
          </a:p>
          <a:p>
            <a:pPr lvl="1"/>
            <a:r>
              <a:rPr lang="en-US" dirty="0"/>
              <a:t>1= strong disagree   </a:t>
            </a:r>
            <a:endParaRPr lang="en-US" dirty="0" smtClean="0"/>
          </a:p>
          <a:p>
            <a:pPr lvl="1"/>
            <a:r>
              <a:rPr lang="en-US" dirty="0" smtClean="0"/>
              <a:t>2=disagree </a:t>
            </a:r>
            <a:r>
              <a:rPr lang="en-US" dirty="0"/>
              <a:t>  </a:t>
            </a:r>
            <a:endParaRPr lang="en-US" dirty="0" smtClean="0"/>
          </a:p>
          <a:p>
            <a:pPr lvl="1"/>
            <a:r>
              <a:rPr lang="en-US" dirty="0" smtClean="0">
                <a:solidFill>
                  <a:srgbClr val="FFC000"/>
                </a:solidFill>
              </a:rPr>
              <a:t>3=neutral (neither agree nor disagree) </a:t>
            </a:r>
            <a:r>
              <a:rPr lang="en-US" dirty="0"/>
              <a:t>  </a:t>
            </a:r>
            <a:endParaRPr lang="en-US" dirty="0" smtClean="0"/>
          </a:p>
          <a:p>
            <a:pPr lvl="1"/>
            <a:r>
              <a:rPr lang="en-US" dirty="0" smtClean="0"/>
              <a:t>4=agree </a:t>
            </a:r>
            <a:r>
              <a:rPr lang="en-US" dirty="0"/>
              <a:t> </a:t>
            </a:r>
            <a:endParaRPr lang="en-US" dirty="0" smtClean="0"/>
          </a:p>
          <a:p>
            <a:pPr lvl="1"/>
            <a:r>
              <a:rPr lang="en-US" dirty="0" smtClean="0"/>
              <a:t>5=strongly agree</a:t>
            </a:r>
            <a:endParaRPr lang="en-US" dirty="0"/>
          </a:p>
        </p:txBody>
      </p:sp>
    </p:spTree>
    <p:extLst>
      <p:ext uri="{BB962C8B-B14F-4D97-AF65-F5344CB8AC3E}">
        <p14:creationId xmlns:p14="http://schemas.microsoft.com/office/powerpoint/2010/main" val="140544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problem: What is “3”?</a:t>
            </a:r>
            <a:endParaRPr lang="en-US" dirty="0"/>
          </a:p>
        </p:txBody>
      </p:sp>
      <p:sp>
        <p:nvSpPr>
          <p:cNvPr id="3" name="Content Placeholder 2"/>
          <p:cNvSpPr>
            <a:spLocks noGrp="1"/>
          </p:cNvSpPr>
          <p:nvPr>
            <p:ph idx="1"/>
          </p:nvPr>
        </p:nvSpPr>
        <p:spPr/>
        <p:txBody>
          <a:bodyPr/>
          <a:lstStyle/>
          <a:p>
            <a:r>
              <a:rPr lang="en-US" dirty="0" smtClean="0"/>
              <a:t>Peter</a:t>
            </a:r>
            <a:r>
              <a:rPr lang="en-US" dirty="0"/>
              <a:t>, Paul, and Mary chose "3".</a:t>
            </a:r>
          </a:p>
          <a:p>
            <a:r>
              <a:rPr lang="en-US" dirty="0" smtClean="0"/>
              <a:t>Peter's </a:t>
            </a:r>
            <a:r>
              <a:rPr lang="en-US" dirty="0"/>
              <a:t>position: "I am not sure. There are both pros and cons in this policy."</a:t>
            </a:r>
          </a:p>
          <a:p>
            <a:r>
              <a:rPr lang="en-US" dirty="0" smtClean="0"/>
              <a:t>Paul's </a:t>
            </a:r>
            <a:r>
              <a:rPr lang="en-US" dirty="0"/>
              <a:t>position: "I already have my own insurance. I don't care."</a:t>
            </a:r>
          </a:p>
          <a:p>
            <a:r>
              <a:rPr lang="en-US" dirty="0" smtClean="0"/>
              <a:t>Mary's </a:t>
            </a:r>
            <a:r>
              <a:rPr lang="en-US" dirty="0"/>
              <a:t>position: "I am a new immigrant. I don't know what Obama’s affordable care is. No idea!"</a:t>
            </a:r>
          </a:p>
          <a:p>
            <a:r>
              <a:rPr lang="en-US" dirty="0"/>
              <a:t> </a:t>
            </a:r>
          </a:p>
          <a:p>
            <a:r>
              <a:rPr lang="en-US" dirty="0"/>
              <a:t>Are these "neutral" answers the same? </a:t>
            </a:r>
          </a:p>
        </p:txBody>
      </p:sp>
    </p:spTree>
    <p:extLst>
      <p:ext uri="{BB962C8B-B14F-4D97-AF65-F5344CB8AC3E}">
        <p14:creationId xmlns:p14="http://schemas.microsoft.com/office/powerpoint/2010/main" val="1257313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problem: What is “3”?</a:t>
            </a:r>
            <a:endParaRPr lang="en-US" dirty="0"/>
          </a:p>
        </p:txBody>
      </p:sp>
      <p:sp>
        <p:nvSpPr>
          <p:cNvPr id="3" name="Content Placeholder 2"/>
          <p:cNvSpPr>
            <a:spLocks noGrp="1"/>
          </p:cNvSpPr>
          <p:nvPr>
            <p:ph idx="1"/>
          </p:nvPr>
        </p:nvSpPr>
        <p:spPr/>
        <p:txBody>
          <a:bodyPr/>
          <a:lstStyle/>
          <a:p>
            <a:r>
              <a:rPr lang="en-US" dirty="0"/>
              <a:t>Are these "neutral" answers the same?  </a:t>
            </a:r>
          </a:p>
          <a:p>
            <a:r>
              <a:rPr lang="en-US" dirty="0" smtClean="0"/>
              <a:t>Today many surveys use a 4-point scale.</a:t>
            </a:r>
          </a:p>
          <a:p>
            <a:r>
              <a:rPr lang="en-US" dirty="0" smtClean="0"/>
              <a:t>No neutrality! You are either with us or against us!</a:t>
            </a:r>
            <a:endParaRPr lang="en-US" dirty="0"/>
          </a:p>
        </p:txBody>
      </p:sp>
    </p:spTree>
    <p:extLst>
      <p:ext uri="{BB962C8B-B14F-4D97-AF65-F5344CB8AC3E}">
        <p14:creationId xmlns:p14="http://schemas.microsoft.com/office/powerpoint/2010/main" val="156183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Can we treat a single </a:t>
            </a:r>
            <a:br>
              <a:rPr lang="en-US" dirty="0" smtClean="0"/>
            </a:br>
            <a:r>
              <a:rPr lang="en-US" dirty="0" smtClean="0"/>
              <a:t>Likert scale as continuous?</a:t>
            </a:r>
            <a:endParaRPr lang="en-US" dirty="0"/>
          </a:p>
        </p:txBody>
      </p:sp>
      <p:sp>
        <p:nvSpPr>
          <p:cNvPr id="11267" name="Content Placeholder 2"/>
          <p:cNvSpPr>
            <a:spLocks noGrp="1"/>
          </p:cNvSpPr>
          <p:nvPr>
            <p:ph idx="1"/>
          </p:nvPr>
        </p:nvSpPr>
        <p:spPr>
          <a:xfrm>
            <a:off x="457200" y="2057400"/>
            <a:ext cx="4191000" cy="4068763"/>
          </a:xfrm>
        </p:spPr>
        <p:txBody>
          <a:bodyPr/>
          <a:lstStyle/>
          <a:p>
            <a:r>
              <a:rPr lang="en-US" altLang="en-US" dirty="0" smtClean="0"/>
              <a:t>You can, but…</a:t>
            </a:r>
            <a:endParaRPr lang="en-US" altLang="en-US" dirty="0" smtClean="0"/>
          </a:p>
          <a:p>
            <a:r>
              <a:rPr lang="en-US" altLang="en-US" dirty="0"/>
              <a:t>W</a:t>
            </a:r>
            <a:r>
              <a:rPr lang="en-US" altLang="en-US" dirty="0" smtClean="0"/>
              <a:t>hen </a:t>
            </a:r>
            <a:r>
              <a:rPr lang="en-US" altLang="en-US" dirty="0" smtClean="0"/>
              <a:t>you look at the scatterplot, you will not see a clear associational pattern</a:t>
            </a:r>
          </a:p>
          <a:p>
            <a:r>
              <a:rPr lang="en-US" altLang="en-US" dirty="0" smtClean="0"/>
              <a:t>Why? The scale is too narrow (1-7).</a:t>
            </a:r>
          </a:p>
        </p:txBody>
      </p:sp>
      <p:pic>
        <p:nvPicPr>
          <p:cNvPr id="1126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8907" y="2133600"/>
            <a:ext cx="4187825" cy="3276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265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Use composite (sum) scores</a:t>
            </a:r>
          </a:p>
        </p:txBody>
      </p:sp>
      <p:sp>
        <p:nvSpPr>
          <p:cNvPr id="12291" name="Content Placeholder 2"/>
          <p:cNvSpPr>
            <a:spLocks noGrp="1"/>
          </p:cNvSpPr>
          <p:nvPr>
            <p:ph idx="1"/>
          </p:nvPr>
        </p:nvSpPr>
        <p:spPr>
          <a:xfrm>
            <a:off x="3657600" y="1752600"/>
            <a:ext cx="5334000" cy="4373563"/>
          </a:xfrm>
        </p:spPr>
        <p:txBody>
          <a:bodyPr/>
          <a:lstStyle/>
          <a:p>
            <a:r>
              <a:rPr lang="en-US" altLang="en-US" smtClean="0"/>
              <a:t>The correlational pattern is clear.</a:t>
            </a:r>
          </a:p>
          <a:p>
            <a:r>
              <a:rPr lang="en-US" altLang="en-US" smtClean="0"/>
              <a:t>Why? The composite score forms a wider distribution (7 X 8 = 56; 7 X 7 = 49). </a:t>
            </a:r>
          </a:p>
        </p:txBody>
      </p:sp>
      <p:pic>
        <p:nvPicPr>
          <p:cNvPr id="122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52600"/>
            <a:ext cx="3363913" cy="2590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749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Use composite (sum) scores</a:t>
            </a:r>
          </a:p>
        </p:txBody>
      </p:sp>
      <p:sp>
        <p:nvSpPr>
          <p:cNvPr id="13315" name="Content Placeholder 2"/>
          <p:cNvSpPr>
            <a:spLocks noGrp="1"/>
          </p:cNvSpPr>
          <p:nvPr>
            <p:ph idx="1"/>
          </p:nvPr>
        </p:nvSpPr>
        <p:spPr>
          <a:xfrm>
            <a:off x="3657600" y="1752600"/>
            <a:ext cx="5334000" cy="4373563"/>
          </a:xfrm>
        </p:spPr>
        <p:txBody>
          <a:bodyPr/>
          <a:lstStyle/>
          <a:p>
            <a:r>
              <a:rPr lang="en-US" altLang="en-US" smtClean="0"/>
              <a:t>It works if and only if there are no missing data. If there are “holes” in the spreadsheet, you can use the average scores instead. The result will be the same. </a:t>
            </a:r>
          </a:p>
          <a:p>
            <a:r>
              <a:rPr lang="en-US" altLang="en-US" smtClean="0"/>
              <a:t>When averaging the scores, the formula will not take the missing cell into the equation. For example, suppose there are five items. If the scores are 4, 5, missing, 3, 1, the sum of 4, 5, 3, 1 will be divided by 4, not 5. </a:t>
            </a:r>
          </a:p>
        </p:txBody>
      </p:sp>
      <p:pic>
        <p:nvPicPr>
          <p:cNvPr id="133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3408363" cy="2667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75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t>
            </a:r>
            <a:endParaRPr lang="en-US" dirty="0"/>
          </a:p>
        </p:txBody>
      </p:sp>
      <p:sp>
        <p:nvSpPr>
          <p:cNvPr id="3" name="Content Placeholder 2"/>
          <p:cNvSpPr>
            <a:spLocks noGrp="1"/>
          </p:cNvSpPr>
          <p:nvPr>
            <p:ph idx="1"/>
          </p:nvPr>
        </p:nvSpPr>
        <p:spPr>
          <a:xfrm>
            <a:off x="1143000" y="1981200"/>
            <a:ext cx="4572000" cy="4114800"/>
          </a:xfrm>
        </p:spPr>
        <p:txBody>
          <a:bodyPr/>
          <a:lstStyle/>
          <a:p>
            <a:r>
              <a:rPr lang="en-US" dirty="0" smtClean="0"/>
              <a:t>When you have a large sample size, it is OK to treat a single, narrow Likert scale as continuous.</a:t>
            </a:r>
          </a:p>
          <a:p>
            <a:r>
              <a:rPr lang="en-US" dirty="0" smtClean="0"/>
              <a:t>The scatterplot might not show a pattern. But median smoothing can.</a:t>
            </a:r>
            <a:endParaRPr lang="en-US" dirty="0"/>
          </a:p>
        </p:txBody>
      </p:sp>
      <p:pic>
        <p:nvPicPr>
          <p:cNvPr id="4" name="Picture 3"/>
          <p:cNvPicPr/>
          <p:nvPr/>
        </p:nvPicPr>
        <p:blipFill>
          <a:blip r:embed="rId2"/>
          <a:stretch>
            <a:fillRect/>
          </a:stretch>
        </p:blipFill>
        <p:spPr>
          <a:xfrm>
            <a:off x="5520136" y="2209800"/>
            <a:ext cx="3510915" cy="2745740"/>
          </a:xfrm>
          <a:prstGeom prst="rect">
            <a:avLst/>
          </a:prstGeom>
          <a:ln>
            <a:solidFill>
              <a:schemeClr val="tx1"/>
            </a:solidFill>
          </a:ln>
        </p:spPr>
      </p:pic>
    </p:spTree>
    <p:extLst>
      <p:ext uri="{BB962C8B-B14F-4D97-AF65-F5344CB8AC3E}">
        <p14:creationId xmlns:p14="http://schemas.microsoft.com/office/powerpoint/2010/main" val="1893609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Example: DUREL</a:t>
            </a:r>
            <a:endParaRPr lang="en-US" dirty="0"/>
          </a:p>
        </p:txBody>
      </p:sp>
      <p:sp>
        <p:nvSpPr>
          <p:cNvPr id="14339" name="Content Placeholder 2"/>
          <p:cNvSpPr>
            <a:spLocks noGrp="1"/>
          </p:cNvSpPr>
          <p:nvPr>
            <p:ph idx="1"/>
          </p:nvPr>
        </p:nvSpPr>
        <p:spPr>
          <a:xfrm>
            <a:off x="457200" y="1752600"/>
            <a:ext cx="4191000" cy="4373563"/>
          </a:xfrm>
        </p:spPr>
        <p:txBody>
          <a:bodyPr/>
          <a:lstStyle/>
          <a:p>
            <a:r>
              <a:rPr lang="en-US" altLang="en-US" smtClean="0"/>
              <a:t>Duke University Religion Index (DUREL): A brief measure of religiosity</a:t>
            </a:r>
          </a:p>
          <a:p>
            <a:r>
              <a:rPr lang="en-US" altLang="en-US" smtClean="0"/>
              <a:t>Five items and three dimensions:</a:t>
            </a:r>
          </a:p>
          <a:p>
            <a:pPr lvl="1"/>
            <a:r>
              <a:rPr lang="en-US" altLang="en-US" smtClean="0"/>
              <a:t>Organizational religious activity: Attending church</a:t>
            </a:r>
          </a:p>
          <a:p>
            <a:pPr lvl="1"/>
            <a:r>
              <a:rPr lang="en-US" altLang="en-US" smtClean="0"/>
              <a:t>Non-organizational religious activity: Prayer, meditation</a:t>
            </a:r>
          </a:p>
          <a:p>
            <a:pPr lvl="1"/>
            <a:r>
              <a:rPr lang="en-US" altLang="en-US" smtClean="0"/>
              <a:t>Intrinsic religiosity: Subjective</a:t>
            </a:r>
          </a:p>
          <a:p>
            <a:endParaRPr lang="en-US" altLang="en-US" smtClean="0"/>
          </a:p>
        </p:txBody>
      </p:sp>
      <p:pic>
        <p:nvPicPr>
          <p:cNvPr id="14340" name="Picture 2" descr="C:\Users\alex\AppData\Local\Microsoft\Windows\Temporary Internet Files\Content.IE5\5EIT8S8I\MC90043220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905000"/>
            <a:ext cx="29813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13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What are these items? Ordinal? Continuous?</a:t>
            </a:r>
          </a:p>
        </p:txBody>
      </p:sp>
      <p:sp>
        <p:nvSpPr>
          <p:cNvPr id="15363" name="Content Placeholder 2"/>
          <p:cNvSpPr>
            <a:spLocks noGrp="1"/>
          </p:cNvSpPr>
          <p:nvPr>
            <p:ph idx="1"/>
          </p:nvPr>
        </p:nvSpPr>
        <p:spPr/>
        <p:txBody>
          <a:bodyPr/>
          <a:lstStyle/>
          <a:p>
            <a:endParaRPr lang="en-US" altLang="en-US" smtClean="0"/>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8158163" cy="4652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448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Online Survey</a:t>
            </a:r>
            <a:endParaRPr lang="en-US" dirty="0"/>
          </a:p>
        </p:txBody>
      </p:sp>
      <p:sp>
        <p:nvSpPr>
          <p:cNvPr id="3" name="Content Placeholder 2"/>
          <p:cNvSpPr>
            <a:spLocks noGrp="1"/>
          </p:cNvSpPr>
          <p:nvPr>
            <p:ph idx="1"/>
          </p:nvPr>
        </p:nvSpPr>
        <p:spPr/>
        <p:txBody>
          <a:bodyPr/>
          <a:lstStyle/>
          <a:p>
            <a:pPr lvl="0"/>
            <a:r>
              <a:rPr lang="en-US" b="1" dirty="0"/>
              <a:t>Lower error rate</a:t>
            </a:r>
            <a:r>
              <a:rPr lang="en-US" dirty="0"/>
              <a:t>: If you collect data using papers, you need to enter the data into the database later. Needless to say, there would be errors during the data entry process. On the other hand, an online survey directly captures the data and the error rate is </a:t>
            </a:r>
            <a:r>
              <a:rPr lang="en-US" dirty="0" smtClean="0"/>
              <a:t>virtually </a:t>
            </a:r>
            <a:r>
              <a:rPr lang="en-US" dirty="0"/>
              <a:t>zero</a:t>
            </a:r>
            <a:r>
              <a:rPr lang="en-US" dirty="0" smtClean="0"/>
              <a:t>.</a:t>
            </a:r>
            <a:endParaRPr lang="en-US" dirty="0"/>
          </a:p>
        </p:txBody>
      </p:sp>
    </p:spTree>
    <p:extLst>
      <p:ext uri="{BB962C8B-B14F-4D97-AF65-F5344CB8AC3E}">
        <p14:creationId xmlns:p14="http://schemas.microsoft.com/office/powerpoint/2010/main" val="1498187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Online Survey</a:t>
            </a:r>
            <a:endParaRPr lang="en-US" dirty="0"/>
          </a:p>
        </p:txBody>
      </p:sp>
      <p:sp>
        <p:nvSpPr>
          <p:cNvPr id="3" name="Content Placeholder 2"/>
          <p:cNvSpPr>
            <a:spLocks noGrp="1"/>
          </p:cNvSpPr>
          <p:nvPr>
            <p:ph idx="1"/>
          </p:nvPr>
        </p:nvSpPr>
        <p:spPr/>
        <p:txBody>
          <a:bodyPr/>
          <a:lstStyle/>
          <a:p>
            <a:r>
              <a:rPr lang="en-US" b="1" dirty="0"/>
              <a:t>Lower cost</a:t>
            </a:r>
            <a:r>
              <a:rPr lang="en-US" dirty="0"/>
              <a:t>: If you collect data using papers, you need to print hard copies and then mail them to </a:t>
            </a:r>
            <a:r>
              <a:rPr lang="en-US" dirty="0" smtClean="0"/>
              <a:t>your </a:t>
            </a:r>
            <a:r>
              <a:rPr lang="en-US" dirty="0"/>
              <a:t>potential participants. Because the printing and mailing fees are high, you must be very selective in sampling. However, if you use the online approach, you can reach a larger accessible population. The survey will be sent with recycled electronics.</a:t>
            </a:r>
          </a:p>
          <a:p>
            <a:pPr lvl="0"/>
            <a:endParaRPr lang="en-US" dirty="0"/>
          </a:p>
        </p:txBody>
      </p:sp>
    </p:spTree>
    <p:extLst>
      <p:ext uri="{BB962C8B-B14F-4D97-AF65-F5344CB8AC3E}">
        <p14:creationId xmlns:p14="http://schemas.microsoft.com/office/powerpoint/2010/main" val="1325777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622" y="304800"/>
            <a:ext cx="7772400" cy="1143000"/>
          </a:xfrm>
        </p:spPr>
        <p:txBody>
          <a:bodyPr/>
          <a:lstStyle/>
          <a:p>
            <a:r>
              <a:rPr lang="en-US" dirty="0" smtClean="0"/>
              <a:t>Advantages of Online Survey</a:t>
            </a:r>
            <a:endParaRPr lang="en-US" dirty="0"/>
          </a:p>
        </p:txBody>
      </p:sp>
      <p:sp>
        <p:nvSpPr>
          <p:cNvPr id="3" name="Content Placeholder 2"/>
          <p:cNvSpPr>
            <a:spLocks noGrp="1"/>
          </p:cNvSpPr>
          <p:nvPr>
            <p:ph idx="1"/>
          </p:nvPr>
        </p:nvSpPr>
        <p:spPr>
          <a:xfrm>
            <a:off x="1254125" y="1447800"/>
            <a:ext cx="7772400" cy="4648200"/>
          </a:xfrm>
        </p:spPr>
        <p:txBody>
          <a:bodyPr/>
          <a:lstStyle/>
          <a:p>
            <a:r>
              <a:rPr lang="en-US" b="1" dirty="0"/>
              <a:t>More freedom</a:t>
            </a:r>
            <a:r>
              <a:rPr lang="en-US" dirty="0"/>
              <a:t>: Some survey engines allow you to </a:t>
            </a:r>
            <a:r>
              <a:rPr lang="en-US" dirty="0" smtClean="0"/>
              <a:t>make a question compulsory, randomize </a:t>
            </a:r>
            <a:r>
              <a:rPr lang="en-US" dirty="0"/>
              <a:t>the question order or/and the option order. Prior research shows that item order would affect the participants’ responses (</a:t>
            </a:r>
            <a:r>
              <a:rPr lang="en-US" dirty="0" smtClean="0"/>
              <a:t>carry-over </a:t>
            </a:r>
            <a:r>
              <a:rPr lang="en-US" dirty="0"/>
              <a:t>effect). R</a:t>
            </a:r>
            <a:r>
              <a:rPr lang="en-US" dirty="0" smtClean="0"/>
              <a:t>andomizing </a:t>
            </a:r>
            <a:r>
              <a:rPr lang="en-US" dirty="0"/>
              <a:t>item order can rectify this situation. You can also do this in hard copies but it is tedious to create many versions of the same survey</a:t>
            </a:r>
            <a:r>
              <a:rPr lang="en-US" dirty="0" smtClean="0"/>
              <a:t>.</a:t>
            </a:r>
            <a:endParaRPr lang="en-US" dirty="0"/>
          </a:p>
        </p:txBody>
      </p:sp>
    </p:spTree>
    <p:extLst>
      <p:ext uri="{BB962C8B-B14F-4D97-AF65-F5344CB8AC3E}">
        <p14:creationId xmlns:p14="http://schemas.microsoft.com/office/powerpoint/2010/main" val="411496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Survey Monkey</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981200"/>
            <a:ext cx="7934603" cy="4419600"/>
          </a:xfrm>
        </p:spPr>
      </p:pic>
    </p:spTree>
    <p:extLst>
      <p:ext uri="{BB962C8B-B14F-4D97-AF65-F5344CB8AC3E}">
        <p14:creationId xmlns:p14="http://schemas.microsoft.com/office/powerpoint/2010/main" val="784184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622" y="304800"/>
            <a:ext cx="7772400" cy="1143000"/>
          </a:xfrm>
        </p:spPr>
        <p:txBody>
          <a:bodyPr/>
          <a:lstStyle/>
          <a:p>
            <a:r>
              <a:rPr lang="en-US" dirty="0" smtClean="0"/>
              <a:t>Advantages of Online Survey</a:t>
            </a:r>
            <a:endParaRPr lang="en-US" dirty="0"/>
          </a:p>
        </p:txBody>
      </p:sp>
      <p:sp>
        <p:nvSpPr>
          <p:cNvPr id="3" name="Content Placeholder 2"/>
          <p:cNvSpPr>
            <a:spLocks noGrp="1"/>
          </p:cNvSpPr>
          <p:nvPr>
            <p:ph idx="1"/>
          </p:nvPr>
        </p:nvSpPr>
        <p:spPr>
          <a:xfrm>
            <a:off x="1254125" y="1447800"/>
            <a:ext cx="7772400" cy="4648200"/>
          </a:xfrm>
        </p:spPr>
        <p:txBody>
          <a:bodyPr/>
          <a:lstStyle/>
          <a:p>
            <a:r>
              <a:rPr lang="en-US" b="1" dirty="0"/>
              <a:t>More </a:t>
            </a:r>
            <a:r>
              <a:rPr lang="en-US" b="1" dirty="0" smtClean="0"/>
              <a:t>freedom</a:t>
            </a:r>
            <a:r>
              <a:rPr lang="en-US" dirty="0" smtClean="0"/>
              <a:t>: In addition, you can use </a:t>
            </a:r>
            <a:r>
              <a:rPr lang="en-US" dirty="0" smtClean="0">
                <a:solidFill>
                  <a:srgbClr val="FFC000"/>
                </a:solidFill>
              </a:rPr>
              <a:t>skip logics </a:t>
            </a:r>
            <a:r>
              <a:rPr lang="en-US" dirty="0" smtClean="0"/>
              <a:t>in most online survey engines. It is more difficult to do so in a hard copy e.g.</a:t>
            </a:r>
          </a:p>
          <a:p>
            <a:r>
              <a:rPr lang="en-US" dirty="0" smtClean="0"/>
              <a:t>If yes, go to Page 6; if no, go to Page 7.</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656" y="3657600"/>
            <a:ext cx="8161986" cy="2971800"/>
          </a:xfrm>
          <a:prstGeom prst="rect">
            <a:avLst/>
          </a:prstGeom>
        </p:spPr>
      </p:pic>
    </p:spTree>
    <p:extLst>
      <p:ext uri="{BB962C8B-B14F-4D97-AF65-F5344CB8AC3E}">
        <p14:creationId xmlns:p14="http://schemas.microsoft.com/office/powerpoint/2010/main" val="938744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83" y="381000"/>
            <a:ext cx="7772400" cy="1143000"/>
          </a:xfrm>
        </p:spPr>
        <p:txBody>
          <a:bodyPr/>
          <a:lstStyle/>
          <a:p>
            <a:r>
              <a:rPr lang="en-US" dirty="0" smtClean="0"/>
              <a:t>Advantages of Online Survey</a:t>
            </a:r>
            <a:endParaRPr lang="en-US" dirty="0"/>
          </a:p>
        </p:txBody>
      </p:sp>
      <p:sp>
        <p:nvSpPr>
          <p:cNvPr id="3" name="Content Placeholder 2"/>
          <p:cNvSpPr>
            <a:spLocks noGrp="1"/>
          </p:cNvSpPr>
          <p:nvPr>
            <p:ph idx="1"/>
          </p:nvPr>
        </p:nvSpPr>
        <p:spPr>
          <a:xfrm>
            <a:off x="990600" y="1524000"/>
            <a:ext cx="8035925" cy="4572000"/>
          </a:xfrm>
        </p:spPr>
        <p:txBody>
          <a:bodyPr/>
          <a:lstStyle/>
          <a:p>
            <a:pPr lvl="0"/>
            <a:r>
              <a:rPr lang="en-US" b="1" dirty="0"/>
              <a:t>Higher response rate</a:t>
            </a:r>
            <a:r>
              <a:rPr lang="en-US" dirty="0"/>
              <a:t>: People tend to respond to an online survey because it is easy. But if you ask the potential participant to mail back the survey, most people are unwilling to cooperate.</a:t>
            </a:r>
          </a:p>
          <a:p>
            <a:pPr lvl="0"/>
            <a:r>
              <a:rPr lang="en-US" b="1" dirty="0"/>
              <a:t>Higher completion rate</a:t>
            </a:r>
            <a:r>
              <a:rPr lang="en-US" dirty="0"/>
              <a:t>: Some survey engines show the </a:t>
            </a:r>
            <a:r>
              <a:rPr lang="en-US" dirty="0" smtClean="0"/>
              <a:t>progress </a:t>
            </a:r>
            <a:r>
              <a:rPr lang="en-US" dirty="0"/>
              <a:t>bar at the bottom. People tend to complete the survey if they can see how much longer it will take to finish. </a:t>
            </a:r>
          </a:p>
          <a:p>
            <a:endParaRPr lang="en-US" dirty="0"/>
          </a:p>
        </p:txBody>
      </p:sp>
    </p:spTree>
    <p:extLst>
      <p:ext uri="{BB962C8B-B14F-4D97-AF65-F5344CB8AC3E}">
        <p14:creationId xmlns:p14="http://schemas.microsoft.com/office/powerpoint/2010/main" val="1107288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bar</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8925" y="1793193"/>
            <a:ext cx="7162800" cy="4490813"/>
          </a:xfrm>
          <a:prstGeom prst="rect">
            <a:avLst/>
          </a:prstGeom>
        </p:spPr>
      </p:pic>
    </p:spTree>
    <p:extLst>
      <p:ext uri="{BB962C8B-B14F-4D97-AF65-F5344CB8AC3E}">
        <p14:creationId xmlns:p14="http://schemas.microsoft.com/office/powerpoint/2010/main" val="1886985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83" y="381000"/>
            <a:ext cx="7772400" cy="1143000"/>
          </a:xfrm>
        </p:spPr>
        <p:txBody>
          <a:bodyPr/>
          <a:lstStyle/>
          <a:p>
            <a:r>
              <a:rPr lang="en-US" dirty="0" smtClean="0"/>
              <a:t>Advantages of Online Survey</a:t>
            </a:r>
            <a:endParaRPr lang="en-US" dirty="0"/>
          </a:p>
        </p:txBody>
      </p:sp>
      <p:sp>
        <p:nvSpPr>
          <p:cNvPr id="3" name="Content Placeholder 2"/>
          <p:cNvSpPr>
            <a:spLocks noGrp="1"/>
          </p:cNvSpPr>
          <p:nvPr>
            <p:ph idx="1"/>
          </p:nvPr>
        </p:nvSpPr>
        <p:spPr>
          <a:xfrm>
            <a:off x="990600" y="1524000"/>
            <a:ext cx="8035925" cy="4572000"/>
          </a:xfrm>
        </p:spPr>
        <p:txBody>
          <a:bodyPr/>
          <a:lstStyle/>
          <a:p>
            <a:pPr lvl="0"/>
            <a:r>
              <a:rPr lang="en-US" b="1" dirty="0"/>
              <a:t>Less intrusive</a:t>
            </a:r>
            <a:r>
              <a:rPr lang="en-US" dirty="0"/>
              <a:t>: Unlike a phone survey, you can do an online survey anywhere anytime</a:t>
            </a:r>
            <a:r>
              <a:rPr lang="en-US" dirty="0" smtClean="0"/>
              <a:t>.</a:t>
            </a:r>
          </a:p>
          <a:p>
            <a:pPr lvl="0"/>
            <a:r>
              <a:rPr lang="en-US" b="1" dirty="0" smtClean="0"/>
              <a:t>More flexibility in sampling</a:t>
            </a:r>
            <a:r>
              <a:rPr lang="en-US" dirty="0" smtClean="0"/>
              <a:t>: You can use Amazon </a:t>
            </a:r>
            <a:r>
              <a:rPr lang="en-US" dirty="0" err="1" smtClean="0"/>
              <a:t>Mturk</a:t>
            </a:r>
            <a:r>
              <a:rPr lang="en-US" dirty="0" smtClean="0"/>
              <a:t> to recruit participants from all over the world. The sample will be more diverse and the sample size will be larger.</a:t>
            </a:r>
            <a:endParaRPr lang="en-US" dirty="0"/>
          </a:p>
          <a:p>
            <a:endParaRPr lang="en-US" dirty="0"/>
          </a:p>
        </p:txBody>
      </p:sp>
    </p:spTree>
    <p:extLst>
      <p:ext uri="{BB962C8B-B14F-4D97-AF65-F5344CB8AC3E}">
        <p14:creationId xmlns:p14="http://schemas.microsoft.com/office/powerpoint/2010/main" val="1352560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dirty="0" err="1" smtClean="0"/>
              <a:t>Mturk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905000"/>
            <a:ext cx="8458200" cy="4823366"/>
          </a:xfrm>
        </p:spPr>
      </p:pic>
    </p:spTree>
    <p:extLst>
      <p:ext uri="{BB962C8B-B14F-4D97-AF65-F5344CB8AC3E}">
        <p14:creationId xmlns:p14="http://schemas.microsoft.com/office/powerpoint/2010/main" val="1126415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study</a:t>
            </a:r>
            <a:endParaRPr lang="en-US" dirty="0"/>
          </a:p>
        </p:txBody>
      </p:sp>
      <p:sp>
        <p:nvSpPr>
          <p:cNvPr id="3" name="Content Placeholder 2"/>
          <p:cNvSpPr>
            <a:spLocks noGrp="1"/>
          </p:cNvSpPr>
          <p:nvPr>
            <p:ph idx="1"/>
          </p:nvPr>
        </p:nvSpPr>
        <p:spPr/>
        <p:txBody>
          <a:bodyPr/>
          <a:lstStyle/>
          <a:p>
            <a:r>
              <a:rPr lang="en-GB" dirty="0"/>
              <a:t>The purpose of a pilot study is to identify any additional problems with the wording of survey items, and to check the online user interface. Data collected during the pilot should </a:t>
            </a:r>
            <a:r>
              <a:rPr lang="en-GB" dirty="0">
                <a:solidFill>
                  <a:srgbClr val="FFC000"/>
                </a:solidFill>
              </a:rPr>
              <a:t>not</a:t>
            </a:r>
            <a:r>
              <a:rPr lang="en-GB" dirty="0"/>
              <a:t> be used in the actual data analysis. Based on the pilot study, the surveys can be refined in the following ways:</a:t>
            </a:r>
            <a:r>
              <a:rPr lang="en-US" dirty="0"/>
              <a:t> </a:t>
            </a:r>
          </a:p>
        </p:txBody>
      </p:sp>
    </p:spTree>
    <p:extLst>
      <p:ext uri="{BB962C8B-B14F-4D97-AF65-F5344CB8AC3E}">
        <p14:creationId xmlns:p14="http://schemas.microsoft.com/office/powerpoint/2010/main" val="510213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study</a:t>
            </a:r>
            <a:endParaRPr lang="en-US" dirty="0"/>
          </a:p>
        </p:txBody>
      </p:sp>
      <p:sp>
        <p:nvSpPr>
          <p:cNvPr id="3" name="Content Placeholder 2"/>
          <p:cNvSpPr>
            <a:spLocks noGrp="1"/>
          </p:cNvSpPr>
          <p:nvPr>
            <p:ph idx="1"/>
          </p:nvPr>
        </p:nvSpPr>
        <p:spPr/>
        <p:txBody>
          <a:bodyPr/>
          <a:lstStyle/>
          <a:p>
            <a:pPr lvl="0"/>
            <a:r>
              <a:rPr lang="en-GB" b="1" dirty="0"/>
              <a:t>Testing clarity of wording</a:t>
            </a:r>
            <a:r>
              <a:rPr lang="en-GB" dirty="0"/>
              <a:t>: If any item causes confusion, the item will be reworded and retested.</a:t>
            </a:r>
            <a:endParaRPr lang="en-US" dirty="0"/>
          </a:p>
          <a:p>
            <a:pPr lvl="0"/>
            <a:r>
              <a:rPr lang="en-GB" b="1" dirty="0"/>
              <a:t>Testing user-interface</a:t>
            </a:r>
            <a:r>
              <a:rPr lang="en-GB" dirty="0"/>
              <a:t>: If any object (e.g. icon, button, menu…etc.) on the webpage causes inconvenience or confusion, the </a:t>
            </a:r>
            <a:r>
              <a:rPr lang="en-GB" dirty="0" smtClean="0"/>
              <a:t>researcher should </a:t>
            </a:r>
            <a:r>
              <a:rPr lang="en-GB" dirty="0"/>
              <a:t>redesign the interface and retest the revised </a:t>
            </a:r>
            <a:r>
              <a:rPr lang="en-GB" dirty="0" smtClean="0"/>
              <a:t>version</a:t>
            </a:r>
            <a:r>
              <a:rPr lang="en-GB" dirty="0"/>
              <a:t>.</a:t>
            </a:r>
            <a:endParaRPr lang="en-US" dirty="0"/>
          </a:p>
        </p:txBody>
      </p:sp>
    </p:spTree>
    <p:extLst>
      <p:ext uri="{BB962C8B-B14F-4D97-AF65-F5344CB8AC3E}">
        <p14:creationId xmlns:p14="http://schemas.microsoft.com/office/powerpoint/2010/main" val="420863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study</a:t>
            </a:r>
            <a:endParaRPr lang="en-US" dirty="0"/>
          </a:p>
        </p:txBody>
      </p:sp>
      <p:sp>
        <p:nvSpPr>
          <p:cNvPr id="3" name="Content Placeholder 2"/>
          <p:cNvSpPr>
            <a:spLocks noGrp="1"/>
          </p:cNvSpPr>
          <p:nvPr>
            <p:ph idx="1"/>
          </p:nvPr>
        </p:nvSpPr>
        <p:spPr/>
        <p:txBody>
          <a:bodyPr/>
          <a:lstStyle/>
          <a:p>
            <a:pPr lvl="0"/>
            <a:r>
              <a:rPr lang="en-GB" b="1" dirty="0"/>
              <a:t>Timing</a:t>
            </a:r>
            <a:r>
              <a:rPr lang="en-GB" dirty="0"/>
              <a:t>: Each survey is not supposed to take more than 30 minutes. If, on average, the pilot testers spend more than 30 minutes, the research team might consider shortening the survey.</a:t>
            </a:r>
            <a:endParaRPr lang="en-US" dirty="0"/>
          </a:p>
          <a:p>
            <a:pPr lvl="0"/>
            <a:r>
              <a:rPr lang="en-GB" b="1" dirty="0"/>
              <a:t>Assessing whether the research protocol is realistic and functioning</a:t>
            </a:r>
            <a:r>
              <a:rPr lang="en-GB" dirty="0"/>
              <a:t>: If the protocol has any issues, the research team will revise it and retest the new version.</a:t>
            </a:r>
            <a:endParaRPr lang="en-US" dirty="0"/>
          </a:p>
          <a:p>
            <a:pPr lvl="0"/>
            <a:endParaRPr lang="en-US" dirty="0"/>
          </a:p>
        </p:txBody>
      </p:sp>
    </p:spTree>
    <p:extLst>
      <p:ext uri="{BB962C8B-B14F-4D97-AF65-F5344CB8AC3E}">
        <p14:creationId xmlns:p14="http://schemas.microsoft.com/office/powerpoint/2010/main" val="556657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study</a:t>
            </a:r>
            <a:endParaRPr lang="en-US" dirty="0"/>
          </a:p>
        </p:txBody>
      </p:sp>
      <p:sp>
        <p:nvSpPr>
          <p:cNvPr id="3" name="Content Placeholder 2"/>
          <p:cNvSpPr>
            <a:spLocks noGrp="1"/>
          </p:cNvSpPr>
          <p:nvPr>
            <p:ph idx="1"/>
          </p:nvPr>
        </p:nvSpPr>
        <p:spPr/>
        <p:txBody>
          <a:bodyPr/>
          <a:lstStyle/>
          <a:p>
            <a:pPr lvl="0"/>
            <a:r>
              <a:rPr lang="en-GB" b="1" dirty="0"/>
              <a:t>Identifying logistical problems that might occur in the process</a:t>
            </a:r>
            <a:r>
              <a:rPr lang="en-GB" dirty="0"/>
              <a:t>: Potential logistic problems include lack of access to computers or the Internet, incompatibility between the survey engine (e.g. </a:t>
            </a:r>
            <a:r>
              <a:rPr lang="en-GB" dirty="0" err="1"/>
              <a:t>SurveyMonkey</a:t>
            </a:r>
            <a:r>
              <a:rPr lang="en-GB" dirty="0"/>
              <a:t>) and certain platforms, etc. If any issues are discovered, the research team will find ways to resolve them. </a:t>
            </a:r>
            <a:endParaRPr lang="en-US" dirty="0"/>
          </a:p>
        </p:txBody>
      </p:sp>
    </p:spTree>
    <p:extLst>
      <p:ext uri="{BB962C8B-B14F-4D97-AF65-F5344CB8AC3E}">
        <p14:creationId xmlns:p14="http://schemas.microsoft.com/office/powerpoint/2010/main" val="1331899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study</a:t>
            </a:r>
            <a:endParaRPr lang="en-US" dirty="0"/>
          </a:p>
        </p:txBody>
      </p:sp>
      <p:sp>
        <p:nvSpPr>
          <p:cNvPr id="3" name="Content Placeholder 2"/>
          <p:cNvSpPr>
            <a:spLocks noGrp="1"/>
          </p:cNvSpPr>
          <p:nvPr>
            <p:ph idx="1"/>
          </p:nvPr>
        </p:nvSpPr>
        <p:spPr/>
        <p:txBody>
          <a:bodyPr/>
          <a:lstStyle/>
          <a:p>
            <a:pPr lvl="0"/>
            <a:r>
              <a:rPr lang="en-GB" b="1" dirty="0" smtClean="0"/>
              <a:t>Refining </a:t>
            </a:r>
            <a:r>
              <a:rPr lang="en-GB" b="1" dirty="0"/>
              <a:t>survey items and options</a:t>
            </a:r>
            <a:r>
              <a:rPr lang="en-GB" dirty="0"/>
              <a:t>: Most survey items provide the participants with forced options only. Based on the responses to the open-ended questions, the research team might modify the survey items, such as including new options and even creating new items.</a:t>
            </a:r>
            <a:endParaRPr lang="en-US" dirty="0"/>
          </a:p>
          <a:p>
            <a:pPr lvl="0"/>
            <a:endParaRPr lang="en-US" dirty="0"/>
          </a:p>
        </p:txBody>
      </p:sp>
    </p:spTree>
    <p:extLst>
      <p:ext uri="{BB962C8B-B14F-4D97-AF65-F5344CB8AC3E}">
        <p14:creationId xmlns:p14="http://schemas.microsoft.com/office/powerpoint/2010/main" val="1078513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04800"/>
            <a:ext cx="7772400" cy="1143000"/>
          </a:xfrm>
        </p:spPr>
        <p:txBody>
          <a:bodyPr/>
          <a:lstStyle/>
          <a:p>
            <a:r>
              <a:rPr lang="en-US" dirty="0" smtClean="0"/>
              <a:t>Achilles’s heel</a:t>
            </a:r>
            <a:endParaRPr lang="en-US" dirty="0"/>
          </a:p>
        </p:txBody>
      </p:sp>
      <p:sp>
        <p:nvSpPr>
          <p:cNvPr id="3" name="Content Placeholder 2"/>
          <p:cNvSpPr>
            <a:spLocks noGrp="1"/>
          </p:cNvSpPr>
          <p:nvPr>
            <p:ph idx="1"/>
          </p:nvPr>
        </p:nvSpPr>
        <p:spPr>
          <a:xfrm>
            <a:off x="1254125" y="1600200"/>
            <a:ext cx="7772400" cy="4495800"/>
          </a:xfrm>
        </p:spPr>
        <p:txBody>
          <a:bodyPr/>
          <a:lstStyle/>
          <a:p>
            <a:r>
              <a:rPr lang="en-US" dirty="0" smtClean="0"/>
              <a:t>Reliability of self-report data</a:t>
            </a:r>
          </a:p>
          <a:p>
            <a:r>
              <a:rPr lang="en-US" dirty="0" smtClean="0"/>
              <a:t>Will the subjects tell you the truth?</a:t>
            </a:r>
          </a:p>
          <a:p>
            <a:r>
              <a:rPr lang="en-US" dirty="0" smtClean="0"/>
              <a:t>Opinion </a:t>
            </a:r>
            <a:r>
              <a:rPr lang="en-US" dirty="0"/>
              <a:t>polls indicated that more than 40 percent of Americans attend church every week. However, </a:t>
            </a:r>
            <a:r>
              <a:rPr lang="en-US" dirty="0" smtClean="0"/>
              <a:t>church attendance records showed that </a:t>
            </a:r>
            <a:r>
              <a:rPr lang="en-US" dirty="0"/>
              <a:t>the actual attendance was fewer than 22 percent. </a:t>
            </a:r>
            <a:endParaRPr lang="en-US" dirty="0" smtClean="0"/>
          </a:p>
          <a:p>
            <a:r>
              <a:rPr lang="en-US" dirty="0">
                <a:hlinkClick r:id="rId2"/>
              </a:rPr>
              <a:t>http://</a:t>
            </a:r>
            <a:r>
              <a:rPr lang="en-US" dirty="0" err="1">
                <a:hlinkClick r:id="rId2"/>
              </a:rPr>
              <a:t>www.creative-wisdom.com</a:t>
            </a:r>
            <a:r>
              <a:rPr lang="en-US" dirty="0">
                <a:hlinkClick r:id="rId2"/>
              </a:rPr>
              <a:t>/teaching/WBI/</a:t>
            </a:r>
            <a:r>
              <a:rPr lang="en-US" dirty="0" err="1">
                <a:hlinkClick r:id="rId2"/>
              </a:rPr>
              <a:t>memory.shtml</a:t>
            </a:r>
            <a:endParaRPr lang="en-US" dirty="0"/>
          </a:p>
        </p:txBody>
      </p:sp>
    </p:spTree>
    <p:extLst>
      <p:ext uri="{BB962C8B-B14F-4D97-AF65-F5344CB8AC3E}">
        <p14:creationId xmlns:p14="http://schemas.microsoft.com/office/powerpoint/2010/main" val="170961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Turn to “behavioral” data e.g. Look at data in Netflix, </a:t>
            </a:r>
            <a:r>
              <a:rPr lang="en-US" dirty="0" err="1" smtClean="0"/>
              <a:t>Youtube</a:t>
            </a:r>
            <a:r>
              <a:rPr lang="en-US" dirty="0" smtClean="0"/>
              <a:t>, Amazon, Google, </a:t>
            </a:r>
            <a:r>
              <a:rPr lang="en-US" dirty="0" err="1" smtClean="0"/>
              <a:t>Ebay</a:t>
            </a:r>
            <a:r>
              <a:rPr lang="en-US" dirty="0" smtClean="0"/>
              <a:t> to find out what people actually do rather than what they say.</a:t>
            </a:r>
          </a:p>
          <a:p>
            <a:r>
              <a:rPr lang="en-US" dirty="0" smtClean="0"/>
              <a:t>“Google and the end of free will”: Google may know more about you than yourself.</a:t>
            </a:r>
          </a:p>
          <a:p>
            <a:r>
              <a:rPr lang="en-US" dirty="0">
                <a:hlinkClick r:id="rId2"/>
              </a:rPr>
              <a:t>https://</a:t>
            </a:r>
            <a:r>
              <a:rPr lang="en-US" dirty="0" smtClean="0">
                <a:hlinkClick r:id="rId2"/>
              </a:rPr>
              <a:t>www.ft.com/content/50bb4830-6a4c-11e6-ae5b-a7cc5dd5a28c?siteedition=intl</a:t>
            </a:r>
            <a:r>
              <a:rPr lang="en-US" dirty="0" smtClean="0"/>
              <a:t> </a:t>
            </a:r>
          </a:p>
        </p:txBody>
      </p:sp>
    </p:spTree>
    <p:extLst>
      <p:ext uri="{BB962C8B-B14F-4D97-AF65-F5344CB8AC3E}">
        <p14:creationId xmlns:p14="http://schemas.microsoft.com/office/powerpoint/2010/main" val="1567449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methods</a:t>
            </a:r>
            <a:endParaRPr lang="en-US" dirty="0"/>
          </a:p>
        </p:txBody>
      </p:sp>
      <p:sp>
        <p:nvSpPr>
          <p:cNvPr id="3" name="Content Placeholder 2"/>
          <p:cNvSpPr>
            <a:spLocks noGrp="1"/>
          </p:cNvSpPr>
          <p:nvPr>
            <p:ph idx="1"/>
          </p:nvPr>
        </p:nvSpPr>
        <p:spPr/>
        <p:txBody>
          <a:bodyPr/>
          <a:lstStyle/>
          <a:p>
            <a:r>
              <a:rPr lang="en-US" dirty="0" smtClean="0"/>
              <a:t>Convenience sampling (especially online survey)</a:t>
            </a:r>
          </a:p>
          <a:p>
            <a:r>
              <a:rPr lang="en-US" dirty="0" smtClean="0"/>
              <a:t>Simple random sampling (in theory only, self-selection is common)</a:t>
            </a:r>
          </a:p>
          <a:p>
            <a:r>
              <a:rPr lang="en-US" dirty="0" smtClean="0"/>
              <a:t>Multi-stage sampling</a:t>
            </a:r>
          </a:p>
          <a:p>
            <a:pPr lvl="1"/>
            <a:r>
              <a:rPr lang="en-US" dirty="0" smtClean="0"/>
              <a:t>Cluster: group the homogenous population segments as clusters (“natural clusters”)</a:t>
            </a:r>
          </a:p>
          <a:p>
            <a:pPr lvl="1"/>
            <a:r>
              <a:rPr lang="en-US" dirty="0" smtClean="0"/>
              <a:t>Stratified: divide the population segments into strata. </a:t>
            </a:r>
            <a:endParaRPr lang="en-US" dirty="0"/>
          </a:p>
        </p:txBody>
      </p:sp>
    </p:spTree>
    <p:extLst>
      <p:ext uri="{BB962C8B-B14F-4D97-AF65-F5344CB8AC3E}">
        <p14:creationId xmlns:p14="http://schemas.microsoft.com/office/powerpoint/2010/main" val="33511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0661" y="228600"/>
            <a:ext cx="7772400" cy="990600"/>
          </a:xfrm>
        </p:spPr>
        <p:txBody>
          <a:bodyPr>
            <a:normAutofit/>
          </a:bodyPr>
          <a:lstStyle/>
          <a:p>
            <a:r>
              <a:rPr lang="en-US" dirty="0"/>
              <a:t>Nationwide </a:t>
            </a:r>
            <a:r>
              <a:rPr lang="en-US" dirty="0" smtClean="0"/>
              <a:t>sample</a:t>
            </a:r>
            <a:endParaRPr lang="en-US" dirty="0"/>
          </a:p>
        </p:txBody>
      </p:sp>
      <p:sp>
        <p:nvSpPr>
          <p:cNvPr id="3" name="Content Placeholder 2"/>
          <p:cNvSpPr>
            <a:spLocks noGrp="1"/>
          </p:cNvSpPr>
          <p:nvPr>
            <p:ph idx="1"/>
          </p:nvPr>
        </p:nvSpPr>
        <p:spPr>
          <a:xfrm>
            <a:off x="1250661" y="1219200"/>
            <a:ext cx="7772400" cy="3962400"/>
          </a:xfrm>
        </p:spPr>
        <p:txBody>
          <a:bodyPr/>
          <a:lstStyle/>
          <a:p>
            <a:r>
              <a:rPr lang="en-US" sz="2800" dirty="0"/>
              <a:t>Number 1 challenge to survey research: Can the sample speak for the population?</a:t>
            </a:r>
          </a:p>
          <a:p>
            <a:r>
              <a:rPr lang="en-US" sz="2800" dirty="0" smtClean="0"/>
              <a:t>If you randomly select subjects from USA, what would happen?</a:t>
            </a:r>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200400"/>
            <a:ext cx="476596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9800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589" y="152400"/>
            <a:ext cx="7772400" cy="1143000"/>
          </a:xfrm>
        </p:spPr>
        <p:txBody>
          <a:bodyPr/>
          <a:lstStyle/>
          <a:p>
            <a:r>
              <a:rPr lang="en-US" dirty="0" smtClean="0"/>
              <a:t>Survey research</a:t>
            </a:r>
            <a:endParaRPr lang="en-US" dirty="0"/>
          </a:p>
        </p:txBody>
      </p:sp>
      <p:sp>
        <p:nvSpPr>
          <p:cNvPr id="3" name="Content Placeholder 2"/>
          <p:cNvSpPr>
            <a:spLocks noGrp="1"/>
          </p:cNvSpPr>
          <p:nvPr>
            <p:ph idx="1"/>
          </p:nvPr>
        </p:nvSpPr>
        <p:spPr>
          <a:xfrm>
            <a:off x="1257589" y="1295400"/>
            <a:ext cx="7772400" cy="4343400"/>
          </a:xfrm>
        </p:spPr>
        <p:txBody>
          <a:bodyPr/>
          <a:lstStyle/>
          <a:p>
            <a:r>
              <a:rPr lang="en-US" dirty="0" smtClean="0"/>
              <a:t>You may obtain a lot of participants from New York and California, but a few or even no one from Idaho and Montana.</a:t>
            </a:r>
          </a:p>
          <a:p>
            <a:r>
              <a:rPr lang="en-US" dirty="0" smtClean="0"/>
              <a:t>Use </a:t>
            </a:r>
            <a:r>
              <a:rPr lang="en-US" dirty="0" smtClean="0">
                <a:solidFill>
                  <a:srgbClr val="FFC000"/>
                </a:solidFill>
              </a:rPr>
              <a:t>multi-stage </a:t>
            </a:r>
            <a:r>
              <a:rPr lang="en-US" dirty="0">
                <a:solidFill>
                  <a:srgbClr val="FFC000"/>
                </a:solidFill>
              </a:rPr>
              <a:t>sampling </a:t>
            </a:r>
            <a:r>
              <a:rPr lang="en-US" dirty="0"/>
              <a:t>instead of simple random </a:t>
            </a:r>
            <a:r>
              <a:rPr lang="en-US" dirty="0" smtClean="0"/>
              <a:t>sampling </a:t>
            </a:r>
            <a:r>
              <a:rPr lang="en-US" dirty="0" err="1" smtClean="0"/>
              <a:t>e.g</a:t>
            </a:r>
            <a:r>
              <a:rPr lang="en-US" dirty="0" smtClean="0"/>
              <a:t>:</a:t>
            </a:r>
          </a:p>
          <a:p>
            <a:pPr lvl="1"/>
            <a:r>
              <a:rPr lang="en-US" sz="2400" dirty="0" smtClean="0"/>
              <a:t>State</a:t>
            </a:r>
          </a:p>
          <a:p>
            <a:pPr lvl="1"/>
            <a:r>
              <a:rPr lang="en-US" sz="2400" dirty="0" smtClean="0"/>
              <a:t>County</a:t>
            </a:r>
          </a:p>
          <a:p>
            <a:pPr lvl="1"/>
            <a:r>
              <a:rPr lang="en-US" sz="2400" dirty="0" smtClean="0"/>
              <a:t>City</a:t>
            </a:r>
          </a:p>
          <a:p>
            <a:pPr lvl="1"/>
            <a:r>
              <a:rPr lang="en-US" sz="2400" dirty="0" smtClean="0"/>
              <a:t>School district</a:t>
            </a:r>
          </a:p>
          <a:p>
            <a:pPr lvl="1"/>
            <a:r>
              <a:rPr lang="en-US" sz="2400" dirty="0" smtClean="0"/>
              <a:t>School</a:t>
            </a:r>
          </a:p>
          <a:p>
            <a:pPr lvl="1"/>
            <a:r>
              <a:rPr lang="en-US" sz="2400" dirty="0" smtClean="0"/>
              <a:t>Students</a:t>
            </a:r>
            <a:endParaRPr lang="en-US" sz="2400" dirty="0"/>
          </a:p>
          <a:p>
            <a:endParaRPr lang="en-US" dirty="0" smtClean="0"/>
          </a:p>
          <a:p>
            <a:endParaRPr lang="en-US" dirty="0"/>
          </a:p>
        </p:txBody>
      </p:sp>
    </p:spTree>
    <p:extLst>
      <p:ext uri="{BB962C8B-B14F-4D97-AF65-F5344CB8AC3E}">
        <p14:creationId xmlns:p14="http://schemas.microsoft.com/office/powerpoint/2010/main" val="19052873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457921" y="489961"/>
            <a:ext cx="8228160" cy="1144800"/>
          </a:xfrm>
          <a:ln/>
        </p:spPr>
        <p:txBody>
          <a:bodyPr vert="horz" wrap="square" lIns="92075" tIns="35202" rIns="92075" bIns="46038" numCol="1" anchor="ctr" anchorCtr="0" compatLnSpc="1">
            <a:prstTxWarp prst="textNoShape">
              <a:avLst/>
            </a:prstTxWarp>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altLang="en-US"/>
              <a:t>Sampling weights</a:t>
            </a:r>
          </a:p>
        </p:txBody>
      </p:sp>
      <p:sp>
        <p:nvSpPr>
          <p:cNvPr id="31746" name="Rectangle 2"/>
          <p:cNvSpPr>
            <a:spLocks noGrp="1" noChangeArrowheads="1"/>
          </p:cNvSpPr>
          <p:nvPr>
            <p:ph type="body" idx="1"/>
          </p:nvPr>
        </p:nvSpPr>
        <p:spPr>
          <a:xfrm>
            <a:off x="816481" y="1634761"/>
            <a:ext cx="7869600" cy="4298400"/>
          </a:xfrm>
          <a:ln/>
        </p:spPr>
        <p:txBody>
          <a:bodyPr/>
          <a:lstStyle/>
          <a:p>
            <a:pPr marL="391686" indent="-293764">
              <a:buClr>
                <a:srgbClr val="47B8B8"/>
              </a:buClr>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altLang="en-US" dirty="0"/>
              <a:t>Sometimes it is necessary to oversample certain smaller subsets. For instance, the researcher may include 10% Rhode Islanders (105,130) but only 1% Californians (376,919) into her sample. </a:t>
            </a:r>
          </a:p>
        </p:txBody>
      </p:sp>
    </p:spTree>
    <p:extLst>
      <p:ext uri="{BB962C8B-B14F-4D97-AF65-F5344CB8AC3E}">
        <p14:creationId xmlns:p14="http://schemas.microsoft.com/office/powerpoint/2010/main" val="1987389280"/>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457921" y="489961"/>
            <a:ext cx="8228160" cy="1144800"/>
          </a:xfrm>
          <a:ln/>
        </p:spPr>
        <p:txBody>
          <a:bodyPr vert="horz" wrap="square" lIns="92075" tIns="35202" rIns="92075" bIns="46038" numCol="1" anchor="ctr" anchorCtr="0" compatLnSpc="1">
            <a:prstTxWarp prst="textNoShape">
              <a:avLst/>
            </a:prstTxWarp>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altLang="en-US"/>
              <a:t>Sampling weights</a:t>
            </a:r>
          </a:p>
        </p:txBody>
      </p:sp>
      <p:sp>
        <p:nvSpPr>
          <p:cNvPr id="31746" name="Rectangle 2"/>
          <p:cNvSpPr>
            <a:spLocks noGrp="1" noChangeArrowheads="1"/>
          </p:cNvSpPr>
          <p:nvPr>
            <p:ph type="body" idx="1"/>
          </p:nvPr>
        </p:nvSpPr>
        <p:spPr>
          <a:xfrm>
            <a:off x="816481" y="1634761"/>
            <a:ext cx="7108319" cy="4298400"/>
          </a:xfrm>
          <a:ln/>
        </p:spPr>
        <p:txBody>
          <a:bodyPr/>
          <a:lstStyle/>
          <a:p>
            <a:pPr marL="391686" indent="-293764">
              <a:buClr>
                <a:srgbClr val="47B8B8"/>
              </a:buClr>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altLang="en-US" dirty="0" smtClean="0"/>
              <a:t>In </a:t>
            </a:r>
            <a:r>
              <a:rPr lang="de-DE" altLang="en-US" dirty="0"/>
              <a:t>this case, a </a:t>
            </a:r>
            <a:r>
              <a:rPr lang="de-DE" altLang="en-US" dirty="0" smtClean="0">
                <a:solidFill>
                  <a:srgbClr val="FFC000"/>
                </a:solidFill>
              </a:rPr>
              <a:t>sample </a:t>
            </a:r>
            <a:r>
              <a:rPr lang="de-DE" altLang="en-US" dirty="0">
                <a:solidFill>
                  <a:srgbClr val="FFC000"/>
                </a:solidFill>
              </a:rPr>
              <a:t>weight </a:t>
            </a:r>
            <a:r>
              <a:rPr lang="de-DE" altLang="en-US" dirty="0"/>
              <a:t>is required to compensate for the over- or under-sampling segments of the population. If the sampling scheme entails a multi-stage design, then there will </a:t>
            </a:r>
            <a:r>
              <a:rPr lang="de-DE" altLang="en-US" dirty="0" err="1"/>
              <a:t>be</a:t>
            </a:r>
            <a:r>
              <a:rPr lang="de-DE" altLang="en-US" dirty="0"/>
              <a:t> </a:t>
            </a:r>
            <a:r>
              <a:rPr lang="de-DE" altLang="en-US" dirty="0" err="1" smtClean="0"/>
              <a:t>several</a:t>
            </a:r>
            <a:r>
              <a:rPr lang="de-DE" altLang="en-US" dirty="0" smtClean="0"/>
              <a:t> </a:t>
            </a:r>
            <a:r>
              <a:rPr lang="de-DE" altLang="en-US" dirty="0" err="1" smtClean="0"/>
              <a:t>sampling</a:t>
            </a:r>
            <a:r>
              <a:rPr lang="de-DE" altLang="en-US" dirty="0" smtClean="0"/>
              <a:t> </a:t>
            </a:r>
            <a:r>
              <a:rPr lang="de-DE" altLang="en-US" dirty="0"/>
              <a:t>weights.</a:t>
            </a:r>
          </a:p>
        </p:txBody>
      </p:sp>
    </p:spTree>
    <p:extLst>
      <p:ext uri="{BB962C8B-B14F-4D97-AF65-F5344CB8AC3E}">
        <p14:creationId xmlns:p14="http://schemas.microsoft.com/office/powerpoint/2010/main" val="395246218"/>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886" y="381000"/>
            <a:ext cx="7772400" cy="1143000"/>
          </a:xfrm>
        </p:spPr>
        <p:txBody>
          <a:bodyPr/>
          <a:lstStyle/>
          <a:p>
            <a:r>
              <a:rPr lang="en-US" dirty="0" smtClean="0"/>
              <a:t>What is weighting?</a:t>
            </a:r>
            <a:endParaRPr lang="en-US" dirty="0"/>
          </a:p>
        </p:txBody>
      </p:sp>
      <p:sp>
        <p:nvSpPr>
          <p:cNvPr id="3" name="Content Placeholder 2"/>
          <p:cNvSpPr>
            <a:spLocks noGrp="1"/>
          </p:cNvSpPr>
          <p:nvPr>
            <p:ph idx="1"/>
          </p:nvPr>
        </p:nvSpPr>
        <p:spPr>
          <a:xfrm>
            <a:off x="1254125" y="1676400"/>
            <a:ext cx="7772400" cy="4419600"/>
          </a:xfrm>
        </p:spPr>
        <p:txBody>
          <a:bodyPr/>
          <a:lstStyle/>
          <a:p>
            <a:r>
              <a:rPr lang="en-US" dirty="0" smtClean="0"/>
              <a:t>An easy example: When </a:t>
            </a:r>
            <a:r>
              <a:rPr lang="en-US" dirty="0"/>
              <a:t>we have unequal sample sizes, we need the </a:t>
            </a:r>
            <a:r>
              <a:rPr lang="en-US" dirty="0">
                <a:solidFill>
                  <a:srgbClr val="FFC000"/>
                </a:solidFill>
              </a:rPr>
              <a:t>weighted </a:t>
            </a:r>
            <a:r>
              <a:rPr lang="en-US" dirty="0" smtClean="0">
                <a:solidFill>
                  <a:srgbClr val="FFC000"/>
                </a:solidFill>
              </a:rPr>
              <a:t>mean</a:t>
            </a:r>
            <a:r>
              <a:rPr lang="en-US" dirty="0" smtClean="0"/>
              <a:t>. </a:t>
            </a:r>
            <a:r>
              <a:rPr lang="en-US" dirty="0"/>
              <a:t>A</a:t>
            </a:r>
            <a:r>
              <a:rPr lang="en-US" dirty="0" smtClean="0"/>
              <a:t>ssume </a:t>
            </a:r>
            <a:r>
              <a:rPr lang="en-US" dirty="0"/>
              <a:t>that I teach three classes. The average GPA and the size of each class is as follows:</a:t>
            </a:r>
          </a:p>
          <a:p>
            <a:pPr lvl="1"/>
            <a:r>
              <a:rPr lang="en-US" dirty="0"/>
              <a:t>Class A   3.76   n = 30</a:t>
            </a:r>
          </a:p>
          <a:p>
            <a:pPr lvl="1"/>
            <a:r>
              <a:rPr lang="en-US" dirty="0"/>
              <a:t>Class B   3.67   n =100</a:t>
            </a:r>
          </a:p>
          <a:p>
            <a:pPr lvl="1"/>
            <a:r>
              <a:rPr lang="en-US" dirty="0"/>
              <a:t>Class C   3.54   n = </a:t>
            </a:r>
            <a:r>
              <a:rPr lang="en-US" dirty="0" smtClean="0"/>
              <a:t>10</a:t>
            </a:r>
            <a:endParaRPr lang="en-US" dirty="0"/>
          </a:p>
        </p:txBody>
      </p:sp>
    </p:spTree>
    <p:extLst>
      <p:ext uri="{BB962C8B-B14F-4D97-AF65-F5344CB8AC3E}">
        <p14:creationId xmlns:p14="http://schemas.microsoft.com/office/powerpoint/2010/main" val="1133586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228600"/>
            <a:ext cx="7772400" cy="1143000"/>
          </a:xfrm>
        </p:spPr>
        <p:txBody>
          <a:bodyPr/>
          <a:lstStyle/>
          <a:p>
            <a:r>
              <a:rPr lang="en-US" dirty="0" smtClean="0"/>
              <a:t>What is weighting?</a:t>
            </a:r>
            <a:endParaRPr lang="en-US" dirty="0"/>
          </a:p>
        </p:txBody>
      </p:sp>
      <p:sp>
        <p:nvSpPr>
          <p:cNvPr id="3" name="Content Placeholder 2"/>
          <p:cNvSpPr>
            <a:spLocks noGrp="1"/>
          </p:cNvSpPr>
          <p:nvPr>
            <p:ph idx="1"/>
          </p:nvPr>
        </p:nvSpPr>
        <p:spPr>
          <a:xfrm>
            <a:off x="1254125" y="1371600"/>
            <a:ext cx="7772400" cy="4724400"/>
          </a:xfrm>
        </p:spPr>
        <p:txBody>
          <a:bodyPr/>
          <a:lstStyle/>
          <a:p>
            <a:r>
              <a:rPr lang="en-US" dirty="0"/>
              <a:t>The chairperson would like to know the average </a:t>
            </a:r>
            <a:r>
              <a:rPr lang="en-US" dirty="0" smtClean="0"/>
              <a:t>GPA of </a:t>
            </a:r>
            <a:r>
              <a:rPr lang="en-US" dirty="0"/>
              <a:t>all my students but she has no access to individual student </a:t>
            </a:r>
            <a:r>
              <a:rPr lang="en-US" dirty="0" smtClean="0"/>
              <a:t>records. </a:t>
            </a:r>
            <a:endParaRPr lang="en-US" dirty="0"/>
          </a:p>
          <a:p>
            <a:r>
              <a:rPr lang="en-US" dirty="0"/>
              <a:t>Can she sum all three scores and then divide the sum by 3? No, she should put the sample size into account and so the </a:t>
            </a:r>
            <a:r>
              <a:rPr lang="en-US" dirty="0">
                <a:solidFill>
                  <a:srgbClr val="FFC000"/>
                </a:solidFill>
              </a:rPr>
              <a:t>weighted</a:t>
            </a:r>
            <a:r>
              <a:rPr lang="en-US" dirty="0"/>
              <a:t> mean is:</a:t>
            </a:r>
          </a:p>
          <a:p>
            <a:pPr lvl="1"/>
            <a:r>
              <a:rPr lang="en-US" dirty="0"/>
              <a:t>(3.76 * 30) + (3.67 * 100) + (3.54 * 10</a:t>
            </a:r>
            <a:r>
              <a:rPr lang="en-US" dirty="0" smtClean="0"/>
              <a:t>) / (30+100+10)</a:t>
            </a:r>
          </a:p>
          <a:p>
            <a:r>
              <a:rPr lang="en-US" dirty="0" smtClean="0"/>
              <a:t>Weighting is for adjusting disparity</a:t>
            </a:r>
            <a:endParaRPr lang="en-US" dirty="0"/>
          </a:p>
          <a:p>
            <a:endParaRPr lang="en-US" dirty="0"/>
          </a:p>
        </p:txBody>
      </p:sp>
    </p:spTree>
    <p:extLst>
      <p:ext uri="{BB962C8B-B14F-4D97-AF65-F5344CB8AC3E}">
        <p14:creationId xmlns:p14="http://schemas.microsoft.com/office/powerpoint/2010/main" val="1502546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474481" y="381000"/>
            <a:ext cx="8228160" cy="1144800"/>
          </a:xfrm>
          <a:ln/>
        </p:spPr>
        <p:txBody>
          <a:bodyPr vert="horz" wrap="square" lIns="92075" tIns="35202" rIns="92075" bIns="46038" numCol="1" anchor="ctr" anchorCtr="0" compatLnSpc="1">
            <a:prstTxWarp prst="textNoShape">
              <a:avLst/>
            </a:prstTxWarp>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altLang="en-US" dirty="0"/>
              <a:t>TIMSS</a:t>
            </a:r>
          </a:p>
        </p:txBody>
      </p:sp>
      <p:sp>
        <p:nvSpPr>
          <p:cNvPr id="32770" name="Rectangle 2"/>
          <p:cNvSpPr>
            <a:spLocks noGrp="1" noChangeArrowheads="1"/>
          </p:cNvSpPr>
          <p:nvPr>
            <p:ph type="body" idx="1"/>
          </p:nvPr>
        </p:nvSpPr>
        <p:spPr>
          <a:xfrm>
            <a:off x="653761" y="1525800"/>
            <a:ext cx="7869600" cy="4430880"/>
          </a:xfrm>
          <a:ln/>
        </p:spPr>
        <p:txBody>
          <a:bodyPr vert="horz" wrap="square" lIns="92075" tIns="22401" rIns="92075" bIns="46038" numCol="1" anchor="t" anchorCtr="0" compatLnSpc="1">
            <a:prstTxWarp prst="textNoShape">
              <a:avLst/>
            </a:prstTxWarp>
          </a:bodyPr>
          <a:lstStyle/>
          <a:p>
            <a:pPr marL="391686" indent="-293764">
              <a:buClr>
                <a:srgbClr val="47B8B8"/>
              </a:buClr>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altLang="en-US" dirty="0"/>
              <a:t>Trends for International Mathematics and Science Study (TIMSS) adopted a multi-stage sampling scheme.</a:t>
            </a:r>
          </a:p>
          <a:p>
            <a:pPr marL="391686" indent="-293764">
              <a:buClr>
                <a:srgbClr val="47B8B8"/>
              </a:buClr>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altLang="en-US" dirty="0"/>
              <a:t>In the first stage, </a:t>
            </a:r>
            <a:r>
              <a:rPr lang="de-DE" altLang="en-US" dirty="0">
                <a:solidFill>
                  <a:srgbClr val="FFC000"/>
                </a:solidFill>
              </a:rPr>
              <a:t>schools</a:t>
            </a:r>
            <a:r>
              <a:rPr lang="de-DE" altLang="en-US" dirty="0"/>
              <a:t> are sampled with probability proportional to size.</a:t>
            </a:r>
          </a:p>
          <a:p>
            <a:pPr marL="391686" indent="-293764">
              <a:buClr>
                <a:srgbClr val="47B8B8"/>
              </a:buClr>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altLang="en-US" dirty="0"/>
              <a:t>Next, one or more intact </a:t>
            </a:r>
            <a:r>
              <a:rPr lang="de-DE" altLang="en-US" dirty="0">
                <a:solidFill>
                  <a:srgbClr val="FFC000"/>
                </a:solidFill>
              </a:rPr>
              <a:t>classes</a:t>
            </a:r>
            <a:r>
              <a:rPr lang="de-DE" altLang="en-US" dirty="0"/>
              <a:t> of students from the target grades were drawn at the second </a:t>
            </a:r>
            <a:r>
              <a:rPr lang="de-DE" altLang="en-US" dirty="0" err="1"/>
              <a:t>stage</a:t>
            </a:r>
            <a:r>
              <a:rPr lang="de-DE" altLang="en-US" dirty="0" smtClean="0"/>
              <a:t>.</a:t>
            </a:r>
            <a:endParaRPr lang="de-DE" altLang="en-US" dirty="0"/>
          </a:p>
        </p:txBody>
      </p:sp>
    </p:spTree>
    <p:extLst>
      <p:ext uri="{BB962C8B-B14F-4D97-AF65-F5344CB8AC3E}">
        <p14:creationId xmlns:p14="http://schemas.microsoft.com/office/powerpoint/2010/main" val="151697590"/>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(Optional)</a:t>
            </a:r>
            <a:endParaRPr lang="en-US" dirty="0"/>
          </a:p>
        </p:txBody>
      </p:sp>
      <p:sp>
        <p:nvSpPr>
          <p:cNvPr id="3" name="Content Placeholder 2"/>
          <p:cNvSpPr>
            <a:spLocks noGrp="1"/>
          </p:cNvSpPr>
          <p:nvPr>
            <p:ph idx="1"/>
          </p:nvPr>
        </p:nvSpPr>
        <p:spPr/>
        <p:txBody>
          <a:bodyPr/>
          <a:lstStyle/>
          <a:p>
            <a:pPr>
              <a:buClr>
                <a:schemeClr val="bg1"/>
              </a:buClr>
            </a:pPr>
            <a:r>
              <a:rPr lang="en-US" dirty="0">
                <a:solidFill>
                  <a:srgbClr val="FFC000"/>
                </a:solidFill>
              </a:rPr>
              <a:t>School weight</a:t>
            </a:r>
            <a:r>
              <a:rPr lang="en-US" dirty="0"/>
              <a:t>: The school weight is computed by the inverse of the probability of a school being selected from the region. </a:t>
            </a:r>
            <a:endParaRPr lang="en-US" dirty="0" smtClean="0"/>
          </a:p>
          <a:p>
            <a:pPr>
              <a:buClr>
                <a:schemeClr val="bg1"/>
              </a:buClr>
            </a:pPr>
            <a:r>
              <a:rPr lang="en-US" dirty="0" smtClean="0"/>
              <a:t>For </a:t>
            </a:r>
            <a:r>
              <a:rPr lang="en-US" dirty="0"/>
              <a:t>example, if there are 10 schools in the region and 2 were selected, then the weight is 1/(2/10) or 10/2 = 5. </a:t>
            </a:r>
            <a:endParaRPr lang="en-US" dirty="0" smtClean="0"/>
          </a:p>
          <a:p>
            <a:pPr>
              <a:buClr>
                <a:schemeClr val="bg1"/>
              </a:buClr>
            </a:pPr>
            <a:r>
              <a:rPr lang="en-US" dirty="0" smtClean="0"/>
              <a:t>In </a:t>
            </a:r>
            <a:r>
              <a:rPr lang="en-US" dirty="0"/>
              <a:t>other words, each school in this region represents itself and four other schools. </a:t>
            </a:r>
          </a:p>
        </p:txBody>
      </p:sp>
    </p:spTree>
    <p:extLst>
      <p:ext uri="{BB962C8B-B14F-4D97-AF65-F5344CB8AC3E}">
        <p14:creationId xmlns:p14="http://schemas.microsoft.com/office/powerpoint/2010/main" val="977639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(Optional)</a:t>
            </a:r>
            <a:endParaRPr lang="en-US" dirty="0"/>
          </a:p>
        </p:txBody>
      </p:sp>
      <p:sp>
        <p:nvSpPr>
          <p:cNvPr id="3" name="Content Placeholder 2"/>
          <p:cNvSpPr>
            <a:spLocks noGrp="1"/>
          </p:cNvSpPr>
          <p:nvPr>
            <p:ph idx="1"/>
          </p:nvPr>
        </p:nvSpPr>
        <p:spPr/>
        <p:txBody>
          <a:bodyPr/>
          <a:lstStyle/>
          <a:p>
            <a:pPr marL="414726" indent="-414726">
              <a:buClr>
                <a:schemeClr val="bg1"/>
              </a:buClr>
              <a:buFont typeface="Arial" panose="020B0604020202020204" pitchFamily="34" charset="0"/>
              <a:buChar char="•"/>
            </a:pPr>
            <a:r>
              <a:rPr lang="en-US" dirty="0" smtClean="0">
                <a:solidFill>
                  <a:srgbClr val="FFC000"/>
                </a:solidFill>
              </a:rPr>
              <a:t>Student </a:t>
            </a:r>
            <a:r>
              <a:rPr lang="en-US" dirty="0">
                <a:solidFill>
                  <a:srgbClr val="FFC000"/>
                </a:solidFill>
              </a:rPr>
              <a:t>weight</a:t>
            </a:r>
            <a:r>
              <a:rPr lang="en-US" dirty="0"/>
              <a:t>: The student weight is computed by the inverse of the probability of a student being sampled from the school. </a:t>
            </a:r>
            <a:endParaRPr lang="en-US" dirty="0" smtClean="0"/>
          </a:p>
          <a:p>
            <a:pPr marL="414726" indent="-414726">
              <a:buClr>
                <a:schemeClr val="bg1"/>
              </a:buClr>
              <a:buFont typeface="Arial" panose="020B0604020202020204" pitchFamily="34" charset="0"/>
              <a:buChar char="•"/>
            </a:pPr>
            <a:r>
              <a:rPr lang="en-US" dirty="0" smtClean="0"/>
              <a:t>For </a:t>
            </a:r>
            <a:r>
              <a:rPr lang="en-US" dirty="0"/>
              <a:t>example, if there are 100 students in the school and 10 participated in the survey study, then the student weight is 1/(10/100) or 100/10 = 10. In other words, each student in this school speaks for himself and other nine students. </a:t>
            </a:r>
          </a:p>
        </p:txBody>
      </p:sp>
    </p:spTree>
    <p:extLst>
      <p:ext uri="{BB962C8B-B14F-4D97-AF65-F5344CB8AC3E}">
        <p14:creationId xmlns:p14="http://schemas.microsoft.com/office/powerpoint/2010/main" val="790617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(Optional)</a:t>
            </a:r>
            <a:endParaRPr lang="en-US" dirty="0"/>
          </a:p>
        </p:txBody>
      </p:sp>
      <p:sp>
        <p:nvSpPr>
          <p:cNvPr id="3" name="Content Placeholder 2"/>
          <p:cNvSpPr>
            <a:spLocks noGrp="1"/>
          </p:cNvSpPr>
          <p:nvPr>
            <p:ph idx="1"/>
          </p:nvPr>
        </p:nvSpPr>
        <p:spPr/>
        <p:txBody>
          <a:bodyPr/>
          <a:lstStyle/>
          <a:p>
            <a:r>
              <a:rPr lang="en-US" dirty="0">
                <a:solidFill>
                  <a:srgbClr val="FFC000"/>
                </a:solidFill>
              </a:rPr>
              <a:t>Raw sampling weight</a:t>
            </a:r>
            <a:r>
              <a:rPr lang="en-US" dirty="0"/>
              <a:t>: The overall raw sampling weight is computed by multiplying the school weight and the student weight. </a:t>
            </a:r>
          </a:p>
          <a:p>
            <a:r>
              <a:rPr lang="en-US" dirty="0" smtClean="0"/>
              <a:t>Because </a:t>
            </a:r>
            <a:r>
              <a:rPr lang="en-US" dirty="0"/>
              <a:t>the weighed frequency is much bigger than the original frequency, it is counter-intuitive and is difficult to interpret.</a:t>
            </a:r>
          </a:p>
        </p:txBody>
      </p:sp>
    </p:spTree>
    <p:extLst>
      <p:ext uri="{BB962C8B-B14F-4D97-AF65-F5344CB8AC3E}">
        <p14:creationId xmlns:p14="http://schemas.microsoft.com/office/powerpoint/2010/main" val="1430158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(Optional)</a:t>
            </a:r>
            <a:endParaRPr lang="en-US" dirty="0"/>
          </a:p>
        </p:txBody>
      </p:sp>
      <p:sp>
        <p:nvSpPr>
          <p:cNvPr id="3" name="Content Placeholder 2"/>
          <p:cNvSpPr>
            <a:spLocks noGrp="1"/>
          </p:cNvSpPr>
          <p:nvPr>
            <p:ph idx="1"/>
          </p:nvPr>
        </p:nvSpPr>
        <p:spPr>
          <a:xfrm>
            <a:off x="455536" y="1745333"/>
            <a:ext cx="4726064" cy="3945600"/>
          </a:xfrm>
        </p:spPr>
        <p:txBody>
          <a:bodyPr/>
          <a:lstStyle/>
          <a:p>
            <a:pPr marL="414726" indent="-414726">
              <a:buFont typeface="Arial" panose="020B0604020202020204" pitchFamily="34" charset="0"/>
              <a:buChar char="•"/>
            </a:pPr>
            <a:r>
              <a:rPr lang="en-US" dirty="0">
                <a:solidFill>
                  <a:srgbClr val="FFC000"/>
                </a:solidFill>
              </a:rPr>
              <a:t>Normalized sampling weight</a:t>
            </a:r>
            <a:r>
              <a:rPr lang="en-US" dirty="0"/>
              <a:t>: To rectify the preceding situation, the raw sampling weights were converted into normalized sampling weights by dividing the raw weights by the mean of the raw weights.</a:t>
            </a:r>
          </a:p>
        </p:txBody>
      </p:sp>
      <p:pic>
        <p:nvPicPr>
          <p:cNvPr id="4" name="Picture 3"/>
          <p:cNvPicPr>
            <a:picLocks noChangeAspect="1"/>
          </p:cNvPicPr>
          <p:nvPr/>
        </p:nvPicPr>
        <p:blipFill>
          <a:blip r:embed="rId2"/>
          <a:stretch>
            <a:fillRect/>
          </a:stretch>
        </p:blipFill>
        <p:spPr>
          <a:xfrm>
            <a:off x="5373663" y="1905000"/>
            <a:ext cx="3400474" cy="2717018"/>
          </a:xfrm>
          <a:prstGeom prst="rect">
            <a:avLst/>
          </a:prstGeom>
        </p:spPr>
      </p:pic>
    </p:spTree>
    <p:extLst>
      <p:ext uri="{BB962C8B-B14F-4D97-AF65-F5344CB8AC3E}">
        <p14:creationId xmlns:p14="http://schemas.microsoft.com/office/powerpoint/2010/main" val="2032343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Besides TIMSS, many other large-scale studies also use multiple-stage sampling and sample weights. E.g.</a:t>
            </a:r>
          </a:p>
          <a:p>
            <a:pPr lvl="1"/>
            <a:r>
              <a:rPr lang="en-US" dirty="0" err="1" smtClean="0"/>
              <a:t>Programme</a:t>
            </a:r>
            <a:r>
              <a:rPr lang="en-US" dirty="0" smtClean="0"/>
              <a:t> for International Student Assessment</a:t>
            </a:r>
            <a:r>
              <a:rPr lang="en-US" dirty="0"/>
              <a:t> </a:t>
            </a:r>
            <a:r>
              <a:rPr lang="en-US" dirty="0" smtClean="0"/>
              <a:t>(PISA)</a:t>
            </a:r>
          </a:p>
          <a:p>
            <a:pPr lvl="1"/>
            <a:r>
              <a:rPr lang="en-US" dirty="0" err="1" smtClean="0"/>
              <a:t>Programme</a:t>
            </a:r>
            <a:r>
              <a:rPr lang="en-US" dirty="0" smtClean="0"/>
              <a:t> for International Adult Assessment of Competencies (PIAAC)</a:t>
            </a:r>
          </a:p>
        </p:txBody>
      </p:sp>
    </p:spTree>
    <p:extLst>
      <p:ext uri="{BB962C8B-B14F-4D97-AF65-F5344CB8AC3E}">
        <p14:creationId xmlns:p14="http://schemas.microsoft.com/office/powerpoint/2010/main" val="1877614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procedures for </a:t>
            </a:r>
            <a:br>
              <a:rPr lang="en-US" dirty="0" smtClean="0"/>
            </a:br>
            <a:r>
              <a:rPr lang="en-US" dirty="0" smtClean="0"/>
              <a:t>survey research</a:t>
            </a:r>
            <a:endParaRPr lang="en-US" dirty="0"/>
          </a:p>
        </p:txBody>
      </p:sp>
      <p:sp>
        <p:nvSpPr>
          <p:cNvPr id="3" name="Content Placeholder 2"/>
          <p:cNvSpPr>
            <a:spLocks noGrp="1"/>
          </p:cNvSpPr>
          <p:nvPr>
            <p:ph idx="1"/>
          </p:nvPr>
        </p:nvSpPr>
        <p:spPr/>
        <p:txBody>
          <a:bodyPr/>
          <a:lstStyle/>
          <a:p>
            <a:r>
              <a:rPr lang="en-US" dirty="0"/>
              <a:t>These procedures take sample weights into </a:t>
            </a:r>
            <a:r>
              <a:rPr lang="en-US" dirty="0" smtClean="0"/>
              <a:t>account to compute:</a:t>
            </a:r>
          </a:p>
          <a:p>
            <a:pPr lvl="1"/>
            <a:r>
              <a:rPr lang="en-US" dirty="0"/>
              <a:t>The mean of survey </a:t>
            </a:r>
            <a:r>
              <a:rPr lang="en-US" dirty="0" smtClean="0"/>
              <a:t>data: PROC </a:t>
            </a:r>
            <a:r>
              <a:rPr lang="en-US" dirty="0" err="1" smtClean="0"/>
              <a:t>surveymean</a:t>
            </a:r>
            <a:endParaRPr lang="en-US" dirty="0" smtClean="0"/>
          </a:p>
          <a:p>
            <a:pPr lvl="1"/>
            <a:r>
              <a:rPr lang="en-US" dirty="0" smtClean="0"/>
              <a:t>The frequency count of survey data: PROC </a:t>
            </a:r>
            <a:r>
              <a:rPr lang="en-US" dirty="0" err="1" smtClean="0"/>
              <a:t>surveyfreq</a:t>
            </a:r>
            <a:r>
              <a:rPr lang="en-US" dirty="0" smtClean="0"/>
              <a:t> </a:t>
            </a:r>
          </a:p>
          <a:p>
            <a:pPr lvl="1"/>
            <a:r>
              <a:rPr lang="en-US" dirty="0" smtClean="0"/>
              <a:t>Regression analysis for survey data: PROC </a:t>
            </a:r>
            <a:r>
              <a:rPr lang="en-US" dirty="0" err="1" smtClean="0"/>
              <a:t>surveyreg</a:t>
            </a:r>
            <a:endParaRPr lang="en-US" dirty="0" smtClean="0"/>
          </a:p>
          <a:p>
            <a:endParaRPr lang="en-US" dirty="0"/>
          </a:p>
        </p:txBody>
      </p:sp>
    </p:spTree>
    <p:extLst>
      <p:ext uri="{BB962C8B-B14F-4D97-AF65-F5344CB8AC3E}">
        <p14:creationId xmlns:p14="http://schemas.microsoft.com/office/powerpoint/2010/main" val="9428137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PIAAC’s SAS tools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0104" y="2133600"/>
            <a:ext cx="7772400" cy="3959524"/>
          </a:xfrm>
        </p:spPr>
      </p:pic>
    </p:spTree>
    <p:extLst>
      <p:ext uri="{BB962C8B-B14F-4D97-AF65-F5344CB8AC3E}">
        <p14:creationId xmlns:p14="http://schemas.microsoft.com/office/powerpoint/2010/main" val="877750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research</a:t>
            </a:r>
            <a:endParaRPr lang="en-US" dirty="0"/>
          </a:p>
        </p:txBody>
      </p:sp>
      <p:sp>
        <p:nvSpPr>
          <p:cNvPr id="3" name="Content Placeholder 2"/>
          <p:cNvSpPr>
            <a:spLocks noGrp="1"/>
          </p:cNvSpPr>
          <p:nvPr>
            <p:ph idx="1"/>
          </p:nvPr>
        </p:nvSpPr>
        <p:spPr/>
        <p:txBody>
          <a:bodyPr/>
          <a:lstStyle/>
          <a:p>
            <a:r>
              <a:rPr lang="en-US" dirty="0" smtClean="0"/>
              <a:t>Sometime you don’t need to partition the population into clusters or strata at all. </a:t>
            </a:r>
          </a:p>
          <a:p>
            <a:r>
              <a:rPr lang="en-US" dirty="0" smtClean="0"/>
              <a:t>If I want to conduct a survey research at a big university, do I need to select samples from:</a:t>
            </a:r>
          </a:p>
          <a:p>
            <a:pPr lvl="1"/>
            <a:r>
              <a:rPr lang="en-US" dirty="0" smtClean="0"/>
              <a:t>School/college?</a:t>
            </a:r>
          </a:p>
          <a:p>
            <a:pPr lvl="1"/>
            <a:r>
              <a:rPr lang="en-US" dirty="0" smtClean="0"/>
              <a:t>Department?</a:t>
            </a:r>
            <a:endParaRPr lang="en-US" dirty="0"/>
          </a:p>
        </p:txBody>
      </p:sp>
    </p:spTree>
    <p:extLst>
      <p:ext uri="{BB962C8B-B14F-4D97-AF65-F5344CB8AC3E}">
        <p14:creationId xmlns:p14="http://schemas.microsoft.com/office/powerpoint/2010/main" val="22413145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research</a:t>
            </a:r>
            <a:endParaRPr lang="en-US" dirty="0"/>
          </a:p>
        </p:txBody>
      </p:sp>
      <p:sp>
        <p:nvSpPr>
          <p:cNvPr id="3" name="Content Placeholder 2"/>
          <p:cNvSpPr>
            <a:spLocks noGrp="1"/>
          </p:cNvSpPr>
          <p:nvPr>
            <p:ph idx="1"/>
          </p:nvPr>
        </p:nvSpPr>
        <p:spPr/>
        <p:txBody>
          <a:bodyPr/>
          <a:lstStyle/>
          <a:p>
            <a:r>
              <a:rPr lang="en-US" dirty="0" smtClean="0"/>
              <a:t>No! I sent email invitations to ALL students.</a:t>
            </a:r>
          </a:p>
          <a:p>
            <a:r>
              <a:rPr lang="en-US" dirty="0" smtClean="0"/>
              <a:t>In the past you need to be selective because printing and mailing surveys cost money.</a:t>
            </a:r>
          </a:p>
          <a:p>
            <a:r>
              <a:rPr lang="en-US" dirty="0" smtClean="0"/>
              <a:t>Now you can push a button and the emails will be sent with recycled electronics.</a:t>
            </a:r>
          </a:p>
          <a:p>
            <a:r>
              <a:rPr lang="en-US" dirty="0"/>
              <a:t>C</a:t>
            </a:r>
            <a:r>
              <a:rPr lang="en-US" dirty="0" smtClean="0"/>
              <a:t>arpet the entire population </a:t>
            </a:r>
            <a:r>
              <a:rPr lang="en-US" dirty="0" smtClean="0">
                <a:sym typeface="Wingdings" panose="05000000000000000000" pitchFamily="2" charset="2"/>
              </a:rPr>
              <a:t> more likely to get more responses.</a:t>
            </a:r>
            <a:endParaRPr lang="en-US" dirty="0" smtClean="0"/>
          </a:p>
          <a:p>
            <a:endParaRPr lang="en-US" dirty="0"/>
          </a:p>
        </p:txBody>
      </p:sp>
    </p:spTree>
    <p:extLst>
      <p:ext uri="{BB962C8B-B14F-4D97-AF65-F5344CB8AC3E}">
        <p14:creationId xmlns:p14="http://schemas.microsoft.com/office/powerpoint/2010/main" val="17105512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3073" y="291203"/>
            <a:ext cx="7772400" cy="1143000"/>
          </a:xfrm>
        </p:spPr>
        <p:txBody>
          <a:bodyPr/>
          <a:lstStyle/>
          <a:p>
            <a:r>
              <a:rPr lang="en-US" dirty="0" smtClean="0"/>
              <a:t>Survey research</a:t>
            </a:r>
            <a:endParaRPr lang="en-US" dirty="0"/>
          </a:p>
        </p:txBody>
      </p:sp>
      <p:sp>
        <p:nvSpPr>
          <p:cNvPr id="3" name="Content Placeholder 2"/>
          <p:cNvSpPr>
            <a:spLocks noGrp="1"/>
          </p:cNvSpPr>
          <p:nvPr>
            <p:ph idx="1"/>
          </p:nvPr>
        </p:nvSpPr>
        <p:spPr>
          <a:xfrm>
            <a:off x="1263073" y="1434203"/>
            <a:ext cx="7772400" cy="4114800"/>
          </a:xfrm>
        </p:spPr>
        <p:txBody>
          <a:bodyPr/>
          <a:lstStyle/>
          <a:p>
            <a:r>
              <a:rPr lang="en-US" sz="2800" dirty="0" smtClean="0"/>
              <a:t>How can I know whether the sample can represent </a:t>
            </a:r>
            <a:r>
              <a:rPr lang="en-US" sz="2800" smtClean="0"/>
              <a:t>the population?</a:t>
            </a:r>
            <a:endParaRPr lang="en-US" sz="2800" dirty="0" smtClean="0"/>
          </a:p>
          <a:p>
            <a:r>
              <a:rPr lang="en-US" sz="2800" dirty="0" smtClean="0"/>
              <a:t>I have access to the full population (all students). I can compare the attributes of the respondents with all other students.</a:t>
            </a:r>
          </a:p>
          <a:p>
            <a:endParaRPr lang="en-US" sz="2800" dirty="0"/>
          </a:p>
        </p:txBody>
      </p:sp>
      <p:pic>
        <p:nvPicPr>
          <p:cNvPr id="4" name="Picture 3"/>
          <p:cNvPicPr>
            <a:picLocks noChangeAspect="1"/>
          </p:cNvPicPr>
          <p:nvPr/>
        </p:nvPicPr>
        <p:blipFill>
          <a:blip r:embed="rId2"/>
          <a:stretch>
            <a:fillRect/>
          </a:stretch>
        </p:blipFill>
        <p:spPr>
          <a:xfrm>
            <a:off x="2743200" y="3882479"/>
            <a:ext cx="4952381" cy="2809524"/>
          </a:xfrm>
          <a:prstGeom prst="rect">
            <a:avLst/>
          </a:prstGeom>
        </p:spPr>
      </p:pic>
    </p:spTree>
    <p:extLst>
      <p:ext uri="{BB962C8B-B14F-4D97-AF65-F5344CB8AC3E}">
        <p14:creationId xmlns:p14="http://schemas.microsoft.com/office/powerpoint/2010/main" val="28838682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sz="2400" dirty="0" err="1"/>
              <a:t>DiGangi</a:t>
            </a:r>
            <a:r>
              <a:rPr lang="en-US" sz="2400" dirty="0"/>
              <a:t>, S., </a:t>
            </a:r>
            <a:r>
              <a:rPr lang="en-US" sz="2400" dirty="0" err="1"/>
              <a:t>Kilic</a:t>
            </a:r>
            <a:r>
              <a:rPr lang="en-US" sz="2400" dirty="0"/>
              <a:t>, Z., Yu, C. H., </a:t>
            </a:r>
            <a:r>
              <a:rPr lang="en-US" sz="2400" dirty="0" err="1"/>
              <a:t>Jannasch</a:t>
            </a:r>
            <a:r>
              <a:rPr lang="en-US" sz="2400" dirty="0"/>
              <a:t>-Pennell, A, Long, L., Kim, C., Stay, V., &amp; Kang, S. (2007). 1 to 1 computing in higher education: A survey of technology practices and needs. </a:t>
            </a:r>
            <a:r>
              <a:rPr lang="en-US" sz="2400" i="1" dirty="0"/>
              <a:t>AACE Journal, 15</a:t>
            </a:r>
            <a:r>
              <a:rPr lang="en-US" sz="2400" dirty="0"/>
              <a:t>(4) Retrieved from http://</a:t>
            </a:r>
            <a:r>
              <a:rPr lang="en-US" sz="2400" dirty="0" smtClean="0"/>
              <a:t>www.creative-wisdom.com/pub/mirror/article_22813.pdf</a:t>
            </a:r>
          </a:p>
          <a:p>
            <a:r>
              <a:rPr lang="en-US" sz="2400" dirty="0"/>
              <a:t>Yu, C. H., </a:t>
            </a:r>
            <a:r>
              <a:rPr lang="en-US" sz="2400" dirty="0" err="1"/>
              <a:t>Jannasch</a:t>
            </a:r>
            <a:r>
              <a:rPr lang="en-US" sz="2400" dirty="0"/>
              <a:t>-Pennell, A., </a:t>
            </a:r>
            <a:r>
              <a:rPr lang="en-US" sz="2400" dirty="0" err="1"/>
              <a:t>DiGangi</a:t>
            </a:r>
            <a:r>
              <a:rPr lang="en-US" sz="2400" dirty="0"/>
              <a:t>, S., Kim, C., &amp; Andrews, S. (2007). A data visualization and data mining approach to response and non-response analysis in survey research. </a:t>
            </a:r>
            <a:r>
              <a:rPr lang="en-US" sz="2400" i="1" dirty="0"/>
              <a:t>Practical Assessment, Research and Evaluation, 12</a:t>
            </a:r>
            <a:r>
              <a:rPr lang="en-US" sz="2400" dirty="0"/>
              <a:t>(19). Retrieved from </a:t>
            </a:r>
            <a:r>
              <a:rPr lang="en-US" sz="2400" dirty="0">
                <a:hlinkClick r:id="rId2"/>
              </a:rPr>
              <a:t>http://pareonline.net/getvn.asp?v=12&amp;n=19</a:t>
            </a:r>
            <a:endParaRPr lang="en-US" sz="2400" dirty="0"/>
          </a:p>
        </p:txBody>
      </p:sp>
    </p:spTree>
    <p:extLst>
      <p:ext uri="{BB962C8B-B14F-4D97-AF65-F5344CB8AC3E}">
        <p14:creationId xmlns:p14="http://schemas.microsoft.com/office/powerpoint/2010/main" val="518060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clrMap bg1="dk2" tx1="lt1" bg2="dk1" tx2="lt2" accent1="accent1" accent2="accent2" accent3="accent3" accent4="accent4" accent5="accent5" accent6="accent6" hlink="hlink" folHlink="folHlink"/>
    </a:extraClrScheme>
    <a:extraClrScheme>
      <a:clrScheme name="Office Theme 2">
        <a:dk1>
          <a:srgbClr val="003366"/>
        </a:dk1>
        <a:lt1>
          <a:srgbClr val="CCECFF"/>
        </a:lt1>
        <a:dk2>
          <a:srgbClr val="0099CC"/>
        </a:dk2>
        <a:lt2>
          <a:srgbClr val="99CCFF"/>
        </a:lt2>
        <a:accent1>
          <a:srgbClr val="33CCFF"/>
        </a:accent1>
        <a:accent2>
          <a:srgbClr val="9999FF"/>
        </a:accent2>
        <a:accent3>
          <a:srgbClr val="E2F4FF"/>
        </a:accent3>
        <a:accent4>
          <a:srgbClr val="002A56"/>
        </a:accent4>
        <a:accent5>
          <a:srgbClr val="ADE2FF"/>
        </a:accent5>
        <a:accent6>
          <a:srgbClr val="8A8AE7"/>
        </a:accent6>
        <a:hlink>
          <a:srgbClr val="CC99FF"/>
        </a:hlink>
        <a:folHlink>
          <a:srgbClr val="CCCC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0033"/>
        </a:dk2>
        <a:lt2>
          <a:srgbClr val="FFCCCC"/>
        </a:lt2>
        <a:accent1>
          <a:srgbClr val="0099FF"/>
        </a:accent1>
        <a:accent2>
          <a:srgbClr val="33CC33"/>
        </a:accent2>
        <a:accent3>
          <a:srgbClr val="FFFFFF"/>
        </a:accent3>
        <a:accent4>
          <a:srgbClr val="000000"/>
        </a:accent4>
        <a:accent5>
          <a:srgbClr val="AACAFF"/>
        </a:accent5>
        <a:accent6>
          <a:srgbClr val="2DB92D"/>
        </a:accent6>
        <a:hlink>
          <a:srgbClr val="FFFF66"/>
        </a:hlink>
        <a:folHlink>
          <a:srgbClr val="FFFFCC"/>
        </a:folHlink>
      </a:clrScheme>
      <a:clrMap bg1="lt1" tx1="dk1" bg2="lt2" tx2="dk2" accent1="accent1" accent2="accent2" accent3="accent3" accent4="accent4" accent5="accent5" accent6="accent6" hlink="hlink" folHlink="folHlink"/>
    </a:extraClrScheme>
    <a:extraClrScheme>
      <a:clrScheme name="Office Theme 5">
        <a:dk1>
          <a:srgbClr val="6B4587"/>
        </a:dk1>
        <a:lt1>
          <a:srgbClr val="CCECFF"/>
        </a:lt1>
        <a:dk2>
          <a:srgbClr val="A67FC4"/>
        </a:dk2>
        <a:lt2>
          <a:srgbClr val="66FFFF"/>
        </a:lt2>
        <a:accent1>
          <a:srgbClr val="0099FF"/>
        </a:accent1>
        <a:accent2>
          <a:srgbClr val="9999FF"/>
        </a:accent2>
        <a:accent3>
          <a:srgbClr val="D0C0DE"/>
        </a:accent3>
        <a:accent4>
          <a:srgbClr val="AEC9DA"/>
        </a:accent4>
        <a:accent5>
          <a:srgbClr val="AACAFF"/>
        </a:accent5>
        <a:accent6>
          <a:srgbClr val="8A8AE7"/>
        </a:accent6>
        <a:hlink>
          <a:srgbClr val="CC99FF"/>
        </a:hlink>
        <a:folHlink>
          <a:srgbClr val="0099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E1596A-A690-4827-8B17-F638600A8E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Jigsaw design slides</Template>
  <TotalTime>323</TotalTime>
  <Words>2167</Words>
  <Application>Microsoft Office PowerPoint</Application>
  <PresentationFormat>On-screen Show (4:3)</PresentationFormat>
  <Paragraphs>166</Paragraphs>
  <Slides>47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Times New Roman</vt:lpstr>
      <vt:lpstr>Wingdings</vt:lpstr>
      <vt:lpstr>Office Theme</vt:lpstr>
      <vt:lpstr>Survey research</vt:lpstr>
      <vt:lpstr>Survey research</vt:lpstr>
      <vt:lpstr>Common mistake:  Double-barreled question</vt:lpstr>
      <vt:lpstr>Common problem: What is “3”?</vt:lpstr>
      <vt:lpstr>Common problem: What is “3”?</vt:lpstr>
      <vt:lpstr>Common problem: What is “3”?</vt:lpstr>
      <vt:lpstr>Can we treat a single  Likert scale as continuous?</vt:lpstr>
      <vt:lpstr>Use composite (sum) scores</vt:lpstr>
      <vt:lpstr>Use composite (sum) scores</vt:lpstr>
      <vt:lpstr>Exception</vt:lpstr>
      <vt:lpstr>Example: DUREL</vt:lpstr>
      <vt:lpstr>What are these items? Ordinal? Continuous?</vt:lpstr>
      <vt:lpstr>Advantages of Online Survey</vt:lpstr>
      <vt:lpstr>Advantages of Online Survey</vt:lpstr>
      <vt:lpstr>Advantages of Online Survey</vt:lpstr>
      <vt:lpstr>Example: Survey Monkey</vt:lpstr>
      <vt:lpstr>Advantages of Online Survey</vt:lpstr>
      <vt:lpstr>Advantages of Online Survey</vt:lpstr>
      <vt:lpstr>Progress bar</vt:lpstr>
      <vt:lpstr>Advantages of Online Survey</vt:lpstr>
      <vt:lpstr>Example: Mturk</vt:lpstr>
      <vt:lpstr>Pilot study</vt:lpstr>
      <vt:lpstr>Pilot study</vt:lpstr>
      <vt:lpstr>Pilot study</vt:lpstr>
      <vt:lpstr>Pilot study</vt:lpstr>
      <vt:lpstr>Pilot study</vt:lpstr>
      <vt:lpstr>Achilles’s heel</vt:lpstr>
      <vt:lpstr>Solution</vt:lpstr>
      <vt:lpstr>Sampling methods</vt:lpstr>
      <vt:lpstr>Nationwide sample</vt:lpstr>
      <vt:lpstr>Survey research</vt:lpstr>
      <vt:lpstr>Sampling weights</vt:lpstr>
      <vt:lpstr>Sampling weights</vt:lpstr>
      <vt:lpstr>What is weighting?</vt:lpstr>
      <vt:lpstr>What is weighting?</vt:lpstr>
      <vt:lpstr>TIMSS</vt:lpstr>
      <vt:lpstr>Example (Optional)</vt:lpstr>
      <vt:lpstr>Example (Optional)</vt:lpstr>
      <vt:lpstr>Example (Optional)</vt:lpstr>
      <vt:lpstr>Example (Optional)</vt:lpstr>
      <vt:lpstr>Example</vt:lpstr>
      <vt:lpstr>SAS procedures for  survey research</vt:lpstr>
      <vt:lpstr>PIAAC’s SAS tools</vt:lpstr>
      <vt:lpstr>Survey research</vt:lpstr>
      <vt:lpstr>Survey research</vt:lpstr>
      <vt:lpstr>Survey research</vt:lpstr>
      <vt:lpstr>Example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keywords/>
  <cp:lastModifiedBy>Chong Ho Yu</cp:lastModifiedBy>
  <cp:revision>70</cp:revision>
  <cp:lastPrinted>1601-01-01T00:00:00Z</cp:lastPrinted>
  <dcterms:created xsi:type="dcterms:W3CDTF">2015-02-23T07:07:07Z</dcterms:created>
  <dcterms:modified xsi:type="dcterms:W3CDTF">2016-10-26T20:57:03Z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TC010690321033</vt:lpwstr>
  </property>
</Properties>
</file>