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0"/>
  </p:notesMasterIdLst>
  <p:sldIdLst>
    <p:sldId id="256" r:id="rId2"/>
    <p:sldId id="257" r:id="rId3"/>
    <p:sldId id="258" r:id="rId4"/>
    <p:sldId id="259" r:id="rId5"/>
    <p:sldId id="260" r:id="rId6"/>
    <p:sldId id="261" r:id="rId7"/>
    <p:sldId id="262" r:id="rId8"/>
    <p:sldId id="263" r:id="rId9"/>
    <p:sldId id="328" r:id="rId10"/>
    <p:sldId id="329" r:id="rId11"/>
    <p:sldId id="264" r:id="rId12"/>
    <p:sldId id="265" r:id="rId13"/>
    <p:sldId id="266" r:id="rId14"/>
    <p:sldId id="267" r:id="rId15"/>
    <p:sldId id="268" r:id="rId16"/>
    <p:sldId id="271" r:id="rId17"/>
    <p:sldId id="274" r:id="rId18"/>
    <p:sldId id="275" r:id="rId19"/>
    <p:sldId id="276" r:id="rId20"/>
    <p:sldId id="277" r:id="rId21"/>
    <p:sldId id="278" r:id="rId22"/>
    <p:sldId id="279" r:id="rId23"/>
    <p:sldId id="327" r:id="rId24"/>
    <p:sldId id="280" r:id="rId25"/>
    <p:sldId id="281" r:id="rId26"/>
    <p:sldId id="282" r:id="rId27"/>
    <p:sldId id="283" r:id="rId28"/>
    <p:sldId id="284" r:id="rId29"/>
    <p:sldId id="285" r:id="rId30"/>
    <p:sldId id="286" r:id="rId31"/>
    <p:sldId id="298" r:id="rId32"/>
    <p:sldId id="299" r:id="rId33"/>
    <p:sldId id="326" r:id="rId34"/>
    <p:sldId id="300" r:id="rId35"/>
    <p:sldId id="287" r:id="rId36"/>
    <p:sldId id="288" r:id="rId37"/>
    <p:sldId id="289" r:id="rId38"/>
    <p:sldId id="290" r:id="rId39"/>
    <p:sldId id="291" r:id="rId40"/>
    <p:sldId id="292" r:id="rId41"/>
    <p:sldId id="293" r:id="rId42"/>
    <p:sldId id="295" r:id="rId43"/>
    <p:sldId id="294" r:id="rId44"/>
    <p:sldId id="296" r:id="rId45"/>
    <p:sldId id="297" r:id="rId46"/>
    <p:sldId id="320" r:id="rId47"/>
    <p:sldId id="325" r:id="rId48"/>
    <p:sldId id="323" r:id="rId49"/>
    <p:sldId id="324" r:id="rId50"/>
    <p:sldId id="319"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88"/>
    <p:restoredTop sz="92979"/>
  </p:normalViewPr>
  <p:slideViewPr>
    <p:cSldViewPr snapToGrid="0" snapToObjects="1">
      <p:cViewPr varScale="1">
        <p:scale>
          <a:sx n="88" d="100"/>
          <a:sy n="88" d="100"/>
        </p:scale>
        <p:origin x="130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notesMaster" Target="notesMasters/notesMaster1.xml"/><Relationship Id="rId71" Type="http://schemas.openxmlformats.org/officeDocument/2006/relationships/presProps" Target="presProps.xml"/><Relationship Id="rId72"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theme" Target="theme/theme1.xml"/><Relationship Id="rId74"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2A9D1C-BA7B-5D4E-93C3-62685A328A0C}" type="datetimeFigureOut">
              <a:rPr lang="en-US" smtClean="0"/>
              <a:t>12/5/16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969241-88A8-0141-98D7-950BA46BAD44}" type="slidenum">
              <a:rPr lang="en-US" smtClean="0"/>
              <a:t>‹#›</a:t>
            </a:fld>
            <a:endParaRPr lang="en-US"/>
          </a:p>
        </p:txBody>
      </p:sp>
    </p:spTree>
    <p:extLst>
      <p:ext uri="{BB962C8B-B14F-4D97-AF65-F5344CB8AC3E}">
        <p14:creationId xmlns:p14="http://schemas.microsoft.com/office/powerpoint/2010/main" val="1159490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6"/>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fld id="{2EFAF7A7-8064-0241-BBA9-EFC3868909CA}" type="slidenum">
              <a:rPr lang="en-US" altLang="en-US" sz="1200"/>
              <a:pPr/>
              <a:t>31</a:t>
            </a:fld>
            <a:endParaRPr lang="en-US" altLang="en-US" sz="1200"/>
          </a:p>
        </p:txBody>
      </p:sp>
      <p:sp>
        <p:nvSpPr>
          <p:cNvPr id="44035" name="Rectangle 1"/>
          <p:cNvSpPr>
            <a:spLocks noGrp="1" noRot="1" noChangeAspect="1" noChangeArrowheads="1" noTextEdit="1"/>
          </p:cNvSpPr>
          <p:nvPr>
            <p:ph type="sldImg"/>
          </p:nvPr>
        </p:nvSpPr>
        <p:spPr bwMode="auto">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sp>
      <p:sp>
        <p:nvSpPr>
          <p:cNvPr id="44036" name="Rectangle 2"/>
          <p:cNvSpPr>
            <a:spLocks noGrp="1" noChangeArrowheads="1"/>
          </p:cNvSpPr>
          <p:nvPr>
            <p:ph type="body" idx="1"/>
          </p:nvPr>
        </p:nvSpPr>
        <p:spPr bwMode="auto">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numCol="1" anchor="ctr"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289951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6"/>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fld id="{903787B7-9BDF-584D-9BC6-7FA0B34CC107}" type="slidenum">
              <a:rPr lang="de-DE" altLang="en-US" sz="1200"/>
              <a:pPr/>
              <a:t>34</a:t>
            </a:fld>
            <a:endParaRPr lang="de-DE" altLang="en-US" sz="1200"/>
          </a:p>
        </p:txBody>
      </p:sp>
      <p:sp>
        <p:nvSpPr>
          <p:cNvPr id="47107" name="Rectangle 1"/>
          <p:cNvSpPr>
            <a:spLocks noGrp="1" noRot="1" noChangeAspect="1" noChangeArrowheads="1" noTextEdit="1"/>
          </p:cNvSpPr>
          <p:nvPr>
            <p:ph type="sldImg"/>
          </p:nvPr>
        </p:nvSpPr>
        <p:spPr bwMode="auto">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sp>
      <p:sp>
        <p:nvSpPr>
          <p:cNvPr id="47108" name="Rectangle 2"/>
          <p:cNvSpPr>
            <a:spLocks noGrp="1" noChangeArrowheads="1"/>
          </p:cNvSpPr>
          <p:nvPr>
            <p:ph type="body" idx="1"/>
          </p:nvPr>
        </p:nvSpPr>
        <p:spPr bwMode="auto">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numCol="1" anchor="ctr"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840368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12/5/16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12/5/16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12/5/16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12/5/16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12/5/16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12/5/16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Drag picture to placeholder or click icon to add</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12/5/16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Drag picture to placeholder or click icon to add</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Drag picture to placeholder or click icon to add</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Drag picture to placeholder or click icon to add</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12/5/16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12/5/16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12/5/16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12/5/16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reative-wisdom.com/teaching/WBI/es.shtm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www.worldvaluessurvey.org/wvs.jsp" TargetMode="External"/><Relationship Id="rId4" Type="http://schemas.openxmlformats.org/officeDocument/2006/relationships/hyperlink" Target="https://gssdataexplorer.norc.org/" TargetMode="External"/><Relationship Id="rId1" Type="http://schemas.openxmlformats.org/officeDocument/2006/relationships/slideLayout" Target="../slideLayouts/slideLayout2.xml"/><Relationship Id="rId2" Type="http://schemas.openxmlformats.org/officeDocument/2006/relationships/hyperlink" Target="http://www.europeanvaluesstudy.eu/"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happyplanetindex.org/" TargetMode="External"/><Relationship Id="rId4" Type="http://schemas.openxmlformats.org/officeDocument/2006/relationships/hyperlink" Target="http://www.gallup.com/poll/126965/gallup-global-wellbeing.aspx" TargetMode="External"/><Relationship Id="rId5" Type="http://schemas.openxmlformats.org/officeDocument/2006/relationships/hyperlink" Target="http://hdr.undp.org/en/data-explorer" TargetMode="External"/><Relationship Id="rId1" Type="http://schemas.openxmlformats.org/officeDocument/2006/relationships/slideLayout" Target="../slideLayouts/slideLayout2.xml"/><Relationship Id="rId2" Type="http://schemas.openxmlformats.org/officeDocument/2006/relationships/hyperlink" Target="http://ccmh.psu.edu/"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oecd.org/site/piaac/publicdataandanalysis.htm" TargetMode="External"/><Relationship Id="rId4" Type="http://schemas.openxmlformats.org/officeDocument/2006/relationships/hyperlink" Target="http://timssandpirls.bc.edu/" TargetMode="External"/><Relationship Id="rId1" Type="http://schemas.openxmlformats.org/officeDocument/2006/relationships/slideLayout" Target="../slideLayouts/slideLayout2.xml"/><Relationship Id="rId2" Type="http://schemas.openxmlformats.org/officeDocument/2006/relationships/hyperlink" Target="https://www.oecd.org/pisa/pisaproduct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9.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tiff"/></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reative-wisdom.com/computer/sas/PV_excel.html" TargetMode="External"/><Relationship Id="rId3" Type="http://schemas.openxmlformats.org/officeDocument/2006/relationships/image" Target="../media/image30.tif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tif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csenet.org/journal/index.php/res/article/view/20478/14159"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tandfonline.com/doi/full/10.1080/13803611.2012.718511" TargetMode="External"/><Relationship Id="rId3" Type="http://schemas.openxmlformats.org/officeDocument/2006/relationships/hyperlink" Target="http://www.jds-online.com/file_download/362/JDS-1064.pdf"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61267" y="1761984"/>
            <a:ext cx="3628830" cy="1454920"/>
          </a:xfrm>
        </p:spPr>
        <p:txBody>
          <a:bodyPr/>
          <a:lstStyle/>
          <a:p>
            <a:r>
              <a:rPr lang="en-US" dirty="0" smtClean="0"/>
              <a:t>Archival research</a:t>
            </a:r>
            <a:endParaRPr lang="en-US" dirty="0"/>
          </a:p>
        </p:txBody>
      </p:sp>
      <p:sp>
        <p:nvSpPr>
          <p:cNvPr id="3" name="Subtitle 2"/>
          <p:cNvSpPr>
            <a:spLocks noGrp="1"/>
          </p:cNvSpPr>
          <p:nvPr>
            <p:ph type="subTitle" idx="1"/>
          </p:nvPr>
        </p:nvSpPr>
        <p:spPr>
          <a:xfrm>
            <a:off x="2036680" y="3380665"/>
            <a:ext cx="8791575" cy="1655762"/>
          </a:xfrm>
        </p:spPr>
        <p:txBody>
          <a:bodyPr/>
          <a:lstStyle/>
          <a:p>
            <a:r>
              <a:rPr lang="en-US" dirty="0" smtClean="0"/>
              <a:t>Chong ho </a:t>
            </a:r>
            <a:r>
              <a:rPr lang="en-US" dirty="0" err="1" smtClean="0"/>
              <a:t>yu</a:t>
            </a:r>
            <a:endParaRPr lang="en-US" dirty="0"/>
          </a:p>
        </p:txBody>
      </p:sp>
      <p:pic>
        <p:nvPicPr>
          <p:cNvPr id="5" name="Picture 4"/>
          <p:cNvPicPr>
            <a:picLocks noChangeAspect="1"/>
          </p:cNvPicPr>
          <p:nvPr/>
        </p:nvPicPr>
        <p:blipFill>
          <a:blip r:embed="rId2"/>
          <a:stretch>
            <a:fillRect/>
          </a:stretch>
        </p:blipFill>
        <p:spPr>
          <a:xfrm>
            <a:off x="4909664" y="1983358"/>
            <a:ext cx="5527478" cy="3682151"/>
          </a:xfrm>
          <a:prstGeom prst="rect">
            <a:avLst/>
          </a:prstGeom>
        </p:spPr>
      </p:pic>
    </p:spTree>
    <p:extLst>
      <p:ext uri="{BB962C8B-B14F-4D97-AF65-F5344CB8AC3E}">
        <p14:creationId xmlns:p14="http://schemas.microsoft.com/office/powerpoint/2010/main" val="623969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Secondary data analysis</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Meta analysis: </a:t>
            </a:r>
          </a:p>
          <a:p>
            <a:pPr lvl="1"/>
            <a:r>
              <a:rPr lang="en-US" sz="2800" dirty="0" smtClean="0"/>
              <a:t>Greek word Meta means beyond and after</a:t>
            </a:r>
          </a:p>
          <a:p>
            <a:pPr lvl="1"/>
            <a:r>
              <a:rPr lang="en-US" sz="2800" dirty="0" smtClean="0"/>
              <a:t>Synthesize research results of other studies</a:t>
            </a:r>
          </a:p>
          <a:p>
            <a:pPr lvl="1"/>
            <a:r>
              <a:rPr lang="en-US" sz="2800" dirty="0">
                <a:hlinkClick r:id="rId2"/>
              </a:rPr>
              <a:t>http://</a:t>
            </a:r>
            <a:r>
              <a:rPr lang="en-US" sz="2800" dirty="0" smtClean="0">
                <a:hlinkClick r:id="rId2"/>
              </a:rPr>
              <a:t>www.creative-wisdom.com/teaching/WBI/es.shtml</a:t>
            </a:r>
            <a:r>
              <a:rPr lang="en-US" sz="2800" dirty="0" smtClean="0"/>
              <a:t> </a:t>
            </a:r>
          </a:p>
          <a:p>
            <a:r>
              <a:rPr lang="en-US" sz="2800" dirty="0" smtClean="0"/>
              <a:t>Archival research</a:t>
            </a:r>
          </a:p>
          <a:p>
            <a:pPr lvl="1"/>
            <a:r>
              <a:rPr lang="en-US" sz="2800" dirty="0" smtClean="0"/>
              <a:t>Use the raw data collected by others</a:t>
            </a:r>
            <a:endParaRPr lang="en-US" sz="2800" dirty="0"/>
          </a:p>
        </p:txBody>
      </p:sp>
    </p:spTree>
    <p:extLst>
      <p:ext uri="{BB962C8B-B14F-4D97-AF65-F5344CB8AC3E}">
        <p14:creationId xmlns:p14="http://schemas.microsoft.com/office/powerpoint/2010/main" val="898402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311041"/>
            <a:ext cx="9905998" cy="1478570"/>
          </a:xfrm>
        </p:spPr>
        <p:txBody>
          <a:bodyPr/>
          <a:lstStyle/>
          <a:p>
            <a:r>
              <a:rPr lang="en-US" dirty="0" smtClean="0"/>
              <a:t>Advantages of archival research</a:t>
            </a:r>
            <a:endParaRPr lang="en-US" dirty="0"/>
          </a:p>
        </p:txBody>
      </p:sp>
      <p:sp>
        <p:nvSpPr>
          <p:cNvPr id="3" name="Content Placeholder 2"/>
          <p:cNvSpPr>
            <a:spLocks noGrp="1"/>
          </p:cNvSpPr>
          <p:nvPr>
            <p:ph idx="1"/>
          </p:nvPr>
        </p:nvSpPr>
        <p:spPr>
          <a:xfrm>
            <a:off x="1141412" y="1632857"/>
            <a:ext cx="10197148" cy="4158344"/>
          </a:xfrm>
        </p:spPr>
        <p:txBody>
          <a:bodyPr>
            <a:noAutofit/>
          </a:bodyPr>
          <a:lstStyle/>
          <a:p>
            <a:r>
              <a:rPr lang="en-US" sz="2800" dirty="0" smtClean="0"/>
              <a:t>Don’t need to worry about IRB</a:t>
            </a:r>
          </a:p>
          <a:p>
            <a:r>
              <a:rPr lang="en-US" sz="2800" dirty="0" smtClean="0"/>
              <a:t>Save money and time</a:t>
            </a:r>
          </a:p>
          <a:p>
            <a:r>
              <a:rPr lang="en-US" sz="2800" dirty="0" smtClean="0"/>
              <a:t>Sample size is much much much much bigger: Big data analytics</a:t>
            </a:r>
          </a:p>
          <a:p>
            <a:r>
              <a:rPr lang="en-US" sz="2800" dirty="0" smtClean="0"/>
              <a:t>Data are collected by a big organization; Data quality is usually better.</a:t>
            </a:r>
          </a:p>
          <a:p>
            <a:r>
              <a:rPr lang="en-US" sz="2800" dirty="0"/>
              <a:t>provides a basis for comparing the results of secondary data analysis and your primary data </a:t>
            </a:r>
            <a:r>
              <a:rPr lang="en-US" sz="2800" dirty="0" smtClean="0"/>
              <a:t>analysis (e.g. National health study vs. APU health survey).</a:t>
            </a:r>
          </a:p>
        </p:txBody>
      </p:sp>
    </p:spTree>
    <p:extLst>
      <p:ext uri="{BB962C8B-B14F-4D97-AF65-F5344CB8AC3E}">
        <p14:creationId xmlns:p14="http://schemas.microsoft.com/office/powerpoint/2010/main" val="494075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Shortcomings and limitations</a:t>
            </a:r>
            <a:endParaRPr lang="en-US" dirty="0"/>
          </a:p>
        </p:txBody>
      </p:sp>
      <p:sp>
        <p:nvSpPr>
          <p:cNvPr id="3" name="Content Placeholder 2"/>
          <p:cNvSpPr>
            <a:spLocks noGrp="1"/>
          </p:cNvSpPr>
          <p:nvPr>
            <p:ph idx="1"/>
          </p:nvPr>
        </p:nvSpPr>
        <p:spPr/>
        <p:txBody>
          <a:bodyPr>
            <a:normAutofit/>
          </a:bodyPr>
          <a:lstStyle/>
          <a:p>
            <a:r>
              <a:rPr lang="en-US" sz="2800" dirty="0" smtClean="0"/>
              <a:t>Your research question is confined by the data.</a:t>
            </a:r>
          </a:p>
          <a:p>
            <a:r>
              <a:rPr lang="en-US" sz="2800" dirty="0" smtClean="0"/>
              <a:t>You cannot control the data quality; sometimes data cleaning is needed.</a:t>
            </a:r>
          </a:p>
          <a:p>
            <a:r>
              <a:rPr lang="en-US" sz="2800" dirty="0" smtClean="0"/>
              <a:t>Contradictory information from different data sources (e.g. happiness and wellbeing)</a:t>
            </a:r>
            <a:endParaRPr lang="en-US" sz="2800" dirty="0"/>
          </a:p>
        </p:txBody>
      </p:sp>
    </p:spTree>
    <p:extLst>
      <p:ext uri="{BB962C8B-B14F-4D97-AF65-F5344CB8AC3E}">
        <p14:creationId xmlns:p14="http://schemas.microsoft.com/office/powerpoint/2010/main" val="1760740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836806" y="326231"/>
            <a:ext cx="6719837" cy="6149519"/>
          </a:xfrm>
        </p:spPr>
      </p:pic>
      <p:sp>
        <p:nvSpPr>
          <p:cNvPr id="6" name="Content Placeholder 2"/>
          <p:cNvSpPr txBox="1">
            <a:spLocks/>
          </p:cNvSpPr>
          <p:nvPr/>
        </p:nvSpPr>
        <p:spPr>
          <a:xfrm>
            <a:off x="1141412" y="2249487"/>
            <a:ext cx="3234645" cy="3541714"/>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3200" dirty="0" smtClean="0"/>
              <a:t>Why are they different?</a:t>
            </a:r>
            <a:endParaRPr lang="en-US" sz="3200" dirty="0"/>
          </a:p>
        </p:txBody>
      </p:sp>
      <p:sp>
        <p:nvSpPr>
          <p:cNvPr id="7" name="Title 6"/>
          <p:cNvSpPr>
            <a:spLocks noGrp="1"/>
          </p:cNvSpPr>
          <p:nvPr>
            <p:ph type="title"/>
          </p:nvPr>
        </p:nvSpPr>
        <p:spPr/>
        <p:txBody>
          <a:bodyPr/>
          <a:lstStyle/>
          <a:p>
            <a:endParaRPr lang="en-US"/>
          </a:p>
        </p:txBody>
      </p:sp>
    </p:spTree>
    <p:extLst>
      <p:ext uri="{BB962C8B-B14F-4D97-AF65-F5344CB8AC3E}">
        <p14:creationId xmlns:p14="http://schemas.microsoft.com/office/powerpoint/2010/main" val="5426791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values and opinions</a:t>
            </a:r>
            <a:endParaRPr lang="en-US" dirty="0"/>
          </a:p>
        </p:txBody>
      </p:sp>
      <p:sp>
        <p:nvSpPr>
          <p:cNvPr id="3" name="Content Placeholder 2"/>
          <p:cNvSpPr>
            <a:spLocks noGrp="1"/>
          </p:cNvSpPr>
          <p:nvPr>
            <p:ph idx="1"/>
          </p:nvPr>
        </p:nvSpPr>
        <p:spPr/>
        <p:txBody>
          <a:bodyPr>
            <a:normAutofit/>
          </a:bodyPr>
          <a:lstStyle/>
          <a:p>
            <a:r>
              <a:rPr lang="en-US" sz="2800" dirty="0" smtClean="0"/>
              <a:t>European </a:t>
            </a:r>
            <a:r>
              <a:rPr lang="en-US" sz="2800" dirty="0"/>
              <a:t>Values Survey (EVS): </a:t>
            </a:r>
            <a:r>
              <a:rPr lang="en-US" sz="2800" dirty="0">
                <a:hlinkClick r:id="rId2"/>
              </a:rPr>
              <a:t>http://www.europeanvaluesstudy.eu</a:t>
            </a:r>
            <a:r>
              <a:rPr lang="en-US" sz="2800" dirty="0" smtClean="0">
                <a:hlinkClick r:id="rId2"/>
              </a:rPr>
              <a:t>/</a:t>
            </a:r>
            <a:endParaRPr lang="en-US" sz="2800" dirty="0" smtClean="0"/>
          </a:p>
          <a:p>
            <a:r>
              <a:rPr lang="en-US" sz="2800" dirty="0"/>
              <a:t>World Values Survey (WVS): </a:t>
            </a:r>
            <a:r>
              <a:rPr lang="en-US" sz="2800" dirty="0">
                <a:hlinkClick r:id="rId3"/>
              </a:rPr>
              <a:t>http://</a:t>
            </a:r>
            <a:r>
              <a:rPr lang="en-US" sz="2800" dirty="0" smtClean="0">
                <a:hlinkClick r:id="rId3"/>
              </a:rPr>
              <a:t>www.worldvaluessurvey.org/wvs.jsp</a:t>
            </a:r>
            <a:endParaRPr lang="en-US" sz="2800" dirty="0" smtClean="0"/>
          </a:p>
          <a:p>
            <a:r>
              <a:rPr lang="en-US" sz="2800" dirty="0"/>
              <a:t>National Opinion Survey Center (NORC): </a:t>
            </a:r>
            <a:r>
              <a:rPr lang="en-US" sz="2800" dirty="0">
                <a:hlinkClick r:id="rId4"/>
              </a:rPr>
              <a:t>https://gssdataexplorer.norc.org/</a:t>
            </a:r>
            <a:endParaRPr lang="en-US" sz="2800" dirty="0"/>
          </a:p>
          <a:p>
            <a:endParaRPr lang="en-US" sz="2800" dirty="0"/>
          </a:p>
        </p:txBody>
      </p:sp>
    </p:spTree>
    <p:extLst>
      <p:ext uri="{BB962C8B-B14F-4D97-AF65-F5344CB8AC3E}">
        <p14:creationId xmlns:p14="http://schemas.microsoft.com/office/powerpoint/2010/main" val="4462319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wellbeing</a:t>
            </a:r>
            <a:endParaRPr lang="en-US" dirty="0"/>
          </a:p>
        </p:txBody>
      </p:sp>
      <p:sp>
        <p:nvSpPr>
          <p:cNvPr id="3" name="Content Placeholder 2"/>
          <p:cNvSpPr>
            <a:spLocks noGrp="1"/>
          </p:cNvSpPr>
          <p:nvPr>
            <p:ph idx="1"/>
          </p:nvPr>
        </p:nvSpPr>
        <p:spPr/>
        <p:txBody>
          <a:bodyPr>
            <a:normAutofit fontScale="92500" lnSpcReduction="10000"/>
          </a:bodyPr>
          <a:lstStyle/>
          <a:p>
            <a:r>
              <a:rPr lang="en-US" sz="2800" dirty="0"/>
              <a:t>Center for Collegiate Mental Health (CCMH): </a:t>
            </a:r>
            <a:r>
              <a:rPr lang="en-US" sz="2800" dirty="0">
                <a:hlinkClick r:id="rId2"/>
              </a:rPr>
              <a:t>http://ccmh.psu.edu</a:t>
            </a:r>
            <a:r>
              <a:rPr lang="en-US" sz="2800" dirty="0" smtClean="0">
                <a:hlinkClick r:id="rId2"/>
              </a:rPr>
              <a:t>/</a:t>
            </a:r>
            <a:endParaRPr lang="en-US" sz="2800" dirty="0" smtClean="0"/>
          </a:p>
          <a:p>
            <a:r>
              <a:rPr lang="en-US" sz="2800" dirty="0" smtClean="0"/>
              <a:t>Happy </a:t>
            </a:r>
            <a:r>
              <a:rPr lang="en-US" sz="2800" dirty="0"/>
              <a:t>Planet Index (HPI): </a:t>
            </a:r>
            <a:r>
              <a:rPr lang="en-US" sz="2800" dirty="0">
                <a:hlinkClick r:id="rId3"/>
              </a:rPr>
              <a:t>http://www.happyplanetindex.org/</a:t>
            </a:r>
            <a:endParaRPr lang="en-US" sz="2800" dirty="0"/>
          </a:p>
          <a:p>
            <a:r>
              <a:rPr lang="en-US" sz="2800" dirty="0"/>
              <a:t>Gallup Global Wellbeing (GGW): </a:t>
            </a:r>
            <a:r>
              <a:rPr lang="en-US" sz="2800" dirty="0">
                <a:hlinkClick r:id="rId4"/>
              </a:rPr>
              <a:t>http://</a:t>
            </a:r>
            <a:r>
              <a:rPr lang="en-US" sz="2800" dirty="0" smtClean="0">
                <a:hlinkClick r:id="rId4"/>
              </a:rPr>
              <a:t>www.gallup.com/poll/126965/gallup-global-wellbeing.aspx</a:t>
            </a:r>
            <a:endParaRPr lang="en-US" sz="2800" dirty="0" smtClean="0"/>
          </a:p>
          <a:p>
            <a:r>
              <a:rPr lang="en-US" sz="2800" dirty="0"/>
              <a:t>United Nations Human Development </a:t>
            </a:r>
            <a:r>
              <a:rPr lang="en-US" sz="2800" dirty="0" err="1"/>
              <a:t>Programme</a:t>
            </a:r>
            <a:r>
              <a:rPr lang="en-US" sz="2800" dirty="0"/>
              <a:t> (UNDP): </a:t>
            </a:r>
            <a:r>
              <a:rPr lang="en-US" sz="2800" dirty="0">
                <a:hlinkClick r:id="rId5"/>
              </a:rPr>
              <a:t>http://</a:t>
            </a:r>
            <a:r>
              <a:rPr lang="en-US" sz="2800" dirty="0" err="1" smtClean="0">
                <a:hlinkClick r:id="rId5"/>
              </a:rPr>
              <a:t>hdr.undp.org</a:t>
            </a:r>
            <a:r>
              <a:rPr lang="en-US" sz="2800" dirty="0" smtClean="0">
                <a:hlinkClick r:id="rId5"/>
              </a:rPr>
              <a:t>/</a:t>
            </a:r>
            <a:r>
              <a:rPr lang="en-US" sz="2800" dirty="0" err="1" smtClean="0">
                <a:hlinkClick r:id="rId5"/>
              </a:rPr>
              <a:t>en</a:t>
            </a:r>
            <a:r>
              <a:rPr lang="en-US" sz="2800" dirty="0" smtClean="0">
                <a:hlinkClick r:id="rId5"/>
              </a:rPr>
              <a:t>/data-explorer </a:t>
            </a:r>
            <a:endParaRPr lang="en-US" sz="2800" dirty="0" smtClean="0"/>
          </a:p>
        </p:txBody>
      </p:sp>
    </p:spTree>
    <p:extLst>
      <p:ext uri="{BB962C8B-B14F-4D97-AF65-F5344CB8AC3E}">
        <p14:creationId xmlns:p14="http://schemas.microsoft.com/office/powerpoint/2010/main" val="1811468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education and skill</a:t>
            </a:r>
            <a:endParaRPr lang="en-US" dirty="0"/>
          </a:p>
        </p:txBody>
      </p:sp>
      <p:sp>
        <p:nvSpPr>
          <p:cNvPr id="3" name="Content Placeholder 2"/>
          <p:cNvSpPr>
            <a:spLocks noGrp="1"/>
          </p:cNvSpPr>
          <p:nvPr>
            <p:ph idx="1"/>
          </p:nvPr>
        </p:nvSpPr>
        <p:spPr/>
        <p:txBody>
          <a:bodyPr>
            <a:normAutofit fontScale="92500"/>
          </a:bodyPr>
          <a:lstStyle/>
          <a:p>
            <a:r>
              <a:rPr lang="en-US" sz="2800" dirty="0" err="1"/>
              <a:t>Programme</a:t>
            </a:r>
            <a:r>
              <a:rPr lang="en-US" sz="2800" dirty="0"/>
              <a:t> for International Student Assessment (PISA): </a:t>
            </a:r>
            <a:r>
              <a:rPr lang="en-US" sz="2800" dirty="0">
                <a:hlinkClick r:id="rId2"/>
              </a:rPr>
              <a:t>https://www.oecd.org/pisa/pisaproducts/</a:t>
            </a:r>
            <a:endParaRPr lang="en-US" sz="2800" dirty="0"/>
          </a:p>
          <a:p>
            <a:r>
              <a:rPr lang="en-US" sz="2800" dirty="0" err="1"/>
              <a:t>Programme</a:t>
            </a:r>
            <a:r>
              <a:rPr lang="en-US" sz="2800" dirty="0"/>
              <a:t> for the International Assessment of Adult Competencies (PIAAC): </a:t>
            </a:r>
            <a:r>
              <a:rPr lang="en-US" sz="2800" dirty="0">
                <a:hlinkClick r:id="rId3"/>
              </a:rPr>
              <a:t>http://www.oecd.org/site/piaac/publicdataandanalysis.htm</a:t>
            </a:r>
            <a:endParaRPr lang="en-US" sz="2800" dirty="0"/>
          </a:p>
          <a:p>
            <a:r>
              <a:rPr lang="en-US" sz="2800" dirty="0"/>
              <a:t>Trends for International Math and Science Study (TIMSS): </a:t>
            </a:r>
            <a:r>
              <a:rPr lang="en-US" sz="2800" dirty="0">
                <a:hlinkClick r:id="rId4"/>
              </a:rPr>
              <a:t>http://timssandpirls.bc.edu/</a:t>
            </a:r>
            <a:endParaRPr lang="en-US" sz="2800" dirty="0"/>
          </a:p>
          <a:p>
            <a:endParaRPr lang="en-US" dirty="0"/>
          </a:p>
        </p:txBody>
      </p:sp>
    </p:spTree>
    <p:extLst>
      <p:ext uri="{BB962C8B-B14F-4D97-AF65-F5344CB8AC3E}">
        <p14:creationId xmlns:p14="http://schemas.microsoft.com/office/powerpoint/2010/main" val="1707273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6345" y="618518"/>
            <a:ext cx="9905998" cy="1478570"/>
          </a:xfrm>
        </p:spPr>
        <p:txBody>
          <a:bodyPr/>
          <a:lstStyle/>
          <a:p>
            <a:r>
              <a:rPr lang="en-US" dirty="0" smtClean="0"/>
              <a:t>Nationwide and cross-cultural comparisons</a:t>
            </a:r>
            <a:endParaRPr lang="en-US" dirty="0"/>
          </a:p>
        </p:txBody>
      </p:sp>
      <p:sp>
        <p:nvSpPr>
          <p:cNvPr id="3" name="Content Placeholder 2"/>
          <p:cNvSpPr>
            <a:spLocks noGrp="1"/>
          </p:cNvSpPr>
          <p:nvPr>
            <p:ph idx="1"/>
          </p:nvPr>
        </p:nvSpPr>
        <p:spPr>
          <a:xfrm>
            <a:off x="986345" y="2249487"/>
            <a:ext cx="3363476" cy="3541714"/>
          </a:xfrm>
        </p:spPr>
        <p:txBody>
          <a:bodyPr>
            <a:noAutofit/>
          </a:bodyPr>
          <a:lstStyle/>
          <a:p>
            <a:r>
              <a:rPr lang="en-US" sz="2800" dirty="0" smtClean="0"/>
              <a:t>Very often big data are nationwide or even international.</a:t>
            </a:r>
          </a:p>
          <a:p>
            <a:r>
              <a:rPr lang="en-US" sz="2800" dirty="0" smtClean="0"/>
              <a:t>You can do state-to-state comparison or cross-cultural comparison. </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444245" y="1560611"/>
            <a:ext cx="7301388" cy="4421172"/>
          </a:xfrm>
          <a:prstGeom prst="rect">
            <a:avLst/>
          </a:prstGeom>
        </p:spPr>
      </p:pic>
    </p:spTree>
    <p:extLst>
      <p:ext uri="{BB962C8B-B14F-4D97-AF65-F5344CB8AC3E}">
        <p14:creationId xmlns:p14="http://schemas.microsoft.com/office/powerpoint/2010/main" val="1881852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Transnational comparison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266586" y="1754538"/>
            <a:ext cx="8846941" cy="4663040"/>
          </a:xfrm>
        </p:spPr>
      </p:pic>
    </p:spTree>
    <p:extLst>
      <p:ext uri="{BB962C8B-B14F-4D97-AF65-F5344CB8AC3E}">
        <p14:creationId xmlns:p14="http://schemas.microsoft.com/office/powerpoint/2010/main" val="2076482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archival research</a:t>
            </a:r>
            <a:endParaRPr lang="en-US" dirty="0"/>
          </a:p>
        </p:txBody>
      </p:sp>
      <p:sp>
        <p:nvSpPr>
          <p:cNvPr id="3" name="Content Placeholder 2"/>
          <p:cNvSpPr>
            <a:spLocks noGrp="1"/>
          </p:cNvSpPr>
          <p:nvPr>
            <p:ph idx="1"/>
          </p:nvPr>
        </p:nvSpPr>
        <p:spPr>
          <a:xfrm>
            <a:off x="1141413" y="2249487"/>
            <a:ext cx="4532608" cy="3541714"/>
          </a:xfrm>
        </p:spPr>
        <p:txBody>
          <a:bodyPr>
            <a:normAutofit/>
          </a:bodyPr>
          <a:lstStyle/>
          <a:p>
            <a:r>
              <a:rPr lang="en-US" sz="2800" dirty="0" smtClean="0"/>
              <a:t>OECD data (PISA, PIAAC) enables cross-cultural comparison</a:t>
            </a:r>
          </a:p>
          <a:p>
            <a:r>
              <a:rPr lang="en-US" sz="2800" dirty="0" smtClean="0"/>
              <a:t>Find out our rank in academic level and skill level in the world.</a:t>
            </a:r>
          </a:p>
        </p:txBody>
      </p:sp>
      <p:pic>
        <p:nvPicPr>
          <p:cNvPr id="4" name="Picture 3"/>
          <p:cNvPicPr>
            <a:picLocks noChangeAspect="1"/>
          </p:cNvPicPr>
          <p:nvPr/>
        </p:nvPicPr>
        <p:blipFill>
          <a:blip r:embed="rId2"/>
          <a:stretch>
            <a:fillRect/>
          </a:stretch>
        </p:blipFill>
        <p:spPr>
          <a:xfrm>
            <a:off x="5928853" y="2249487"/>
            <a:ext cx="5373391" cy="2853128"/>
          </a:xfrm>
          <a:prstGeom prst="rect">
            <a:avLst/>
          </a:prstGeom>
        </p:spPr>
      </p:pic>
    </p:spTree>
    <p:extLst>
      <p:ext uri="{BB962C8B-B14F-4D97-AF65-F5344CB8AC3E}">
        <p14:creationId xmlns:p14="http://schemas.microsoft.com/office/powerpoint/2010/main" val="532941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05000" y="457201"/>
            <a:ext cx="4419600" cy="59102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6781801" y="457200"/>
            <a:ext cx="2827065" cy="2895600"/>
          </a:xfrm>
          <a:prstGeom prst="rect">
            <a:avLst/>
          </a:prstGeom>
        </p:spPr>
      </p:pic>
    </p:spTree>
    <p:extLst>
      <p:ext uri="{BB962C8B-B14F-4D97-AF65-F5344CB8AC3E}">
        <p14:creationId xmlns:p14="http://schemas.microsoft.com/office/powerpoint/2010/main" val="167877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endParaRPr lang="en-US" altLang="en-US">
              <a:ea typeface="MS PGothic" charset="-128"/>
            </a:endParaRPr>
          </a:p>
        </p:txBody>
      </p:sp>
      <p:sp>
        <p:nvSpPr>
          <p:cNvPr id="16386" name="Content Placeholder 2"/>
          <p:cNvSpPr>
            <a:spLocks noGrp="1"/>
          </p:cNvSpPr>
          <p:nvPr>
            <p:ph idx="1"/>
          </p:nvPr>
        </p:nvSpPr>
        <p:spPr/>
        <p:txBody>
          <a:bodyPr/>
          <a:lstStyle/>
          <a:p>
            <a:endParaRPr lang="en-US" altLang="en-US">
              <a:ea typeface="MS PGothic" charset="-128"/>
            </a:endParaRPr>
          </a:p>
        </p:txBody>
      </p:sp>
      <p:pic>
        <p:nvPicPr>
          <p:cNvPr id="16387" name="Picture 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814638" y="228600"/>
            <a:ext cx="6710362" cy="617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2122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endParaRPr lang="en-US" altLang="en-US">
              <a:ea typeface="MS PGothic" charset="-128"/>
            </a:endParaRPr>
          </a:p>
        </p:txBody>
      </p:sp>
      <p:sp>
        <p:nvSpPr>
          <p:cNvPr id="17410" name="Content Placeholder 2"/>
          <p:cNvSpPr>
            <a:spLocks noGrp="1"/>
          </p:cNvSpPr>
          <p:nvPr>
            <p:ph idx="1"/>
          </p:nvPr>
        </p:nvSpPr>
        <p:spPr/>
        <p:txBody>
          <a:bodyPr/>
          <a:lstStyle/>
          <a:p>
            <a:endParaRPr lang="en-US" altLang="en-US">
              <a:ea typeface="MS PGothic" charset="-128"/>
            </a:endParaRPr>
          </a:p>
        </p:txBody>
      </p:sp>
      <p:pic>
        <p:nvPicPr>
          <p:cNvPr id="17411"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28801" y="1295400"/>
            <a:ext cx="8385175" cy="3962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8415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endParaRPr lang="en-US" altLang="en-US">
              <a:ea typeface="MS PGothic" charset="-128"/>
            </a:endParaRPr>
          </a:p>
        </p:txBody>
      </p:sp>
      <p:sp>
        <p:nvSpPr>
          <p:cNvPr id="18434" name="Content Placeholder 2"/>
          <p:cNvSpPr>
            <a:spLocks noGrp="1"/>
          </p:cNvSpPr>
          <p:nvPr>
            <p:ph idx="1"/>
          </p:nvPr>
        </p:nvSpPr>
        <p:spPr/>
        <p:txBody>
          <a:bodyPr/>
          <a:lstStyle/>
          <a:p>
            <a:endParaRPr lang="en-US" altLang="en-US">
              <a:ea typeface="MS PGothic" charset="-128"/>
            </a:endParaRPr>
          </a:p>
        </p:txBody>
      </p:sp>
      <p:pic>
        <p:nvPicPr>
          <p:cNvPr id="18435"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5100" y="590550"/>
            <a:ext cx="6781800" cy="56769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153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2209800" y="152400"/>
            <a:ext cx="7772400" cy="1143000"/>
          </a:xfrm>
        </p:spPr>
        <p:txBody>
          <a:bodyPr/>
          <a:lstStyle/>
          <a:p>
            <a:r>
              <a:rPr lang="en-US" altLang="en-US">
                <a:ea typeface="MS PGothic" charset="-128"/>
              </a:rPr>
              <a:t>Obama’s response</a:t>
            </a:r>
          </a:p>
        </p:txBody>
      </p:sp>
      <p:pic>
        <p:nvPicPr>
          <p:cNvPr id="20482" name="Content Placeholder 3"/>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a:xfrm>
            <a:off x="2057400" y="1295400"/>
            <a:ext cx="8059738" cy="4267200"/>
          </a:xfrm>
          <a:ln>
            <a:solidFill>
              <a:schemeClr val="tx1"/>
            </a:solidFill>
            <a:miter lim="800000"/>
            <a:headEnd/>
            <a:tailEnd/>
          </a:ln>
        </p:spPr>
      </p:pic>
      <p:sp>
        <p:nvSpPr>
          <p:cNvPr id="20483" name="TextBox 4"/>
          <p:cNvSpPr txBox="1">
            <a:spLocks noChangeArrowheads="1"/>
          </p:cNvSpPr>
          <p:nvPr/>
        </p:nvSpPr>
        <p:spPr bwMode="auto">
          <a:xfrm>
            <a:off x="1981200" y="5672138"/>
            <a:ext cx="81534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ea typeface="MS PGothic" charset="-128"/>
              </a:defRPr>
            </a:lvl1pPr>
            <a:lvl2pPr marL="742950" indent="-285750">
              <a:spcBef>
                <a:spcPct val="20000"/>
              </a:spcBef>
              <a:buChar char="–"/>
              <a:defRPr sz="28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a:spcBef>
                <a:spcPct val="0"/>
              </a:spcBef>
              <a:buFontTx/>
              <a:buNone/>
            </a:pPr>
            <a:r>
              <a:rPr lang="en-US" altLang="en-US" sz="2400"/>
              <a:t>In 2011 President Obama and Secretary advocated for the </a:t>
            </a:r>
            <a:r>
              <a:rPr lang="en-US" altLang="en-US" sz="2400">
                <a:solidFill>
                  <a:srgbClr val="FF0000"/>
                </a:solidFill>
              </a:rPr>
              <a:t>American Recovery and Reinvestment Act.</a:t>
            </a:r>
            <a:endParaRPr lang="en-US" altLang="en-US" sz="2400"/>
          </a:p>
        </p:txBody>
      </p:sp>
    </p:spTree>
    <p:extLst>
      <p:ext uri="{BB962C8B-B14F-4D97-AF65-F5344CB8AC3E}">
        <p14:creationId xmlns:p14="http://schemas.microsoft.com/office/powerpoint/2010/main" val="2019375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en-US" altLang="en-US" dirty="0" smtClean="0">
                <a:ea typeface="MS PGothic" charset="-128"/>
              </a:rPr>
              <a:t>Counter-argument: Late boomer</a:t>
            </a:r>
            <a:endParaRPr lang="en-US" altLang="en-US" dirty="0">
              <a:ea typeface="MS PGothic" charset="-128"/>
            </a:endParaRPr>
          </a:p>
        </p:txBody>
      </p:sp>
      <p:sp>
        <p:nvSpPr>
          <p:cNvPr id="23554" name="Content Placeholder 2"/>
          <p:cNvSpPr>
            <a:spLocks noGrp="1"/>
          </p:cNvSpPr>
          <p:nvPr>
            <p:ph idx="1"/>
          </p:nvPr>
        </p:nvSpPr>
        <p:spPr/>
        <p:txBody>
          <a:bodyPr/>
          <a:lstStyle/>
          <a:p>
            <a:endParaRPr lang="en-US" altLang="en-US">
              <a:ea typeface="MS PGothic" charset="-128"/>
            </a:endParaRPr>
          </a:p>
        </p:txBody>
      </p:sp>
      <p:pic>
        <p:nvPicPr>
          <p:cNvPr id="23555" name="Picture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0" y="2008240"/>
            <a:ext cx="6629400" cy="4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209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1724297" y="381000"/>
            <a:ext cx="8715103" cy="1143000"/>
          </a:xfrm>
        </p:spPr>
        <p:txBody>
          <a:bodyPr>
            <a:normAutofit fontScale="90000"/>
          </a:bodyPr>
          <a:lstStyle/>
          <a:p>
            <a:r>
              <a:rPr lang="en-US" altLang="en-US">
                <a:ea typeface="MS PGothic" charset="-128"/>
              </a:rPr>
              <a:t>2014 Program for the International Assessment of Adult Competencies (PIAAC)</a:t>
            </a:r>
          </a:p>
        </p:txBody>
      </p:sp>
      <p:sp>
        <p:nvSpPr>
          <p:cNvPr id="24578" name="Content Placeholder 2"/>
          <p:cNvSpPr>
            <a:spLocks noGrp="1"/>
          </p:cNvSpPr>
          <p:nvPr>
            <p:ph idx="1"/>
          </p:nvPr>
        </p:nvSpPr>
        <p:spPr>
          <a:xfrm>
            <a:off x="1724297" y="1676400"/>
            <a:ext cx="9091749" cy="4114800"/>
          </a:xfrm>
        </p:spPr>
        <p:txBody>
          <a:bodyPr>
            <a:noAutofit/>
          </a:bodyPr>
          <a:lstStyle/>
          <a:p>
            <a:r>
              <a:rPr lang="en-US" altLang="en-US" dirty="0">
                <a:ea typeface="MS PGothic" charset="-128"/>
              </a:rPr>
              <a:t>Adults: age 16-65</a:t>
            </a:r>
          </a:p>
          <a:p>
            <a:r>
              <a:rPr lang="en-US" altLang="en-US" dirty="0">
                <a:ea typeface="MS PGothic" charset="-128"/>
              </a:rPr>
              <a:t>Young adults: 16-25</a:t>
            </a:r>
          </a:p>
          <a:p>
            <a:r>
              <a:rPr lang="en-US" altLang="en-US" dirty="0">
                <a:ea typeface="MS PGothic" charset="-128"/>
              </a:rPr>
              <a:t>Three categories: </a:t>
            </a:r>
          </a:p>
          <a:p>
            <a:pPr lvl="1"/>
            <a:r>
              <a:rPr lang="en-US" altLang="en-US" sz="2400" dirty="0">
                <a:ea typeface="MS PGothic" charset="-128"/>
              </a:rPr>
              <a:t>Numeracy</a:t>
            </a:r>
          </a:p>
          <a:p>
            <a:pPr lvl="1"/>
            <a:r>
              <a:rPr lang="en-US" altLang="en-US" sz="2400" dirty="0">
                <a:ea typeface="MS PGothic" charset="-128"/>
              </a:rPr>
              <a:t>technological proficiency</a:t>
            </a:r>
          </a:p>
          <a:p>
            <a:pPr lvl="1"/>
            <a:r>
              <a:rPr lang="en-US" altLang="en-US" sz="2400" dirty="0">
                <a:ea typeface="MS PGothic" charset="-128"/>
              </a:rPr>
              <a:t>literacy</a:t>
            </a:r>
          </a:p>
          <a:p>
            <a:r>
              <a:rPr lang="en-US" altLang="en-US" dirty="0">
                <a:ea typeface="MS PGothic" charset="-128"/>
              </a:rPr>
              <a:t>5 levels</a:t>
            </a:r>
          </a:p>
          <a:p>
            <a:r>
              <a:rPr lang="en-US" altLang="en-US" dirty="0">
                <a:ea typeface="MS PGothic" charset="-128"/>
              </a:rPr>
              <a:t>US ranks at the bottom in numeracy and technological proficiency</a:t>
            </a:r>
          </a:p>
          <a:p>
            <a:r>
              <a:rPr lang="en-US" altLang="en-US" dirty="0">
                <a:ea typeface="MS PGothic" charset="-128"/>
              </a:rPr>
              <a:t>Thirty-six million American adults have low skills.</a:t>
            </a:r>
          </a:p>
        </p:txBody>
      </p:sp>
    </p:spTree>
    <p:extLst>
      <p:ext uri="{BB962C8B-B14F-4D97-AF65-F5344CB8AC3E}">
        <p14:creationId xmlns:p14="http://schemas.microsoft.com/office/powerpoint/2010/main" val="1545930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1397725" y="457200"/>
            <a:ext cx="8584475" cy="1143000"/>
          </a:xfrm>
        </p:spPr>
        <p:txBody>
          <a:bodyPr/>
          <a:lstStyle/>
          <a:p>
            <a:r>
              <a:rPr lang="en-US" altLang="en-US">
                <a:ea typeface="MS PGothic" charset="-128"/>
              </a:rPr>
              <a:t>OECD skill studies</a:t>
            </a:r>
          </a:p>
        </p:txBody>
      </p:sp>
      <p:sp>
        <p:nvSpPr>
          <p:cNvPr id="25602" name="Content Placeholder 2"/>
          <p:cNvSpPr>
            <a:spLocks noGrp="1"/>
          </p:cNvSpPr>
          <p:nvPr>
            <p:ph idx="1"/>
          </p:nvPr>
        </p:nvSpPr>
        <p:spPr>
          <a:xfrm>
            <a:off x="1397725" y="1600200"/>
            <a:ext cx="9170125" cy="4343400"/>
          </a:xfrm>
        </p:spPr>
        <p:txBody>
          <a:bodyPr>
            <a:normAutofit fontScale="92500" lnSpcReduction="10000"/>
          </a:bodyPr>
          <a:lstStyle/>
          <a:p>
            <a:r>
              <a:rPr lang="en-US" altLang="en-US" sz="2800" dirty="0">
                <a:ea typeface="MS PGothic" charset="-128"/>
              </a:rPr>
              <a:t>Numeracy: </a:t>
            </a:r>
          </a:p>
          <a:p>
            <a:pPr lvl="1"/>
            <a:r>
              <a:rPr lang="en-US" altLang="en-US" sz="2800" dirty="0">
                <a:ea typeface="MS PGothic" charset="-128"/>
              </a:rPr>
              <a:t>8% US adults achieve at Level 4/5, </a:t>
            </a:r>
          </a:p>
          <a:p>
            <a:pPr lvl="1"/>
            <a:r>
              <a:rPr lang="en-US" altLang="en-US" sz="2800" dirty="0">
                <a:ea typeface="MS PGothic" charset="-128"/>
              </a:rPr>
              <a:t>OECD average: 13% </a:t>
            </a:r>
          </a:p>
          <a:p>
            <a:pPr lvl="1"/>
            <a:r>
              <a:rPr lang="en-US" altLang="en-US" sz="2800" dirty="0">
                <a:ea typeface="MS PGothic" charset="-128"/>
              </a:rPr>
              <a:t>Japan and Finland: 19% </a:t>
            </a:r>
          </a:p>
          <a:p>
            <a:pPr lvl="1"/>
            <a:r>
              <a:rPr lang="en-US" altLang="en-US" sz="2800" dirty="0">
                <a:ea typeface="MS PGothic" charset="-128"/>
              </a:rPr>
              <a:t>A third of adults in the U.S. scored below Level 2</a:t>
            </a:r>
          </a:p>
          <a:p>
            <a:r>
              <a:rPr lang="en-US" altLang="en-US" sz="2800" dirty="0">
                <a:ea typeface="MS PGothic" charset="-128"/>
              </a:rPr>
              <a:t>Problem solving in technology</a:t>
            </a:r>
          </a:p>
          <a:p>
            <a:pPr lvl="1"/>
            <a:r>
              <a:rPr lang="en-US" altLang="en-US" sz="2800" dirty="0">
                <a:ea typeface="MS PGothic" charset="-128"/>
              </a:rPr>
              <a:t>About one-third (31%) of US adults score at least at Level 2 </a:t>
            </a:r>
          </a:p>
          <a:p>
            <a:pPr lvl="1"/>
            <a:r>
              <a:rPr lang="en-US" altLang="en-US" sz="2800" dirty="0">
                <a:ea typeface="MS PGothic" charset="-128"/>
              </a:rPr>
              <a:t>OECD average: 34%</a:t>
            </a:r>
          </a:p>
          <a:p>
            <a:endParaRPr lang="en-US" altLang="en-US" dirty="0">
              <a:ea typeface="MS PGothic" charset="-128"/>
            </a:endParaRPr>
          </a:p>
        </p:txBody>
      </p:sp>
    </p:spTree>
    <p:extLst>
      <p:ext uri="{BB962C8B-B14F-4D97-AF65-F5344CB8AC3E}">
        <p14:creationId xmlns:p14="http://schemas.microsoft.com/office/powerpoint/2010/main" val="513861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altLang="en-US" dirty="0" smtClean="0">
                <a:ea typeface="MS PGothic" charset="-128"/>
              </a:rPr>
              <a:t>Round 1 </a:t>
            </a:r>
            <a:r>
              <a:rPr lang="en-US" altLang="en-US" dirty="0">
                <a:ea typeface="MS PGothic" charset="-128"/>
              </a:rPr>
              <a:t>PIAAC</a:t>
            </a:r>
          </a:p>
        </p:txBody>
      </p:sp>
      <p:sp>
        <p:nvSpPr>
          <p:cNvPr id="26626" name="Content Placeholder 2"/>
          <p:cNvSpPr>
            <a:spLocks noGrp="1"/>
          </p:cNvSpPr>
          <p:nvPr>
            <p:ph idx="1"/>
          </p:nvPr>
        </p:nvSpPr>
        <p:spPr>
          <a:xfrm>
            <a:off x="1141412" y="1828800"/>
            <a:ext cx="9905999" cy="3962401"/>
          </a:xfrm>
        </p:spPr>
        <p:txBody>
          <a:bodyPr>
            <a:noAutofit/>
          </a:bodyPr>
          <a:lstStyle/>
          <a:p>
            <a:r>
              <a:rPr lang="en-US" altLang="en-US" sz="2800" dirty="0">
                <a:ea typeface="MS PGothic" charset="-128"/>
              </a:rPr>
              <a:t>Top 5 scores in literacy:</a:t>
            </a:r>
          </a:p>
          <a:p>
            <a:pPr marL="971550" lvl="1" indent="-514350">
              <a:buFont typeface="Times New Roman" charset="0"/>
              <a:buAutoNum type="arabicPeriod"/>
            </a:pPr>
            <a:r>
              <a:rPr lang="en-US" altLang="en-US" sz="2800" dirty="0">
                <a:ea typeface="MS PGothic" charset="-128"/>
              </a:rPr>
              <a:t>Japan</a:t>
            </a:r>
          </a:p>
          <a:p>
            <a:pPr marL="971550" lvl="1" indent="-514350">
              <a:buFont typeface="Times New Roman" charset="0"/>
              <a:buAutoNum type="arabicPeriod"/>
            </a:pPr>
            <a:r>
              <a:rPr lang="en-US" altLang="en-US" sz="2800" dirty="0">
                <a:ea typeface="MS PGothic" charset="-128"/>
              </a:rPr>
              <a:t>Finland</a:t>
            </a:r>
          </a:p>
          <a:p>
            <a:pPr marL="971550" lvl="1" indent="-514350">
              <a:buFont typeface="Times New Roman" charset="0"/>
              <a:buAutoNum type="arabicPeriod"/>
            </a:pPr>
            <a:r>
              <a:rPr lang="en-US" altLang="en-US" sz="2800" dirty="0">
                <a:ea typeface="MS PGothic" charset="-128"/>
              </a:rPr>
              <a:t>Netherlands</a:t>
            </a:r>
          </a:p>
          <a:p>
            <a:pPr marL="971550" lvl="1" indent="-514350">
              <a:buFont typeface="Times New Roman" charset="0"/>
              <a:buAutoNum type="arabicPeriod"/>
            </a:pPr>
            <a:r>
              <a:rPr lang="en-US" altLang="en-US" sz="2800" dirty="0">
                <a:ea typeface="MS PGothic" charset="-128"/>
              </a:rPr>
              <a:t>Australia</a:t>
            </a:r>
          </a:p>
          <a:p>
            <a:pPr marL="971550" lvl="1" indent="-514350">
              <a:buFont typeface="Times New Roman" charset="0"/>
              <a:buAutoNum type="arabicPeriod"/>
            </a:pPr>
            <a:r>
              <a:rPr lang="en-US" altLang="en-US" sz="2800" dirty="0">
                <a:ea typeface="MS PGothic" charset="-128"/>
              </a:rPr>
              <a:t>Sweden</a:t>
            </a:r>
          </a:p>
          <a:p>
            <a:r>
              <a:rPr lang="en-US" altLang="en-US" sz="2800" dirty="0">
                <a:ea typeface="MS PGothic" charset="-128"/>
              </a:rPr>
              <a:t>The United States placed at #17 out of 23. </a:t>
            </a:r>
          </a:p>
        </p:txBody>
      </p:sp>
      <p:pic>
        <p:nvPicPr>
          <p:cNvPr id="26627"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781800" y="1981200"/>
            <a:ext cx="3651250"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244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altLang="en-US" dirty="0" smtClean="0">
                <a:ea typeface="MS PGothic" charset="-128"/>
              </a:rPr>
              <a:t>Round 1 </a:t>
            </a:r>
            <a:r>
              <a:rPr lang="en-US" altLang="en-US" dirty="0">
                <a:ea typeface="MS PGothic" charset="-128"/>
              </a:rPr>
              <a:t>PIAAC</a:t>
            </a:r>
          </a:p>
        </p:txBody>
      </p:sp>
      <p:sp>
        <p:nvSpPr>
          <p:cNvPr id="27650" name="Content Placeholder 2"/>
          <p:cNvSpPr>
            <a:spLocks noGrp="1"/>
          </p:cNvSpPr>
          <p:nvPr>
            <p:ph idx="1"/>
          </p:nvPr>
        </p:nvSpPr>
        <p:spPr>
          <a:xfrm>
            <a:off x="1752600" y="2057400"/>
            <a:ext cx="7772400" cy="4114800"/>
          </a:xfrm>
        </p:spPr>
        <p:txBody>
          <a:bodyPr>
            <a:noAutofit/>
          </a:bodyPr>
          <a:lstStyle/>
          <a:p>
            <a:r>
              <a:rPr lang="en-US" altLang="en-US" sz="2800" dirty="0">
                <a:ea typeface="MS PGothic" charset="-128"/>
              </a:rPr>
              <a:t>Top 5 scores in numeracy:</a:t>
            </a:r>
          </a:p>
          <a:p>
            <a:pPr marL="971550" lvl="1" indent="-514350">
              <a:buFont typeface="Times New Roman" charset="0"/>
              <a:buAutoNum type="arabicPeriod"/>
            </a:pPr>
            <a:r>
              <a:rPr lang="en-US" altLang="en-US" sz="2800" dirty="0">
                <a:ea typeface="MS PGothic" charset="-128"/>
              </a:rPr>
              <a:t>Japan</a:t>
            </a:r>
          </a:p>
          <a:p>
            <a:pPr marL="971550" lvl="1" indent="-514350">
              <a:buFont typeface="Times New Roman" charset="0"/>
              <a:buAutoNum type="arabicPeriod"/>
            </a:pPr>
            <a:r>
              <a:rPr lang="en-US" altLang="en-US" sz="2800" dirty="0">
                <a:ea typeface="MS PGothic" charset="-128"/>
              </a:rPr>
              <a:t>Finland</a:t>
            </a:r>
          </a:p>
          <a:p>
            <a:pPr marL="971550" lvl="1" indent="-514350">
              <a:buFont typeface="Times New Roman" charset="0"/>
              <a:buAutoNum type="arabicPeriod"/>
            </a:pPr>
            <a:r>
              <a:rPr lang="en-US" altLang="en-US" sz="2800" dirty="0">
                <a:ea typeface="MS PGothic" charset="-128"/>
              </a:rPr>
              <a:t>Flanders (Belgium)</a:t>
            </a:r>
          </a:p>
          <a:p>
            <a:pPr marL="971550" lvl="1" indent="-514350">
              <a:buFont typeface="Times New Roman" charset="0"/>
              <a:buAutoNum type="arabicPeriod"/>
            </a:pPr>
            <a:r>
              <a:rPr lang="en-US" altLang="en-US" sz="2800" dirty="0">
                <a:ea typeface="MS PGothic" charset="-128"/>
              </a:rPr>
              <a:t>Netherlands</a:t>
            </a:r>
          </a:p>
          <a:p>
            <a:pPr marL="971550" lvl="1" indent="-514350">
              <a:buFont typeface="Times New Roman" charset="0"/>
              <a:buAutoNum type="arabicPeriod"/>
            </a:pPr>
            <a:r>
              <a:rPr lang="en-US" altLang="en-US" sz="2800" dirty="0">
                <a:ea typeface="MS PGothic" charset="-128"/>
              </a:rPr>
              <a:t>Sweden</a:t>
            </a:r>
          </a:p>
          <a:p>
            <a:r>
              <a:rPr lang="en-US" altLang="en-US" sz="2800" dirty="0">
                <a:ea typeface="MS PGothic" charset="-128"/>
              </a:rPr>
              <a:t>The United States placed at #21 out of 23 </a:t>
            </a:r>
          </a:p>
        </p:txBody>
      </p:sp>
      <p:pic>
        <p:nvPicPr>
          <p:cNvPr id="27651" name="Picture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781801" y="2209800"/>
            <a:ext cx="33813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0396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altLang="en-US" dirty="0" smtClean="0">
                <a:ea typeface="MS PGothic" charset="-128"/>
              </a:rPr>
              <a:t>Round 1 </a:t>
            </a:r>
            <a:r>
              <a:rPr lang="en-US" altLang="en-US" dirty="0">
                <a:ea typeface="MS PGothic" charset="-128"/>
              </a:rPr>
              <a:t>PIAAC</a:t>
            </a:r>
          </a:p>
        </p:txBody>
      </p:sp>
      <p:sp>
        <p:nvSpPr>
          <p:cNvPr id="28674" name="Content Placeholder 2"/>
          <p:cNvSpPr>
            <a:spLocks noGrp="1"/>
          </p:cNvSpPr>
          <p:nvPr>
            <p:ph idx="1"/>
          </p:nvPr>
        </p:nvSpPr>
        <p:spPr>
          <a:xfrm>
            <a:off x="1141412" y="1933303"/>
            <a:ext cx="9905999" cy="3857898"/>
          </a:xfrm>
        </p:spPr>
        <p:txBody>
          <a:bodyPr>
            <a:noAutofit/>
          </a:bodyPr>
          <a:lstStyle/>
          <a:p>
            <a:r>
              <a:rPr lang="en-US" altLang="en-US" sz="2800" dirty="0">
                <a:ea typeface="MS PGothic" charset="-128"/>
              </a:rPr>
              <a:t>Top 5 scores in problem solving:</a:t>
            </a:r>
          </a:p>
          <a:p>
            <a:pPr marL="971550" lvl="1" indent="-514350">
              <a:buFont typeface="Times New Roman" charset="0"/>
              <a:buAutoNum type="arabicPeriod"/>
            </a:pPr>
            <a:r>
              <a:rPr lang="en-US" altLang="en-US" sz="2800" dirty="0">
                <a:ea typeface="MS PGothic" charset="-128"/>
              </a:rPr>
              <a:t>Japan</a:t>
            </a:r>
          </a:p>
          <a:p>
            <a:pPr marL="971550" lvl="1" indent="-514350">
              <a:buFont typeface="Times New Roman" charset="0"/>
              <a:buAutoNum type="arabicPeriod"/>
            </a:pPr>
            <a:r>
              <a:rPr lang="en-US" altLang="en-US" sz="2800" dirty="0">
                <a:ea typeface="MS PGothic" charset="-128"/>
              </a:rPr>
              <a:t>Finland</a:t>
            </a:r>
          </a:p>
          <a:p>
            <a:pPr marL="971550" lvl="1" indent="-514350">
              <a:buFont typeface="Times New Roman" charset="0"/>
              <a:buAutoNum type="arabicPeriod"/>
            </a:pPr>
            <a:r>
              <a:rPr lang="en-US" altLang="en-US" sz="2800" dirty="0">
                <a:ea typeface="MS PGothic" charset="-128"/>
              </a:rPr>
              <a:t>Australia</a:t>
            </a:r>
          </a:p>
          <a:p>
            <a:pPr marL="971550" lvl="1" indent="-514350">
              <a:buFont typeface="Times New Roman" charset="0"/>
              <a:buAutoNum type="arabicPeriod"/>
            </a:pPr>
            <a:r>
              <a:rPr lang="en-US" altLang="en-US" sz="2800" dirty="0">
                <a:ea typeface="MS PGothic" charset="-128"/>
              </a:rPr>
              <a:t>Sweden</a:t>
            </a:r>
          </a:p>
          <a:p>
            <a:pPr marL="971550" lvl="1" indent="-514350">
              <a:buFont typeface="Times New Roman" charset="0"/>
              <a:buAutoNum type="arabicPeriod"/>
            </a:pPr>
            <a:r>
              <a:rPr lang="en-US" altLang="en-US" sz="2800" dirty="0">
                <a:ea typeface="MS PGothic" charset="-128"/>
              </a:rPr>
              <a:t>Norway</a:t>
            </a:r>
          </a:p>
          <a:p>
            <a:r>
              <a:rPr lang="en-US" altLang="en-US" sz="2800" dirty="0">
                <a:ea typeface="MS PGothic" charset="-128"/>
              </a:rPr>
              <a:t>The United States placed #18 out of 20.</a:t>
            </a:r>
          </a:p>
        </p:txBody>
      </p:sp>
    </p:spTree>
    <p:extLst>
      <p:ext uri="{BB962C8B-B14F-4D97-AF65-F5344CB8AC3E}">
        <p14:creationId xmlns:p14="http://schemas.microsoft.com/office/powerpoint/2010/main" val="1201303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Round 2 PIAAC</a:t>
            </a:r>
            <a:endParaRPr lang="en-US" dirty="0"/>
          </a:p>
        </p:txBody>
      </p:sp>
      <p:sp>
        <p:nvSpPr>
          <p:cNvPr id="3" name="Content Placeholder 2"/>
          <p:cNvSpPr>
            <a:spLocks noGrp="1"/>
          </p:cNvSpPr>
          <p:nvPr>
            <p:ph idx="1"/>
          </p:nvPr>
        </p:nvSpPr>
        <p:spPr>
          <a:xfrm>
            <a:off x="1141412" y="1968284"/>
            <a:ext cx="9905999" cy="4324028"/>
          </a:xfrm>
        </p:spPr>
        <p:txBody>
          <a:bodyPr>
            <a:normAutofit fontScale="92500" lnSpcReduction="10000"/>
          </a:bodyPr>
          <a:lstStyle/>
          <a:p>
            <a:r>
              <a:rPr lang="en-US" sz="2800" dirty="0"/>
              <a:t>After adding the data of nine more countries into the analysis, the US ranked 18th in literacy, 27th in numeracy, and 16th in problem-solving. </a:t>
            </a:r>
            <a:endParaRPr lang="en-US" sz="2800" dirty="0" smtClean="0"/>
          </a:p>
          <a:p>
            <a:r>
              <a:rPr lang="en-US" sz="2800" dirty="0" smtClean="0"/>
              <a:t>Younger </a:t>
            </a:r>
            <a:r>
              <a:rPr lang="en-US" sz="2800" dirty="0"/>
              <a:t>Singaporeans (aged 16-24) outperformed the older generation (aged 55-64) in literacy, </a:t>
            </a:r>
            <a:r>
              <a:rPr lang="en-US" sz="2800" dirty="0" smtClean="0"/>
              <a:t>but older Americans had better literacy skill than young adults. </a:t>
            </a:r>
            <a:endParaRPr lang="en-US" sz="2800" dirty="0"/>
          </a:p>
          <a:p>
            <a:r>
              <a:rPr lang="en-US" sz="2800" dirty="0"/>
              <a:t>Many older Americans reached Level 2 and 3 </a:t>
            </a:r>
            <a:r>
              <a:rPr lang="en-US" sz="2800" dirty="0" smtClean="0"/>
              <a:t>in </a:t>
            </a:r>
            <a:r>
              <a:rPr lang="en-US" sz="2800" dirty="0"/>
              <a:t>problem-solving skill level, and the US was second to the top performer, New Zealand. However, the problem-solving skill of young Americans was among the bottom six</a:t>
            </a:r>
            <a:r>
              <a:rPr lang="en-US" sz="2800" dirty="0" smtClean="0"/>
              <a:t>.</a:t>
            </a:r>
          </a:p>
          <a:p>
            <a:endParaRPr lang="en-US" dirty="0"/>
          </a:p>
          <a:p>
            <a:endParaRPr lang="en-US" dirty="0"/>
          </a:p>
        </p:txBody>
      </p:sp>
    </p:spTree>
    <p:extLst>
      <p:ext uri="{BB962C8B-B14F-4D97-AF65-F5344CB8AC3E}">
        <p14:creationId xmlns:p14="http://schemas.microsoft.com/office/powerpoint/2010/main" val="1877172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2224088" y="304800"/>
            <a:ext cx="7772400" cy="1143000"/>
          </a:xfrm>
        </p:spPr>
        <p:txBody>
          <a:bodyPr/>
          <a:lstStyle/>
          <a:p>
            <a:r>
              <a:rPr lang="en-US" dirty="0" err="1" smtClean="0"/>
              <a:t>Zakaria’s</a:t>
            </a:r>
            <a:r>
              <a:rPr lang="en-US" dirty="0" smtClean="0"/>
              <a:t> view based </a:t>
            </a:r>
            <a:r>
              <a:rPr lang="en-US" smtClean="0"/>
              <a:t>on Round 1</a:t>
            </a:r>
            <a:endParaRPr lang="en-US" altLang="en-US" dirty="0">
              <a:ea typeface="MS PGothic" charset="-128"/>
            </a:endParaRPr>
          </a:p>
        </p:txBody>
      </p:sp>
      <p:sp>
        <p:nvSpPr>
          <p:cNvPr id="29698" name="Content Placeholder 2"/>
          <p:cNvSpPr>
            <a:spLocks noGrp="1"/>
          </p:cNvSpPr>
          <p:nvPr>
            <p:ph idx="1"/>
          </p:nvPr>
        </p:nvSpPr>
        <p:spPr>
          <a:xfrm>
            <a:off x="1828800" y="1600200"/>
            <a:ext cx="6248400" cy="4495800"/>
          </a:xfrm>
        </p:spPr>
        <p:txBody>
          <a:bodyPr>
            <a:normAutofit lnSpcReduction="10000"/>
          </a:bodyPr>
          <a:lstStyle/>
          <a:p>
            <a:r>
              <a:rPr lang="en-US" altLang="en-US" sz="2800" dirty="0">
                <a:ea typeface="MS PGothic" charset="-128"/>
              </a:rPr>
              <a:t>The tests show that a universal pattern:</a:t>
            </a:r>
          </a:p>
          <a:p>
            <a:pPr lvl="1"/>
            <a:r>
              <a:rPr lang="en-US" altLang="en-US" sz="2800" dirty="0">
                <a:ea typeface="MS PGothic" charset="-128"/>
              </a:rPr>
              <a:t>develop skills and knowledge at young ages</a:t>
            </a:r>
          </a:p>
          <a:p>
            <a:pPr lvl="1"/>
            <a:r>
              <a:rPr lang="en-US" altLang="en-US" sz="2800" dirty="0">
                <a:ea typeface="MS PGothic" charset="-128"/>
              </a:rPr>
              <a:t>peak in proficiency at 30</a:t>
            </a:r>
          </a:p>
          <a:p>
            <a:pPr lvl="1"/>
            <a:r>
              <a:rPr lang="en-US" altLang="en-US" sz="2800" dirty="0">
                <a:ea typeface="MS PGothic" charset="-128"/>
              </a:rPr>
              <a:t>decline afterwards. </a:t>
            </a:r>
          </a:p>
          <a:p>
            <a:r>
              <a:rPr lang="en-US" altLang="en-US" sz="2800" dirty="0">
                <a:ea typeface="MS PGothic" charset="-128"/>
              </a:rPr>
              <a:t>If people start out with poor foundation, those disadvantages will persist throughout their lives.</a:t>
            </a:r>
          </a:p>
          <a:p>
            <a:endParaRPr lang="en-US" altLang="en-US" dirty="0">
              <a:ea typeface="MS PGothic" charset="-128"/>
            </a:endParaRPr>
          </a:p>
        </p:txBody>
      </p:sp>
      <p:pic>
        <p:nvPicPr>
          <p:cNvPr id="29699" name="Picture 2" descr="http://www.decaldoctorz.com/shop/images/decals/signs-over_the_hill_xing.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74038" y="1778725"/>
            <a:ext cx="2798763" cy="37480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4377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1997076" y="896938"/>
            <a:ext cx="5089525" cy="1147763"/>
          </a:xfrm>
        </p:spPr>
        <p:txBody>
          <a:bodyPr/>
          <a:lstStyle/>
          <a:p>
            <a:r>
              <a:rPr lang="en-US" altLang="en-US" dirty="0" smtClean="0">
                <a:ea typeface="MS PGothic" charset="-128"/>
              </a:rPr>
              <a:t>Counter-argument 3:</a:t>
            </a:r>
            <a:br>
              <a:rPr lang="en-US" altLang="en-US" dirty="0" smtClean="0">
                <a:ea typeface="MS PGothic" charset="-128"/>
              </a:rPr>
            </a:br>
            <a:r>
              <a:rPr lang="en-US" altLang="en-US" dirty="0" smtClean="0">
                <a:ea typeface="MS PGothic" charset="-128"/>
              </a:rPr>
              <a:t>US Dominion </a:t>
            </a:r>
            <a:endParaRPr lang="en-US" altLang="en-US" dirty="0">
              <a:ea typeface="MS PGothic" charset="-128"/>
            </a:endParaRPr>
          </a:p>
        </p:txBody>
      </p:sp>
      <p:sp>
        <p:nvSpPr>
          <p:cNvPr id="30722" name="Content Placeholder 2"/>
          <p:cNvSpPr>
            <a:spLocks noGrp="1"/>
          </p:cNvSpPr>
          <p:nvPr>
            <p:ph idx="1"/>
          </p:nvPr>
        </p:nvSpPr>
        <p:spPr>
          <a:xfrm>
            <a:off x="1844676" y="2819400"/>
            <a:ext cx="8518525" cy="3581400"/>
          </a:xfrm>
        </p:spPr>
        <p:txBody>
          <a:bodyPr>
            <a:normAutofit fontScale="92500"/>
          </a:bodyPr>
          <a:lstStyle/>
          <a:p>
            <a:pPr marL="0" indent="0">
              <a:buNone/>
            </a:pPr>
            <a:r>
              <a:rPr lang="en-US" altLang="en-US" sz="2800" dirty="0" err="1">
                <a:ea typeface="MS PGothic" charset="-128"/>
              </a:rPr>
              <a:t>Ravitch</a:t>
            </a:r>
            <a:r>
              <a:rPr lang="en-US" altLang="en-US" sz="2800" dirty="0">
                <a:ea typeface="MS PGothic" charset="-128"/>
              </a:rPr>
              <a:t> said, “The Soviet Union launched its Sputnik satellite in 1957. We did not respond by raising our test scores on international assessments… something is wrong with those international assessments, if our allegedly terrible public schools continue to produce the greatest workers, thinkers, leaders, and innovators that created the greatest economy in the world. The Soviet Union is gone, but we are still here!” </a:t>
            </a:r>
          </a:p>
          <a:p>
            <a:endParaRPr lang="en-US" altLang="en-US" dirty="0">
              <a:ea typeface="MS PGothic" charset="-128"/>
            </a:endParaRPr>
          </a:p>
        </p:txBody>
      </p:sp>
      <p:sp>
        <p:nvSpPr>
          <p:cNvPr id="30723" name="AutoShape 2" descr="http://upload.wikimedia.org/wikipedia/commons/a/a9/Flag_of_the_Soviet_Union.svg"/>
          <p:cNvSpPr>
            <a:spLocks noChangeAspect="1" noChangeArrowheads="1"/>
          </p:cNvSpPr>
          <p:nvPr/>
        </p:nvSpPr>
        <p:spPr bwMode="auto">
          <a:xfrm>
            <a:off x="1692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charset="0"/>
                <a:ea typeface="MS PGothic" charset="-128"/>
              </a:defRPr>
            </a:lvl1pPr>
            <a:lvl2pPr marL="742950" indent="-285750">
              <a:spcBef>
                <a:spcPct val="20000"/>
              </a:spcBef>
              <a:buChar char="–"/>
              <a:defRPr sz="28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sz="2400"/>
          </a:p>
        </p:txBody>
      </p:sp>
      <p:sp>
        <p:nvSpPr>
          <p:cNvPr id="30724" name="AutoShape 4" descr="http://upload.wikimedia.org/wikipedia/commons/a/a9/Flag_of_the_Soviet_Union.svg"/>
          <p:cNvSpPr>
            <a:spLocks noChangeAspect="1" noChangeArrowheads="1"/>
          </p:cNvSpPr>
          <p:nvPr/>
        </p:nvSpPr>
        <p:spPr bwMode="auto">
          <a:xfrm>
            <a:off x="1844675" y="-30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charset="0"/>
                <a:ea typeface="MS PGothic" charset="-128"/>
              </a:defRPr>
            </a:lvl1pPr>
            <a:lvl2pPr marL="742950" indent="-285750">
              <a:spcBef>
                <a:spcPct val="20000"/>
              </a:spcBef>
              <a:buChar char="–"/>
              <a:defRPr sz="28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sz="2400"/>
          </a:p>
        </p:txBody>
      </p:sp>
      <p:pic>
        <p:nvPicPr>
          <p:cNvPr id="30725" name="Picture 6" descr="File:Flag of the Soviet Union.sv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934201" y="1417637"/>
            <a:ext cx="2498725" cy="124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7848600" y="450496"/>
            <a:ext cx="2286000" cy="1346548"/>
          </a:xfrm>
          <a:prstGeom prst="rect">
            <a:avLst/>
          </a:prstGeom>
        </p:spPr>
      </p:pic>
    </p:spTree>
    <p:extLst>
      <p:ext uri="{BB962C8B-B14F-4D97-AF65-F5344CB8AC3E}">
        <p14:creationId xmlns:p14="http://schemas.microsoft.com/office/powerpoint/2010/main" val="2123078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1692275" y="228600"/>
            <a:ext cx="8281988" cy="1143000"/>
          </a:xfrm>
        </p:spPr>
        <p:txBody>
          <a:bodyPr/>
          <a:lstStyle/>
          <a:p>
            <a:r>
              <a:rPr lang="ja-JP" altLang="en-US">
                <a:ea typeface="MS PGothic" charset="-128"/>
              </a:rPr>
              <a:t>“</a:t>
            </a:r>
            <a:r>
              <a:rPr lang="en-US" altLang="ja-JP" dirty="0">
                <a:ea typeface="MS PGothic" charset="-128"/>
              </a:rPr>
              <a:t>US continue to dominate</a:t>
            </a:r>
            <a:r>
              <a:rPr lang="ja-JP" altLang="en-US" dirty="0">
                <a:ea typeface="MS PGothic" charset="-128"/>
              </a:rPr>
              <a:t>”</a:t>
            </a:r>
            <a:endParaRPr lang="en-US" altLang="en-US" dirty="0">
              <a:ea typeface="MS PGothic" charset="-128"/>
            </a:endParaRPr>
          </a:p>
        </p:txBody>
      </p:sp>
      <p:sp>
        <p:nvSpPr>
          <p:cNvPr id="31746" name="Content Placeholder 2"/>
          <p:cNvSpPr>
            <a:spLocks noGrp="1"/>
          </p:cNvSpPr>
          <p:nvPr>
            <p:ph idx="1"/>
          </p:nvPr>
        </p:nvSpPr>
        <p:spPr>
          <a:xfrm>
            <a:off x="1254034" y="1420813"/>
            <a:ext cx="6960327" cy="4114800"/>
          </a:xfrm>
        </p:spPr>
        <p:txBody>
          <a:bodyPr>
            <a:noAutofit/>
          </a:bodyPr>
          <a:lstStyle/>
          <a:p>
            <a:r>
              <a:rPr lang="en-US" altLang="en-US" sz="2800" dirty="0">
                <a:ea typeface="MS PGothic" charset="-128"/>
              </a:rPr>
              <a:t>Since the 1960s US students have never been doing well in international math and science tests</a:t>
            </a:r>
          </a:p>
          <a:p>
            <a:r>
              <a:rPr lang="en-US" altLang="en-US" sz="2800" dirty="0">
                <a:ea typeface="MS PGothic" charset="-128"/>
              </a:rPr>
              <a:t>But </a:t>
            </a:r>
            <a:r>
              <a:rPr lang="ja-JP" altLang="en-US" sz="2800" dirty="0">
                <a:ea typeface="MS PGothic" charset="-128"/>
              </a:rPr>
              <a:t>“</a:t>
            </a:r>
            <a:r>
              <a:rPr lang="en-US" altLang="ja-JP" sz="2800" dirty="0">
                <a:ea typeface="MS PGothic" charset="-128"/>
              </a:rPr>
              <a:t>US continues to dominate in these fields</a:t>
            </a:r>
            <a:r>
              <a:rPr lang="ja-JP" altLang="en-US" sz="2800" dirty="0">
                <a:ea typeface="MS PGothic" charset="-128"/>
              </a:rPr>
              <a:t>”</a:t>
            </a:r>
            <a:endParaRPr lang="en-US" altLang="ja-JP" sz="2800" dirty="0">
              <a:ea typeface="MS PGothic" charset="-128"/>
            </a:endParaRPr>
          </a:p>
          <a:p>
            <a:r>
              <a:rPr lang="en-US" altLang="en-US" sz="2800" dirty="0">
                <a:ea typeface="MS PGothic" charset="-128"/>
              </a:rPr>
              <a:t>Don</a:t>
            </a:r>
            <a:r>
              <a:rPr lang="ja-JP" altLang="en-US" sz="2800" dirty="0">
                <a:ea typeface="MS PGothic" charset="-128"/>
              </a:rPr>
              <a:t>’</a:t>
            </a:r>
            <a:r>
              <a:rPr lang="en-US" altLang="ja-JP" sz="2800" dirty="0">
                <a:ea typeface="MS PGothic" charset="-128"/>
              </a:rPr>
              <a:t>t push people to learn math and science.</a:t>
            </a:r>
          </a:p>
          <a:p>
            <a:r>
              <a:rPr lang="en-US" altLang="en-US" sz="2800" dirty="0">
                <a:ea typeface="MS PGothic" charset="-128"/>
              </a:rPr>
              <a:t>Liberal education is the key to inventiveness.</a:t>
            </a:r>
          </a:p>
        </p:txBody>
      </p:sp>
      <p:sp>
        <p:nvSpPr>
          <p:cNvPr id="31747" name="AutoShape 2" descr="data:image/jpeg;base64,/9j/4AAQSkZJRgABAQAAAQABAAD/2wBDAAoHBwgHBgoICAgLCgoLDhgQDg0NDh0VFhEYIx8lJCIfIiEmKzcvJik0KSEiMEExNDk7Pj4+JS5ESUM8SDc9Pjv/2wBDAQoLCw4NDhwQEBw7KCIoOzs7Ozs7Ozs7Ozs7Ozs7Ozs7Ozs7Ozs7Ozs7Ozs7Ozs7Ozs7Ozs7Ozs7Ozs7Ozs7Ozv/wAARCAFaAO8DASIAAhEBAxEB/8QAHAAAAQUBAQEAAAAAAAAAAAAAAAIDBAUGAQcI/8QATRAAAQMDAAUHCgIHBAkEAwAAAQIDBAAFEQYSITFBExQiUWGBsQcyMzRTcXKRktEVoSNCUlRVk6IkNXSyNkNic4LB4fDxFhc3dbPC0//EABoBAQEBAQEBAQAAAAAAAAAAAAABAgMEBgX/xAAsEQACAgEDAgYBAwUAAAAAAAAAAQIRAyExQQQSEyJRYXGBBTKRoSNCwdHh/9oADAMBAAIRAxEAPwD1BllosoJbQSUj9UdVL5Br2SPpFDHoG/hHhS65lEcg17JH0ijkGvZI+kUuigEcg17JH0ijkGvZI+kUuigEcg17JH0ijkGvZI+kUuigEcg17JH0ijkGvZI+kUuigEcg17JH0ijkGvZI+kU5g9VcoBHINeyR9Io5Br2SPpFLruD1UA3yDXskfSKOQa9kj6RTlcoBHINeyR9Io5Br2SPpFOUYxvoBvkGvZI+kUcg17JH0il0UAjkGvZI+kUcg17JH0il0UAjkGvZI+kUcg17JH0il0UAjkGvZI+kUcg17JH0inMVygEcg17JH0ijkGvZI+kUuigEcg17JH0impTTaYyyltIIxtA7RUimZnqq+7xFALY9A38I8KXSGPQN/CPCl0AUUUUAUUUUAUUUUAV0b65Xd9AZViXcVeU2TZ1XKQYDVuTLSzhHnlQGCcZx2ZrQuXK3tNrdduEVttC+TWtTyQEK/ZJzsPZWVizoh8tMsCUzk2dDY6Y2rCwdX39lFkatC7zpoVpiEJfGdbVwlJZTre7bnPbVBsyMHBrK36XcIunWjtvYuUhuHdOXD7CQnA1EZGqcZG09fCpOgL4f0Cs6g7ymqxqE62cYJGO4VV6UzojXlK0ODkplJaVK5QFYGprNgDPVk0QLDSW5z9E2WrwmS5NtiXUtTIzwSVoSo4C0KAB2HeDkHPCtBIlxIkdMiRKZZYVjVcdWEJOd201ldP30XuxHRu1rTMn3F5CdRo6wZQFBSlrI2JAxx38KVzdbHlA5vMlrYjotTbcBZ1dRRBw4BrAjW3ZxtxilAsdKbyu0woIjyG2nZ85iMHSQdRC1DWWM7N2dvDNS2sWlUh64XpC4b6081ElSUFrZtTr56WTtHVWV0giWi2WTR6LFkB2M3fWdRUhQPR5QlYBwOgD1bKsEpUryhXNE+VzdpyE0LcehqLa28oE6wIzrb8cMcMUBqHHmWnG23X2m1unDaVLALh6k9fdSY8qNLCzFksyA2vUXyTgVqK6jjceysRpDDs0G16LxGX+WjNXdCW3JC8q1Mq1gCcdDOBs2YxVip+DE8pc1htxtlC7FrPNskAkpcO3A/WCTs44pQNM1JjyFLSxIaeU2ooWG1hRSRvBxurjcqK7JcjNSmXJDW1xpLgK0e8bxWLhN3KFFkW+3uRbg4bM7+E3CMNV7UTqhKHANmckYVxIPE1NskK0ybJo9JVcXuWi6hZabKQsPEYWhQSnWIyTrA9pPXSgaym0SYy3HW0yWVLYIDyQ4CW/i6u+q/SudKtuitzmQgectsHkyBnUJ2a3cDnuqmbdjWu5yHozLa7ZYbMpDzoxqvvKIUUk7lHCAT2r276UCfCmv6Rv3JUK5LhsQpIYYLIQvlCnBWtQI2gnKRu3E791/5x2Duqo0Ut/4bovb2nGkokLZDr5CQCVrys571GmtLJDiIEOC28qOm5TERXpCV6paawVLIVwJCdUHtoC2alxX3FNsymHXEEhSEOBSkkb8gdWRTtZfRxdtlaU3WTCbS0mM0iDGbSjGG0YUpXYFKWME7wnIrUVAFMzPVV93iKepmZ6qvu8RQC2PQN/CPCl0hj0DfwjwpdAFFFFAFFFFAFFFFAFFFFAcCG8Y5NGw580b+ujURj0aOrzd9dooAwB5qQnsAxXNRvblpB1t5KRtpL7imWFOoYckFP+raxrK92SB+dVWj+lEPSZpb9viTEsNrLann0JSkLG9PnE529VAXKcITqoSEjqAxSHmWZLJZkMtvNE5KHEBSfka4+4pllTiGHH1J/wBW1jWV7skD86qtH9KIWkyXXLfEmIZZcLS3X0JSkLGMp3k52jhQFxqpOwoSQBgAjcKQ8wxIaDL7DTzYIIQ4gKAI3bDVMrSthOkH4CLVcFT+SLyUYbCVIB84Erqba75Bu7siPHU43KiKCZEZ9Gq40TuyOI7QSKAnlKVechCtmNqQcCjURtyhBzvOrvqmmaUxIOkDNicgzlzZKStjUQnUdSASSFFQ3YO/FSI17afvP4Q7BmRJJYVISX0JCFoBAOCFHJBUNlAT0MstLWttlttbhytSUgFZ7TxoDLKX1yEsNpecGFuhAClDqJ3mqa76Ux7NdYltkW2c67OXycZbQb1HFbNmSoY38cU+xpFEXd02eWxIt9wcSVssyUpw8Bv1FJJScdWc1QWoIzt2jjVDItdyuMT8Ilswo1tEjXcMbIDzIVrJbCOBOwKO7fgbdl7UN67wY95i2dx4CbMbW6031pTvz+ePhPVUBNUdZRJ40lbbbqC262hxBxlK0gg42jYa6olKFEJKiASEjersGapLbpXEut2k2uNb56ZENQTJ5RCEpazuydbb3ZoC7ASFKUlCUqWcrIGCo7tvXsortcoApmZ6qvu8RT1MzPVV93iKAWx6Bv4R4UukMegb+EeFLoAooooAooooAooooAooooAooooBbXpBWK8lX+ikv/7N/wARWwcW620VsNB5weahS9UHv4Vl9DbNfNGbO/BlxIj63JS3wpmUcAKxs2pq8A1zYIcSes1iPJZs0cun/wBzI8E1e2pu+x5N0nXFuOtyQ4jmkZp8lLbaRjBUU7DnJOyq7QWx3fR2BMhXNuKUyJjkpLrDxXjWA6JBSOrfQEG5uSmvLFCVDjtyHfwdWEOO8mPOPHB8Kc0ZDCdPLxIuRXHv8thBMIj9GlkYAKF5/Sbhk7DsOwbakPWe+r8oDOkaIsQxWYZi8kZJDisknW83FPxNHZr+m6tKbq4w2tqNzWJFYUVaicklS1EDJ2q2Dr7KoKzSZbrflU0UUw0HXBHkYQV6ueieODWis7ki4KkSblEQzLiyXWWQDrcm2Qk4CsDIOAf/ABVRd7LfZunNpvsaPEMS2NuNlC5BC3dcEEjo4HDjVlPavtwn29KI8aLBZkpelKMgqccCckJACcYzgnJ4VAUenqlI0k0NWlCnCLirCU4ydid2SB+dIbLWnOnEaYsKgo0acVmG9skrdOMFQGQEbBggnPZmrDSmy3m8X2yTIDEXkLTJ5dRdfKVO5xsA1Tjcd5rt/wBHLlKu8PSWwuMRLywnk32nlHkpDR3oUQOHA48BVBqPOVkn3mvNtLn2X7cjS2E40bpbpgkNIJwtUZJ1dTPURleP9o1sbum/S7C6xAixWLg+ktq15J1Ggd6goJyTjONlWDjYctioy4iFJWxyao2v0SCMFOtjdjjioBUKYxcYcefGVrMSW0utk9RGayeif/yBpp/vmP8AKamaEWi+aO2RVpuaY7rTC1KhqbfKiEE5CFZSOOdvbTNjs9+tekt8uz8OItq6rQpDaJR1m9UEbej20Bq8bM1yqmKxe3tJVTpyI7FvbiFlhlt4rUXCpJKldEDcnHH86tqgCmZnqq+7xFPUzM9VX3eIoBbHoG/hHhS6Qx6Bv4R4UugCiiigCiiigCu7eqoV5EgWaY7FlORX2WVuocQlKtqQTghQIxWf0ZdvGkOhUO6u6RSI02WhWFBlnkwvWKR0dTPVszSgayu1CbZny7Kwh2U5CnFlJddaShRCwNuxQKcZ7KzWg8m8aTaLi4zr9KblF9xrLLTISNU4HRKDQGxruKztq0hljSh/Re8pZM1tkSI0lkFKZTW7zT5qhxwcbDuqDpPOvMHS/R63Qbw8xGvLrqXUci0otBASegSnjrcc1aBsKNtMSoz70FcaPPdjP6oCZIQhSgRxII1TnjsHZioNsfdg6MouF4uC5Skx+cvvKbSnVGrkhISBs6uNQFrXKzej0m66UW9F8kzXLdEk5MSHGSjIbzgLcUoElR6hgYxvqwiv3Nm/i2y1Ifi80U63JCQlTigpIwoDYCAeGw53DFAWldqLcpnMLc9ISnXdACGW/aOqOqhPeogVV6EXt2/6MsSZh/tzC1R5qSNUpdTvyOBIwe+gL7bRtqliw7063OkT7vIYPLOmOwy21qoaBOpklBJJAzv41T6Iyb7pPoQzdnL9IZnvhwJ1GWeTCkqIT0SjsGdtKBsq5Wb0tmXa2aDu3eNNXEuEOOhbqUoQtC1nVCgQQes4wRVnaXnGdHGLhcpzj5VGTJedcSkag1dY4CQNg29ZoCyorNWCdc9LICbyuS5bLc8pQiRmEpLi0A413FKB2kg4CcbOJouN5maLXO3s3GRz613J7kESHEhL0Z07grVACknrwCNuc1aBpaKptKGrsIKFWa6Kgyy6lpGs0hbaio46QIJ+R7qjaJ6QuaR22REmhUG8wTyM5tIAUhW4LSCCMHfxFSgaKuVUWBq5JcnKuF3dnhuQplpCmm0BKRggnVSCVbfd2Vb0AUzM9VX3eIp6mZnqq+7xFALY9A38I8KXSGPQN/CPCl0AUdtcWtLaCtRwBUNT5dJzsHAVpRsjdElUhpPHPuFKbdQ55isnq41D4bqQdm0ZSocRWuxGbJF1/uS4/wCEd/yGshoBZRN0G0dlpkyAuO4Xg3yquTVhagQU7tx+dap5tm7RFwZanEocBSsNOFBWCMEZHhUeHoxbbbBECC5NjRU51Wm5awE534Ocj51jbRmiwgT49xEhcVRWhh5bClY2FadisdmdndWU8k3S0GGrt/tr+74q0MKxW+22cWmCHo8RKlKwh5WuSoknpZztzUa26JWizRVRbbzyLHWsrU23LcwVHYTv2buFClBPZVcvLdbVxsFNptxVLWP1dbXCUHt6QPfT2mp5PTnQeQvotJlSG1LO4KUlASM9Z21qbfbINqaW1AioYS6rXcUCSpxXWpR2qPvNFxtkG7w1Q7jGTIYJCtVWwhQ3EEbQR1ilgkvOtxmnX31hpppJWtajgJAGSTWfvUGTP8m0mCwhXOHLYAlGNpISDjHXsxU5vR+GkBL782a2kgpalSVOI2bsj9bvzVnk5zxqAz2gEtidoFZ1x1JUGo4aWAfNWnYQeo1bG4MfjItIIMnm5kKAO1CNYAZ95J+VRTo5bkTHpkRUmA/IVrPmI8UJdV1qT5ue3GalxbbDhO8swwA+QQp5RKnF5xnWUdp3Df1VQRphlybzHZioZKYSeXdLxOCtQKUAY4gax7xWZt3ONGvKdIiyg2mJpK3yzXJk6qX0ecNvWMnvFaqDZYdtnSZsdUkvSzrPlx9S0rI2A4JwMAYGOGymLtoza75KjybgmQt2KrWYKJC0ckrZ0k6pG3YPlQFo76B7sbV4VkvJR/8AG1u+N3/8iq08uG3Ni82eceDZGqotuFClDGNpG2otl0ftujzHN7Wh5mPtIZU8paATvIBJwagK7yibfJ3ev9wP8wp5+G7cvJwqCx6aTaA22OtRa2Cp12s0K+xDDuIdcjK89pDqkBe3PSwRndT0CCzbIiIsZTvItgJQHHCspA2AAnbiqCk8nT7cjQG1JR58dBYdRxQtKjkEcDx76qfKtHXc7fZLHHP9snXFJbA2lKUg6yvcM1qnLJCVLdmMctCkvnLzkVwo5U9ak+aT2kZpcSzwYUtU1Da3Zq0aipT6ytzVznVBO4dgwKA7fOk1HI3c8Z/zis5plaplvuDWmdibzPgp1ZsZORzxjiNn6wHZ4Cr+6WSFektImmRqsrC0JafU2NYHIPRIyQanMp5BtCErWrUGNZatZR9540sFRotco15tTtzhqKo8qStxGRgjYMg9oOR3VcVFttsh2iMuLAa5FhTq3eTB2BSjk46hnhUqoApmZ6qvu8RT1MzPVV93iKAWx6Bv4R4UukMegb+EeFLoCvub2q4hrPDWNR0uY30u8oUl5t4eaoapPUf+zUNDmcV1jsYZYIXrdmKeUgKFRGjtqShWRWyDZbI3ZqQxKyQh07eCuv30BINJW0kjbUasWTK5UZp7kugtWsngeIqT2g5FcWmjadna5TMhuS4U83khnGdbog5+Ypnm9y/iA/lp+1QpMoqHze5fxAfy0/ajm9y/iA/lp+1ATKKh83uX8QH8tP2o5vcv4gP5aftQEyiofN7l/EB/LT9qOb3L+ID+Wn7UBMoqHze5fxAfy0/ajm9y/iA/lp+1ATKKh83uX8QH8tP2o5vcv4gP5aftQEyiofN7l/EB/LT9qOb3L+ID+Wn7UBMoqHze5fxAfy0/ajm9y/iA/lp+1ATKKjx2paHCZErlk42J1AMHuFSKAKZmeqr7vEU9TMz1Vfd4igFsegb+EeFLpDHoG/hHhS6AS42h5tTbiQpCt4qhlxzCfLeuFDenbtx21oayWkdrkR5v4pDJ1v107x/4rUXRGT2nM7akoWc4FU1vntzGddA1Vp2Lb4pP2qwS7/4rqmZaLBLmTvpfvNQkr4VIQrOyqQUpGfdQ06pg4PSbPDqpe4Zx3UhaSFdYo1YJoUFJCknIPGioCHlsrykZB3p66mtuJdRrIORxHEVxcaNp2KooorJQooooAooooAooooAooooAooooAooooAooooApmZ6qvu8RT1MzPVV93iKAWx6Bv4R4UukMegb+EeFLoAri0JcSUqGQRiu0UBjL3ZXrZJ5/AOqM7Rw9x7Kegz25jHKIGqtOxxs70n7Vq3G0uoKFjIOw5rGXq0P2mTz2FsTx6sdR7K0nRC2QvgKkoX0hVPBntzGuUQNVQ2LQd6T9qsUObQc7a6pmWiyQ510pakpQpxZCEgZKlnAHeazekOlUXRyKFOJ5eU4P0TAOM9p6hXl930iut+f5S4yipAOUso6LaPcn/mdtc55VHTk9nTdHPNq9EetydJLMyogSC+Rv5FOsPnurK3vygTY8gCzx+bt/rOPAKUru3AfOsva54GGlHZwqfMiplNZGM155ZZSR+zj/ABuCGr1+TR2rysRy3qXiA6lwbnY2CFe9JIx3VqbTphYL24GodwSHjuaeGoo+7O/urw+Q0phZCwRimcpVxHvrKyPk55Px2KX6dD6QIwcGuVg/J1pXInj8GuTqnXUJzHeWcqUBvSo8T21vK7J2rPxsuKWKfbIKKKKpyCiiigCiiigCiiigCiiigCiiigCmZnqq+7xFPUzM9VX3eIoBbHoG/hHhS6Qx6Bv4R4UugCiiigCkutIebLbiQpJ4GlUUBiLvaH7PL55EzyXEb8dh7KkRrkw7GVIJ1UtgqcTxTj/lWseaQ+0W3EgpIxtrCaQWR628spjPIPIKFY4A1pMJJvU89usx+53F6ZIUVLdVkZ/VHAD3Cq9eypz6MHJG7fUd9gpjpdXsC1YSOuvI9z6vyxikhy2xJMtzLWEpG9ajgD71dyIMtDGqiWvYNur0f+tUsSaphQwcAcK1FoUbxMYgt73lYUf2U/rH5ZotdEdO5Qj3PZE/QbQxuTi9XZHLN5/szLm0K61qB3jqFauborYpqCh20xhn9dpHJqHenFXDaWmkIaaQENtpCUISNiQBgCunbsr3RxqKo+VzdTPJkc06MGNEntGbzFu1rcW/FZdSXGlbVoSdhxjeMH316OcZyNx21B1SNlONSNQhDm7grqrLx1sZnmlkrv3RJooorBgKKKKAKKKKAKKKKAKKKKAKKKKAKZmeqr7vEU9TMz1Vfd4igFsegb+EeFLpDHoG/hHhS6AKKKKA7Rg1VX+HdJETlrPOcjS2RkNjBS6Oog8eo15+NL9JQVIcuCkKScKBaSCD8qw5Uezp+jlnVwaPVdUnhTcpplcdaZOolvG0rIAHzryh7SS9ughd1kbeCVavhVZIedlHMl5x49biirxrPiHtj+Im/wBUhOnjMO1z1/hsyPJQ90sNOBWoeION1Uk2e1OZiFoFIQ3hQPBWdvgK7d47YbKm09Ib6gtJwykdlZbtHqWJwmot3SFhWDW88mEflZk2er/UthpHvUcn8gPnWBNejeTk8ha3wRguOBXditYl50cutk44Glyegtr2Y408nFV7bu6pKHdm2vcfOkgpzTamyeGylJWSnZRrHroDjTymTqryUfmKlgggEHIPEVBUCdlDLimDgHWSd6axKN6oqZOoriVJWnWSciu1xNhRRRQBRRRQBRRRQBRRRQBTMz1Vfd4inqZmeqr7vEUAtj0DfwjwpdIY9A38I8KXQBRRRQAVJQlS1qCEIGspROAkDia8h0muzF2vb8yM2G2ThKTjBcx+sffXqlxtzF1iGJJU4GVHK0tr1dcdRPVUeLo3Y4Y/Q2uOT1uJ1z+eaxJOWh7+j6jH07c5JtnkDKHJLgQw048v9ltJUfyq1j6K6QSMalreSDxcAR41642lDKdVptDaepCQBXdYnjWfDR6p/l5/2xR5grya3aUwtcmTEipSklWVFZA7tn515yCCMp3cK+gtJpYgaLXSSpWNWMsA9pGB+ZFfPqRqoA7Kkklojr0ufJnuUxK84NeiaPONsNNckrKdRKV9igN1ee7yB21phJXAnKWydgOCngRWse9nLrnokelMvZTkHZUlk5Oc1nrVcW5cdLrasg7CDvB6jVyw8CnOa9aZ+I1RZoXspbas7KhpXkU82rAGKpkkqSSNm+m1N0tC80o1QMNrcZOsnvHXU1p1Lycp2HiDvFRzgjdTXSbVroOCKzKNlTLCim2X0vDG5Y3j7U7XFqjZyiiioAooooAooooApmZ6qvu8RT1MzPVV93iKAWx6Bv4R4UukMegb+EeFLoAooooAooooAoorvGgMZ5VJnN9E0REqwqZISkjrSnpH8wK8dVW+8qdw53pCzASrKITI1gP21bT+WrWEWgZrzzdyPoejxuGBe+pxka0htPWsD86vwy7IWVJSTmqWC0XJ7KBv1s/KvYdFNHmUMJkyGwr9kGumNHl66VNGEhidZ3w+G18mfPQRsUPvWygTG5LCXmVayD8x2VrpMCJLZLLzCCgjq3VhLlaZWjE4yIwLkNw9JPCuydH5TfcX7b3R30+h3iDiqqLJbksJfYVrIVvHFJ6jUpC84FdEzk0WiF8akJWDxqvbXsFPoXjZnfWyEs4IpsthR20IXnZS94oBhQKNqTgjcalMSg5hDmAvh20yocKbWgnOzvrMlYTosaKiR5eCG3j7l/epdcWmjadhRRRUKFFFFAFMzPVV93iKepmZ6qvu8RQC2PQN/CPCl0hj0DfwjwpdAFFFFAFFFFAFJdeajMuSHlBLTSCtZPAAZNKrMeUG48z0dMNB/STjqHbuQNqj4DvqN0rOuHG8mRQXJ5TcZa7jcJM1wkqkOqcOe07B8qhLQCKkLSAcDdXA3mvKfXdqqkTtFoBlXtoBJJyAO+vcmGgwwhtI2JGK8/8AJvZySq4OI6KfNzxP/fjXolemCqJ8z101LM0tkcpuRHalsKZeSFIUMHNOUVo8RgLjbJWjU4vxwXIrh2p4YqwjyG5LCX2FZQfmD1GtXIjtSmVMvJCkKGMGsPPt0nR2aXmAXIyz0k8CP+RraZC3bcIxk1ISvPGq6PIaksJfZVrIV8weo1JQ5XRGWTkOYFPIc4GoCV8Twp1CyRsqkLEDNJWMA4pDbmN5pRXrbBtqkGSkau7fTseUWcIcyUdfEUlY1dqjv3Co7iiTsGD1bzUaT3KXAIIBBBB3EUVVRpTjCsapUg709Xuq0SpK0BaTlJ3GuLjRtOztFFFZKFMzPVV93iKepmZ6qvu8RQC2PQN/CPCl0hj0DfwjwpdAFFFFAFFFFAdAycV5Pp3e25t8eAcBZjfoW+okecfn4V6lLTIXEdREUhD60lKFr3Izx7cdVU1n0Ls1o1XVMibLSc8vIGcHsTuFYkm9D29Hmx4G8ktXwjxl4PNLSHmlta41ka6SnWHWM8Kk29C5sxmIynLjywgd/GvZ9I9Hoek9tVEl9BxO1h8DpNK+x4isVoDorLgaUTF3JrVXbk6qdnRWpW5QPEYrm4Uz9SH5GMscpbNG+tcBu2W5qK2Mao29pqXXe2uV3Pnm23bCiiigCm5EdqWwpl5IUlQxtpyigMDcIMrRycXWQXIzh6SesferCPIalMJkML1m1fl2GtTKitTGFMvJCkkfKsDOhytGJ6ltpLkVw9NHBQ6/fW1KiUXYVuBPGpDbmKgMvtSWEyGF67atx4jsPbTyV10Rknpcp9DursAyo9fCq4OanSO3s66dacKjjidqjVshOTlZJB96jXCjCT8ySeFcS4ltBUohCEDJKjgAddedaU6Xu3ZxcOCpTcBJwpQ2Ke9/Z2VmUlEqVl7dtNIMNxTEBHPHk7CvOGwffx7qjWzTiey+lcltpcdR6aEpwQOsdtYlkaygBxq8tEFVyucaCnI5RYSojgkbz8s1wc2zaSR6/sOCDkHaK5XTgbBuGwVyqApmZ6qvu8RT1MzPVV93iKAWx6Bv4R4Vx2Q0yQHV6pVu2E+FdZ9A38I8K6tppzHKNoXjdrDOKAa59F9t/SftRz6L7b+k/al81j/u7X0Cjm0f93a+gVQI59F9t/SftRz6L7b+k0vm0f8Ad2voFHNo/wC7tfQKARz6L7b+k/ajn0X239JpfNo/7u19Ao5tH/d2voFAI59F9t/SftRz+L7X+k/al82j/u7X0Cjm0f8Ad2voFAI59F9t/SftRz6L7b+k/al82j/u7X0Cjm0f93a+gVAI59F9t/SftRz6L7b+k/al82j/ALu19Ao5tH/d2voFAI59F9t/SftRz6L7b+k/al82j/u7X0Cjm0f93a+gVQI59F9t/SftSJLES7RVtKwtO7ONxp7msb93a+gUtDbbQIbQlAO0hIxUB5zKizNGLirCS5FcPSSNxHWO2rdp5t9lL7KtdtQ2Hq7DWnuFvYuMZTDyQc7j1VgH2JmjVwUkpK46z0k8COsdtbUqIXfKDWyc4QM08w6Rv3nbUAPNvRuWYXrNrUMHq3bDS35QixHXz/q0kgdvD863ZKKTTK/KcH4TGWQnfII49SfvWQI4VLd13HFOOEqcWoqUTxJprUwd22uEm2zS0FRsNZUd/bwr0/Quwm3QzcZTerJlJwhJG1tH3O+vOoQQw8lxwBSknIB2ge+vUdHL0LnG1HD+kQPnRR5Fl3XKKKoCmZnqq+7xFPUzM9VX3eIoBbPoG/hHhTM+5wrW2HJzxYbP65QopHvIGB308x6Bv4R4VD0hAOi92BGRzN3/ACmo9jeOKlNJ8gzfbbJaDsd9x5tW5bbC1JPuIFOQLtb7ryogykvlggOgAgoJ3ZB9xqh0RuDFr8nUeY+rCGEOKKQRk9M4A7TWgZgNMXOTPbwFym20uJCcZKdbCvfhWO6om3TO2XHCEpR10dJ/A8881GYckPrDbTSSta1bkpG0k0ptaXW0OtqCkLSFJUNxB3Gqu/xF3eN+BtqUgym1KcWP1EJ3fNRT3A1V+T65rlWJy2SFf2u2OFlaTvCcnV+WCO6l60ZWG8LyJ7ce3r+5qFrDaFLVnVSMnAJPyFVrWklokSVRWJK3ZCAStlDCytI7QBkVaDeKx1uGPK9c8DBML/8AnRuqGHHGal3cKzSxbtb5shcZiWgyUDKmF5Q4B8Jwal1itPWzIvdjZt41rql0q/R+chGRtVjcP+tbdeNY43UT1aGXEowjJc8FdOv1qtjoanzExlndrpUAr3HGD3UP362Rmy7IfcZbT5y3GHEge8kVmvKmAbHAyN0sAfSa2EqZHQ8zGdUhZlEtpbyDkapJ2dWBS3bRt4orFCdN3f8AAR5DMuO3JjuJcZdSFIWNyh11DlaQWmDKEWXMDL5OEoWhQKvds291P22Ci125mA0srbYBSgkbdXJwO7dWW8oAH4jo4o4yJh2n3ppJtKyYMUMmbs41NFI0gtcRvlZUhbDYONdxhaR8yKnoUl1tLjZCkLAUlQ4g7jTE6TEdkJtbxS6ZiFjUyD0QNpI76XDj8zgx4uuVhhtLYWRgqwMZq6nJqKjdUyArSeyIkpiqnf2hRwlnkl66j2DG2nXr5bY2rzp9cQKOAqS0tpOfeoAVmdLAP/cDRlWBkqGT/wAdbV1Db6VtPtpdaXsUhYyCPdUTbbO2THjhGEtfMr/kAQUhSSCk7QQcg1EuVtYucVTLqdv6quqsvo067Y9MZ2iynSuGUl6IFbS3sCtUdmD+VbSqnZzzYvClV6NWvhnl86NMsMh2P0g251D5Edop+RMTcbQvVKQ6kp5RKT+Y7K3d1tTF0jFtxI1h5prze52uRaphIBSRuPAito4kF2ODs3Hdmoi0hskAbRxqeZSFjpNKSrs20CNzpQCEqKuGyolqCA02txQABr0PQ22OsNl9YIBGzPGmLBomAEvyk4TvCeutihCWkBCAEpG4Cq2QVXKKKyUKZmeqr7vEU9TMz1Vfd4igFsegb+EeFQ9IP9Gbr/g3f8hqYz6Bv4R4VDvFueusJyGicqKy8god1WwpSgd+07tmyo9jeNpTTfqZrRnR+33fyfsIcisJkvJcCZJaBWhWscHO/Z762o24HZVTYLG7YIiITdwVIit5KULaAUCTneKl3KI/OhLjMTFQy4NVTqEhStU7wM7vfUiqR2zzWTK6lo22RYKZUp+Rc48tkNyVarQW0V4bQSBghQ2E5V/xVm5Ye0X8oMae6ptUW8DknloRqJC9nDJ46p7zWstFvctVtagqlGShhIQ0pSAkhIGwHG+oGkejP/qVtDEietiO2oLQhDYKgrGPOqNNr3OmHLGORxk/K1W3HBekYVjqNYdmKzM8q90YkJKkGECcKKTuRxBB661sSNKjwBHcnF95IwmQtsZ7MgbzVM1opIZvzl8RenOeupKF5YTqFOAMY7hSVujPTyjj77luqW5UWp9ehOk7louCguBcFa0aatPTB/ZUrjvxt3bDxrdEEHbVberFE0gtfMJ5JxgpeQMKSvrH2os9sl2plEd66uzmG06qA62ApPV0htNVJp1wTNOGWKndS59/cznlS/uKD/ix/lNadVitzc6NKjQ48d6OsqCmmgkqBSQQce/PdVdpFosrSUIblXNxqO0vXbbbaGw4xtJ31O5ndeRCBehkDGvzZOt79++pWrdG3OPgwhGWqu9+SSzNZkzJUZvWK4hSlw8MkZwO6sp5QkpXN0dSsBSVSyCCNhGU1f2GxpsTMlBmOzFyny8466MKKiAOHuqFe9FHb9KYfk3d1sRVlbCG2kgIOQdvXuFJW40TBLFjzqV+Vc/RZCwwGLsxOiRWIzjIWg8k2E64UNxx1VIjS2papCWSTzd4srPAqABOPnj3g1Fch3Z1pSPxoIKhjXRGTrDt2nfRYrMiw20wm5DknWdU6p1zzlKVvzWvo4yUXG3K39mb0t/0+0Y+P/8AcVtsZXs66zdy0RXdbpGuci8OpkRCCzqNJCU4Od3HbVm7AuEhBbcvLqEq2K5BlKFH3E5xWUmmzrllCcIRUtlT39TNQQm6eViXMjq1mYDOotY2jW1dXHzz8q2tQ7ZaoVmh81gM8m3nWUScqWrrUTvNS6sVRzz5Vkkq2SSX0FQ7jbGLkyUOpGtwNTK7WjgZD/0T+lyHQE56qurdo/Dt4BCddfWRVpRVtgKKKKgCiiigCmZnqq+7xFPUzM9VX3eIoBbHoG/hHhTmKbY9A38I8KhXdidKVDjwpLsRCniqQ+3jIbAPRGeJOPlRmox7nVljg9VGCOFVN0Maz2t+4Sp80NMJz6fao8AO01XaErvM6I7dbrKeLUgnmsZeMJRnzus9Q/61m9aOvg/03kvRfyaau0VldJ9I5FmvdsCMpt6XdSY4dxKhsT3DpfKq3WpjFilll2x3NTXcUKGD2VDurLjttfUzJejuttKUhbSsbQNmeuqYiraRMwRwoweqsroDKm3WyG53G4PvuB1ScLUAhKQBvAHbUluJPu12VMi3mbHtOBqpSU/p1cSgkbEbtvHbjZg1lStWd5YOycoylt8/saGuUJGqkJyTqjGVHJPvoUpCEqW4QlCAVKJ4Ab60ec7XKy+jGkUq4aQXW23BCmVgh+K055yW8Do/IpPea1FROzplxSxS7ZHcE8KMHqrH6eyJ9qixJtvuUpjlpAbcbSvokEZ2dW6rS+RJcKzSJ1tuctqRGaLuq45yiHMDJBCs8Oqp3bnRYPLCXd+ou67jNVOjF6OkFgZuC2w06SUOJTu1hvI7KkXdl1y2SXGJT0Z5pla21NKx0gMjI41btWjm8bjk8OWj2JxBG+uVmNA5M26WJNzuE+RIeU6tISpQCABs3AVp6RdqxlxvFNwbto7XKy1/0kkWrSm2NeZbSssyVncpagMD/hBSe81qiMHFE7LPFKEYyezOUUUVTkFFFFAFFFFAFMzPVV93iKepmZ6qvu8RQC2PQN/CPCnBTbHoG/hHhVDpnIu4tXMbLDfeelZS482MhpHHvPhmo3Ss3jx+JNRurKSYpWnulQt7Ss2S2K1nlpOOVX2Ht3Dsya3iUpQgIQkJQkYSkDAAHCqHR9mHo/ZmoDEWaop6TrnNVdNZ3nd3Dsp6NOnTtIkpEOVGtzEdRK3kavKuEgDZ2DNZWm+56s7732w0jHb/AH8stX5DUWM7JfVqtNIK1k8AKy10jx7rolJhPtS1TZGZG2G70Xd4AOruHm+6rK+zXxKiwmrZLkscslclxtvKQgbQB17cfKrvlDjX27s4xt+VXfQ5QbxKM+d9zPaDXY3bRllLmecQ/wBA6Dv2bj8sfKrqb/d8r/cr/wAprHWtE6z6bT5Ua2TlWiftX+hPRWdutjfgHW+dau7SVR7c+lEZ+Q460pKEMtlRJI49W+pF+XU654JZ047On8ex5zZU30aBokW5DT0SPKLj8bBK3wMEg/7PWOP5V6DYb7C0ityZcJQGMJcZO9o9R7Oo1TeT9mZbLL+GzoMmM+HlLBW30CCBx7qrL1brhZ9Jk3XRaBKK1kiWwGiGV+7rB7PfWY2kmenMoZ8ssbpO20+H8/4Zvarb3IbS0xCUpwc6cwsNtqWrkk7V7EgnB2J/4qet9xM6MXHYMqG4lOVtvN4OeISdyu6oNqnPy79MekWyVGBQlqK483gFAyVZ/ZJJ3dia6Wfnwg023wZ7S+W3Av8AbNJobEj9AoNStaOtsFHDaoAZwSPlW6StDraHW1BSHEhSSOIO41XaSMIm6Py4brTz3LoKUJZbK1BW9Jx7xvqu0IeuTdlatl1gyWH4wIbcdR0VI4DPWN2OoVlaSO86ydOpcx0+v+EHym/3JA/xqfA0aR3eciYxZLwG7fbrgkNmax09YcU5ONTtODvo0+bnXWJFhW+2y5C2JPKOKS2QnAGNhO/fV3cYMTSuyOwZLDzGQNVTzRSpteNhGd/bWWrbo7QnCGLH3r1+V6MnW+3xrVb2YMNGowynCBnOesk8Sd9duH91zP8ADr/yms5ozOvdsY/CL3bZTgjnUZmNI10rTwB/5H51eXqQti2SW24z8h11laG0MoKsqIwMnhvraaaPJLHKOam7139Sk8mv+hjX+/c8a0kuSiFDelOeY0gqx1ngB2k7KzegLcq3WJFsnQZMZ9Lq1ArbOqQdu+p15nPG5QoabXLfitvByS823lIwMpA/a6WCfdUi6ijrnj39TOvW/oq77Ej3TQ52EtqW7P2yArmboy8TlWOjsByUjsxVpodeDetGo76z+nZHIvbdusnZnvGDV4VlIK9pAGcAbflWHsDc6yaWXLkrZO/B5y9ZCiyRqK35xvxtI+VNpJlg1lwyhytVr+6NvRXcY2bO6uVs8IUUUUAUUUUAUzM9VX3eIp6mZnqq+7xFALZ9A38I8K6qQ004htbyELc8xKlYKtoGzvI+YrjHoG/hHhUeda49xdYdfW6lTGdTk1au9SVb/egfnQE3pdtILyA6GVOJDhGQjO3HuqILVHys673TTqnDhGPdimzZIxUlXLPghGpnX2kbd576AsukNm0Uk4CgkkBStw4moCLShDTrRlPFDhSQQcKSBnZnq20k2OMQr9M+CoAawXhQxs2HeKAs+luprnLKUpVyyNVfmnPne6mPw1nk3Eco7hxRUTr7RsIwOobT7u6u/h7QZhtBbiUwh+iwRv1CgE9eASffjqoB7nTCsYfQc7ulvrvOWQSnl0BQVqkawyD1VEZtEeO8262tzLfmgkYHRSnq6k/maF2iG4rXWFFfS1lZ2qCl65B7Mj5ZHGgJXOGS4Gw8krO5IO0/95oVJYBIU+2MBRIKhuBAV8iRn3imWYDTBQW1uDUSpKBnzdZWscd4GzdgYqObFEUUlS3SUuFwHI3lQURu3EpHyoCaJLBc5MPt65JATrbcg4PyJxShIaWnIeQU4BzrbNuMeI+YqALHHDTSBIfBZSQheRrZPnKJxtJO3PWAac/CI6Y5joW4hrXCwkEbFZBzu7N3VQEsvthOS8kJyE5zsznGPfnZSVSo41taQ2NVOsrpDYOv3Uz+Gxyytkleot7liNb9bZu7CduOsnrptVmhlGp0wAUkdLbkBI8EAd566AlmUylOS+gDYM63WMj8ttObR2VXJssdLZbLzykKJKgSOllGp1fs7Ksc5oAJJ3mjJ665RQBXcnrrlFAFFFFAFFFFAFFFFAFMzPVV93iKepmZ6qvu8RQC2PQN/CPCl1UB50DAcWAP9o0cu77Vf1GqC3oqo5d32q/qNHLu+1X9RoC3oqo5d32q/qNHLu+1X9RoC3oqo5d32q/qNHLu+1X9RoC3oqo5d32q/qNHLu+1X9RoC4rlVHLu+1X9Ro5d32q/qNAW9FVHLu+1X9Ro5d32q/qNAW9FVHLu+1X9Ro5d32q/qNAW9FVHLu+1X9Ro5d32q/qNAW9FVHLu+1X9Ro5d32q/qNAW9FVHLu+1X9Ro5d32q/qNAW9FVHLu+1X9Ro5d32q/qNAW9FVHLu+1X9Ro5d32q/qNAW9FVHLu+1X9Ro5d32q/qNAW9MzPVV93iKruXd9qv6jQXXFDCnFEHgTQH//Z"/>
          <p:cNvSpPr>
            <a:spLocks noChangeAspect="1" noChangeArrowheads="1"/>
          </p:cNvSpPr>
          <p:nvPr/>
        </p:nvSpPr>
        <p:spPr bwMode="auto">
          <a:xfrm>
            <a:off x="1692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charset="0"/>
                <a:ea typeface="MS PGothic" charset="-128"/>
              </a:defRPr>
            </a:lvl1pPr>
            <a:lvl2pPr marL="742950" indent="-285750">
              <a:spcBef>
                <a:spcPct val="20000"/>
              </a:spcBef>
              <a:buChar char="–"/>
              <a:defRPr sz="28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a:spcBef>
                <a:spcPct val="0"/>
              </a:spcBef>
              <a:buFontTx/>
              <a:buNone/>
            </a:pPr>
            <a:endParaRPr lang="en-US" altLang="en-US" sz="2400"/>
          </a:p>
        </p:txBody>
      </p:sp>
      <p:pic>
        <p:nvPicPr>
          <p:cNvPr id="31748" name="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8214361" y="1477962"/>
            <a:ext cx="2981325"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54368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2209800" y="762000"/>
            <a:ext cx="8001000" cy="1168400"/>
          </a:xfrm>
        </p:spPr>
        <p:txBody>
          <a:bodyPr>
            <a:normAutofit fontScale="90000"/>
          </a:bodyPr>
          <a:lstStyle/>
          <a:p>
            <a:r>
              <a:rPr lang="en-US" altLang="en-US">
                <a:ea typeface="MS PGothic" charset="-128"/>
              </a:rPr>
              <a:t>US domination relies on immigrants</a:t>
            </a:r>
            <a:br>
              <a:rPr lang="en-US" altLang="en-US">
                <a:ea typeface="MS PGothic" charset="-128"/>
              </a:rPr>
            </a:br>
            <a:endParaRPr lang="en-US" altLang="en-US">
              <a:ea typeface="MS PGothic" charset="-128"/>
            </a:endParaRPr>
          </a:p>
        </p:txBody>
      </p:sp>
      <p:sp>
        <p:nvSpPr>
          <p:cNvPr id="32770" name="Content Placeholder 2"/>
          <p:cNvSpPr>
            <a:spLocks noGrp="1"/>
          </p:cNvSpPr>
          <p:nvPr>
            <p:ph idx="1"/>
          </p:nvPr>
        </p:nvSpPr>
        <p:spPr>
          <a:xfrm>
            <a:off x="1828800" y="2057400"/>
            <a:ext cx="4800600" cy="4114800"/>
          </a:xfrm>
        </p:spPr>
        <p:txBody>
          <a:bodyPr>
            <a:normAutofit lnSpcReduction="10000"/>
          </a:bodyPr>
          <a:lstStyle/>
          <a:p>
            <a:r>
              <a:rPr lang="en-US" altLang="en-US" sz="2800" dirty="0">
                <a:ea typeface="MS PGothic" charset="-128"/>
              </a:rPr>
              <a:t>Foreign-born doctorate holders in workforce: </a:t>
            </a:r>
          </a:p>
          <a:p>
            <a:pPr lvl="1"/>
            <a:r>
              <a:rPr lang="en-US" altLang="en-US" sz="2800" dirty="0">
                <a:ea typeface="MS PGothic" charset="-128"/>
              </a:rPr>
              <a:t>Engineering and computer science: 50%</a:t>
            </a:r>
          </a:p>
          <a:p>
            <a:pPr lvl="1"/>
            <a:r>
              <a:rPr lang="en-US" altLang="en-US" sz="2800" dirty="0">
                <a:ea typeface="MS PGothic" charset="-128"/>
              </a:rPr>
              <a:t>Physical sciences: 37%</a:t>
            </a:r>
          </a:p>
          <a:p>
            <a:pPr lvl="1"/>
            <a:r>
              <a:rPr lang="en-US" altLang="en-US" sz="2800" dirty="0">
                <a:ea typeface="MS PGothic" charset="-128"/>
              </a:rPr>
              <a:t>Mathematics: 43% (National Science Board, 2010) </a:t>
            </a:r>
          </a:p>
          <a:p>
            <a:endParaRPr lang="en-US" altLang="en-US" dirty="0">
              <a:ea typeface="MS PGothic" charset="-128"/>
            </a:endParaRPr>
          </a:p>
        </p:txBody>
      </p:sp>
      <p:pic>
        <p:nvPicPr>
          <p:cNvPr id="32771" name="Picture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705600" y="2286000"/>
            <a:ext cx="376078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0933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en-US" altLang="en-US">
                <a:ea typeface="MS PGothic" charset="-128"/>
              </a:rPr>
              <a:t>International graduate students </a:t>
            </a:r>
            <a:br>
              <a:rPr lang="en-US" altLang="en-US">
                <a:ea typeface="MS PGothic" charset="-128"/>
              </a:rPr>
            </a:br>
            <a:r>
              <a:rPr lang="en-US" altLang="en-US">
                <a:ea typeface="MS PGothic" charset="-128"/>
              </a:rPr>
              <a:t>in the US</a:t>
            </a:r>
          </a:p>
        </p:txBody>
      </p:sp>
      <p:sp>
        <p:nvSpPr>
          <p:cNvPr id="33794" name="Content Placeholder 2"/>
          <p:cNvSpPr>
            <a:spLocks noGrp="1"/>
          </p:cNvSpPr>
          <p:nvPr>
            <p:ph idx="1"/>
          </p:nvPr>
        </p:nvSpPr>
        <p:spPr/>
        <p:txBody>
          <a:bodyPr>
            <a:normAutofit/>
          </a:bodyPr>
          <a:lstStyle/>
          <a:p>
            <a:r>
              <a:rPr lang="en-US" altLang="en-US" sz="2800" dirty="0">
                <a:ea typeface="MS PGothic" charset="-128"/>
              </a:rPr>
              <a:t>2013 National Foundation for American Policy (NFAP)</a:t>
            </a:r>
          </a:p>
          <a:p>
            <a:pPr lvl="1"/>
            <a:r>
              <a:rPr lang="en-US" altLang="en-US" sz="2800" dirty="0">
                <a:ea typeface="MS PGothic" charset="-128"/>
              </a:rPr>
              <a:t>Electrical engineering: 70% </a:t>
            </a:r>
          </a:p>
          <a:p>
            <a:pPr lvl="1"/>
            <a:r>
              <a:rPr lang="en-US" altLang="en-US" sz="2800" dirty="0">
                <a:ea typeface="MS PGothic" charset="-128"/>
              </a:rPr>
              <a:t>Computer science: 63%</a:t>
            </a:r>
          </a:p>
          <a:p>
            <a:pPr lvl="1"/>
            <a:r>
              <a:rPr lang="en-US" altLang="en-US" sz="2800" dirty="0">
                <a:ea typeface="MS PGothic" charset="-128"/>
              </a:rPr>
              <a:t>Industrial engineering, economics, chemical engineering, materials engineering and mechanical engineering: 50%+</a:t>
            </a:r>
          </a:p>
        </p:txBody>
      </p:sp>
    </p:spTree>
    <p:extLst>
      <p:ext uri="{BB962C8B-B14F-4D97-AF65-F5344CB8AC3E}">
        <p14:creationId xmlns:p14="http://schemas.microsoft.com/office/powerpoint/2010/main" val="19639680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altLang="en-US">
                <a:ea typeface="MS PGothic" charset="-128"/>
              </a:rPr>
              <a:t>International graduate students</a:t>
            </a:r>
          </a:p>
        </p:txBody>
      </p:sp>
      <p:sp>
        <p:nvSpPr>
          <p:cNvPr id="34818" name="Content Placeholder 2"/>
          <p:cNvSpPr>
            <a:spLocks noGrp="1"/>
          </p:cNvSpPr>
          <p:nvPr>
            <p:ph idx="1"/>
          </p:nvPr>
        </p:nvSpPr>
        <p:spPr>
          <a:xfrm>
            <a:off x="1141412" y="1815737"/>
            <a:ext cx="9905999" cy="3975464"/>
          </a:xfrm>
        </p:spPr>
        <p:txBody>
          <a:bodyPr>
            <a:normAutofit/>
          </a:bodyPr>
          <a:lstStyle/>
          <a:p>
            <a:r>
              <a:rPr lang="en-US" altLang="en-US" sz="2800" dirty="0">
                <a:ea typeface="MS PGothic" charset="-128"/>
              </a:rPr>
              <a:t>2014 National Center for Science and Engineering Statistics (NCSES)</a:t>
            </a:r>
          </a:p>
          <a:p>
            <a:pPr lvl="1"/>
            <a:r>
              <a:rPr lang="en-US" altLang="en-US" sz="2800" dirty="0">
                <a:ea typeface="MS PGothic" charset="-128"/>
              </a:rPr>
              <a:t>US graduate students: 2.1 % decline</a:t>
            </a:r>
          </a:p>
          <a:p>
            <a:pPr lvl="1"/>
            <a:r>
              <a:rPr lang="en-US" altLang="en-US" sz="2800" dirty="0">
                <a:ea typeface="MS PGothic" charset="-128"/>
              </a:rPr>
              <a:t>Foreign graduate students: 13.1 % increase</a:t>
            </a:r>
          </a:p>
        </p:txBody>
      </p:sp>
      <p:pic>
        <p:nvPicPr>
          <p:cNvPr id="34819" name="Picture 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791200" y="4267200"/>
            <a:ext cx="43561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81855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US" altLang="en-US">
                <a:ea typeface="MS PGothic" charset="-128"/>
              </a:rPr>
              <a:t>Nobel prizes</a:t>
            </a:r>
          </a:p>
        </p:txBody>
      </p:sp>
      <p:sp>
        <p:nvSpPr>
          <p:cNvPr id="35842" name="Content Placeholder 2"/>
          <p:cNvSpPr>
            <a:spLocks noGrp="1"/>
          </p:cNvSpPr>
          <p:nvPr>
            <p:ph idx="1"/>
          </p:nvPr>
        </p:nvSpPr>
        <p:spPr>
          <a:xfrm>
            <a:off x="4900614" y="1828800"/>
            <a:ext cx="5538787" cy="4495800"/>
          </a:xfrm>
        </p:spPr>
        <p:txBody>
          <a:bodyPr/>
          <a:lstStyle/>
          <a:p>
            <a:r>
              <a:rPr lang="en-US" altLang="en-US" sz="2800" dirty="0">
                <a:ea typeface="MS PGothic" charset="-128"/>
              </a:rPr>
              <a:t>Between 1950 and 2005, 27 of the 87 American Nobel Prize winners were born outside the US (</a:t>
            </a:r>
            <a:r>
              <a:rPr lang="en-US" altLang="en-US" sz="2800" dirty="0" err="1">
                <a:ea typeface="MS PGothic" charset="-128"/>
              </a:rPr>
              <a:t>Vilcek</a:t>
            </a:r>
            <a:r>
              <a:rPr lang="en-US" altLang="en-US" sz="2800" dirty="0">
                <a:ea typeface="MS PGothic" charset="-128"/>
              </a:rPr>
              <a:t> &amp; </a:t>
            </a:r>
            <a:r>
              <a:rPr lang="en-US" altLang="en-US" sz="2800" dirty="0" err="1">
                <a:ea typeface="MS PGothic" charset="-128"/>
              </a:rPr>
              <a:t>Cronstein</a:t>
            </a:r>
            <a:r>
              <a:rPr lang="en-US" altLang="en-US" sz="2800" dirty="0">
                <a:ea typeface="MS PGothic" charset="-128"/>
              </a:rPr>
              <a:t>, 2006). </a:t>
            </a:r>
          </a:p>
          <a:p>
            <a:r>
              <a:rPr lang="en-US" altLang="en-US" sz="2800" dirty="0">
                <a:ea typeface="MS PGothic" charset="-128"/>
              </a:rPr>
              <a:t>Counting from 1990, about half of the US Nobel laureates in the scientific and technical disciplines were foreign-born.</a:t>
            </a:r>
          </a:p>
          <a:p>
            <a:endParaRPr lang="en-US" altLang="en-US" dirty="0">
              <a:ea typeface="MS PGothic" charset="-128"/>
            </a:endParaRPr>
          </a:p>
        </p:txBody>
      </p:sp>
      <p:pic>
        <p:nvPicPr>
          <p:cNvPr id="35843" name="Picture 2" descr="http://upload.wikimedia.org/wikipedia/en/archive/e/ed/20131011153017!Nobel_Prize.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795463" y="1828800"/>
            <a:ext cx="3097212"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9500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idx="4294967295"/>
          </p:nvPr>
        </p:nvSpPr>
        <p:spPr>
          <a:xfrm>
            <a:off x="2022475" y="498476"/>
            <a:ext cx="4686300" cy="1800225"/>
          </a:xfrm>
        </p:spPr>
        <p:txBody>
          <a:bodyPr vert="horz" lIns="91440" tIns="32802" rIns="91440" bIns="45720" rtlCol="0" anchor="ctr">
            <a:normAutofit/>
          </a:bodyPr>
          <a:lstStyle/>
          <a:p>
            <a:pPr>
              <a:tabLst>
                <a:tab pos="655638" algn="l"/>
                <a:tab pos="1312863" algn="l"/>
                <a:tab pos="1968500" algn="l"/>
                <a:tab pos="2625725" algn="l"/>
                <a:tab pos="3282950" algn="l"/>
                <a:tab pos="3938588" algn="l"/>
                <a:tab pos="4595813" algn="l"/>
              </a:tabLst>
            </a:pPr>
            <a:r>
              <a:rPr lang="en-US" altLang="en-US" dirty="0" smtClean="0">
                <a:ea typeface="MS PGothic" charset="-128"/>
              </a:rPr>
              <a:t>Why not using OLS Regression</a:t>
            </a:r>
            <a:r>
              <a:rPr lang="en-US" altLang="en-US" dirty="0">
                <a:ea typeface="MS PGothic" charset="-128"/>
              </a:rPr>
              <a:t>?</a:t>
            </a:r>
          </a:p>
        </p:txBody>
      </p:sp>
      <p:sp>
        <p:nvSpPr>
          <p:cNvPr id="43010" name="Rectangle 2"/>
          <p:cNvSpPr>
            <a:spLocks noGrp="1" noChangeArrowheads="1"/>
          </p:cNvSpPr>
          <p:nvPr>
            <p:ph type="body" idx="4294967295"/>
          </p:nvPr>
        </p:nvSpPr>
        <p:spPr>
          <a:xfrm>
            <a:off x="1306285" y="2303464"/>
            <a:ext cx="6139543" cy="3756025"/>
          </a:xfrm>
        </p:spPr>
        <p:txBody>
          <a:bodyPr>
            <a:noAutofit/>
          </a:bodyPr>
          <a:lstStyle/>
          <a:p>
            <a:pPr marL="390525" indent="-293688">
              <a:buClr>
                <a:srgbClr val="FF6633"/>
              </a:buClr>
              <a:buSzPct val="45000"/>
              <a:buFont typeface="Wingdings" charset="2"/>
              <a:buChar char=""/>
              <a:tabLst>
                <a:tab pos="655638" algn="l"/>
                <a:tab pos="1312863" algn="l"/>
                <a:tab pos="1968500" algn="l"/>
                <a:tab pos="2625725" algn="l"/>
                <a:tab pos="3282950" algn="l"/>
                <a:tab pos="3938588" algn="l"/>
                <a:tab pos="4595813" algn="l"/>
              </a:tabLst>
            </a:pPr>
            <a:r>
              <a:rPr lang="en-US" altLang="en-US" sz="2800" dirty="0">
                <a:ea typeface="MS PGothic" charset="-128"/>
              </a:rPr>
              <a:t>Ordinal least squares (OLS) regression was discovered by Legendre (1805) and Gauss (1809) when our great grandparents were born. </a:t>
            </a:r>
          </a:p>
          <a:p>
            <a:pPr marL="390525" indent="-293688">
              <a:buClr>
                <a:srgbClr val="FF6633"/>
              </a:buClr>
              <a:buSzPct val="45000"/>
              <a:buFont typeface="Wingdings" charset="2"/>
              <a:buChar char=""/>
              <a:tabLst>
                <a:tab pos="655638" algn="l"/>
                <a:tab pos="1312863" algn="l"/>
                <a:tab pos="1968500" algn="l"/>
                <a:tab pos="2625725" algn="l"/>
                <a:tab pos="3282950" algn="l"/>
                <a:tab pos="3938588" algn="l"/>
                <a:tab pos="4595813" algn="l"/>
              </a:tabLst>
            </a:pPr>
            <a:r>
              <a:rPr lang="en-US" altLang="en-US" sz="2800" dirty="0" smtClean="0">
                <a:ea typeface="MS PGothic" charset="-128"/>
              </a:rPr>
              <a:t>Multi-collinearity</a:t>
            </a:r>
            <a:endParaRPr lang="en-US" altLang="en-US" sz="2800" dirty="0">
              <a:ea typeface="MS PGothic" charset="-128"/>
            </a:endParaRPr>
          </a:p>
          <a:p>
            <a:pPr marL="390525" indent="-293688">
              <a:buClr>
                <a:srgbClr val="FF6633"/>
              </a:buClr>
              <a:buSzPct val="45000"/>
              <a:buFont typeface="Wingdings" charset="2"/>
              <a:buChar char=""/>
              <a:tabLst>
                <a:tab pos="655638" algn="l"/>
                <a:tab pos="1312863" algn="l"/>
                <a:tab pos="1968500" algn="l"/>
                <a:tab pos="2625725" algn="l"/>
                <a:tab pos="3282950" algn="l"/>
                <a:tab pos="3938588" algn="l"/>
                <a:tab pos="4595813" algn="l"/>
              </a:tabLst>
            </a:pPr>
            <a:r>
              <a:rPr lang="en-US" altLang="en-US" sz="2800" dirty="0" smtClean="0">
                <a:ea typeface="MS PGothic" charset="-128"/>
              </a:rPr>
              <a:t>It is incapable of dealing with big data (many rows and columns)</a:t>
            </a:r>
          </a:p>
        </p:txBody>
      </p:sp>
      <p:pic>
        <p:nvPicPr>
          <p:cNvPr id="43011"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506277" y="3228614"/>
            <a:ext cx="2184400" cy="3275013"/>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pic>
        <p:nvPicPr>
          <p:cNvPr id="43012"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558404" y="498476"/>
            <a:ext cx="2997200" cy="2398712"/>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extLst>
      <p:ext uri="{BB962C8B-B14F-4D97-AF65-F5344CB8AC3E}">
        <p14:creationId xmlns:p14="http://schemas.microsoft.com/office/powerpoint/2010/main" val="135357016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r>
              <a:rPr lang="en-US" altLang="en-US" dirty="0" smtClean="0">
                <a:ea typeface="MS PGothic" charset="-128"/>
              </a:rPr>
              <a:t>Big data analytics/data mining</a:t>
            </a:r>
            <a:endParaRPr lang="en-US" altLang="en-US" dirty="0">
              <a:ea typeface="MS PGothic" charset="-128"/>
            </a:endParaRPr>
          </a:p>
        </p:txBody>
      </p:sp>
      <p:sp>
        <p:nvSpPr>
          <p:cNvPr id="45058" name="Content Placeholder 2"/>
          <p:cNvSpPr>
            <a:spLocks noGrp="1"/>
          </p:cNvSpPr>
          <p:nvPr>
            <p:ph idx="1"/>
          </p:nvPr>
        </p:nvSpPr>
        <p:spPr>
          <a:xfrm>
            <a:off x="1254034" y="1828800"/>
            <a:ext cx="5908766" cy="4114800"/>
          </a:xfrm>
        </p:spPr>
        <p:txBody>
          <a:bodyPr>
            <a:noAutofit/>
          </a:bodyPr>
          <a:lstStyle/>
          <a:p>
            <a:r>
              <a:rPr lang="en-US" altLang="en-US" sz="2800" dirty="0" smtClean="0">
                <a:ea typeface="MS PGothic" charset="-128"/>
              </a:rPr>
              <a:t>Machine-learning </a:t>
            </a:r>
            <a:r>
              <a:rPr lang="en-US" altLang="en-US" sz="2800" dirty="0">
                <a:ea typeface="MS PGothic" charset="-128"/>
              </a:rPr>
              <a:t>algorithm </a:t>
            </a:r>
          </a:p>
          <a:p>
            <a:r>
              <a:rPr lang="en-US" altLang="en-US" sz="2800" dirty="0">
                <a:ea typeface="MS PGothic" charset="-128"/>
              </a:rPr>
              <a:t>able to fine-tune the model based on repeated analyses</a:t>
            </a:r>
          </a:p>
          <a:p>
            <a:r>
              <a:rPr lang="en-US" altLang="en-US" sz="2800" dirty="0">
                <a:ea typeface="MS PGothic" charset="-128"/>
              </a:rPr>
              <a:t>The results are combined to reach a converged conclusion</a:t>
            </a:r>
          </a:p>
          <a:p>
            <a:r>
              <a:rPr lang="en-US" altLang="en-US" sz="2800" dirty="0">
                <a:ea typeface="MS PGothic" charset="-128"/>
              </a:rPr>
              <a:t>Much more accurate than a single </a:t>
            </a:r>
            <a:r>
              <a:rPr lang="en-US" altLang="en-US" sz="2800" dirty="0" smtClean="0">
                <a:ea typeface="MS PGothic" charset="-128"/>
              </a:rPr>
              <a:t>analysis: See the forest, not the trees.</a:t>
            </a:r>
            <a:endParaRPr lang="en-US" altLang="en-US" sz="2800" dirty="0">
              <a:ea typeface="MS PGothic" charset="-128"/>
            </a:endParaRPr>
          </a:p>
        </p:txBody>
      </p:sp>
      <p:pic>
        <p:nvPicPr>
          <p:cNvPr id="45059" name="Picture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390605" y="1962944"/>
            <a:ext cx="34290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9735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Ensemble method</a:t>
            </a:r>
            <a:endParaRPr lang="en-US" dirty="0"/>
          </a:p>
        </p:txBody>
      </p:sp>
      <p:sp>
        <p:nvSpPr>
          <p:cNvPr id="3" name="Content Placeholder 2"/>
          <p:cNvSpPr>
            <a:spLocks noGrp="1"/>
          </p:cNvSpPr>
          <p:nvPr>
            <p:ph idx="1"/>
          </p:nvPr>
        </p:nvSpPr>
        <p:spPr/>
        <p:txBody>
          <a:bodyPr/>
          <a:lstStyle/>
          <a:p>
            <a:r>
              <a:rPr lang="en-US" sz="2800" dirty="0" smtClean="0"/>
              <a:t>Don’t out all eggs into one basket</a:t>
            </a:r>
          </a:p>
          <a:p>
            <a:r>
              <a:rPr lang="en-US" sz="2800" dirty="0" smtClean="0"/>
              <a:t>Divide and conquer</a:t>
            </a:r>
          </a:p>
          <a:p>
            <a:r>
              <a:rPr lang="en-US" sz="2800" dirty="0" smtClean="0"/>
              <a:t>Repeated analyzes</a:t>
            </a:r>
          </a:p>
          <a:p>
            <a:r>
              <a:rPr lang="en-US" sz="2800" dirty="0" smtClean="0"/>
              <a:t>Boosting</a:t>
            </a:r>
          </a:p>
          <a:p>
            <a:r>
              <a:rPr lang="en-US" sz="2800" dirty="0" smtClean="0"/>
              <a:t>Bagging (not this begging </a:t>
            </a:r>
            <a:r>
              <a:rPr lang="en-US" sz="2800" dirty="0" smtClean="0">
                <a:sym typeface="Wingdings"/>
              </a:rPr>
              <a:t>)</a:t>
            </a:r>
            <a:endParaRPr lang="en-US" sz="2800" dirty="0" smtClean="0"/>
          </a:p>
          <a:p>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47292" y="3213576"/>
            <a:ext cx="4600119" cy="2577625"/>
          </a:xfrm>
          <a:prstGeom prst="rect">
            <a:avLst/>
          </a:prstGeom>
        </p:spPr>
      </p:pic>
    </p:spTree>
    <p:extLst>
      <p:ext uri="{BB962C8B-B14F-4D97-AF65-F5344CB8AC3E}">
        <p14:creationId xmlns:p14="http://schemas.microsoft.com/office/powerpoint/2010/main" val="21404540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Grp="1" noChangeArrowheads="1"/>
          </p:cNvSpPr>
          <p:nvPr>
            <p:ph type="title"/>
          </p:nvPr>
        </p:nvSpPr>
        <p:spPr>
          <a:xfrm>
            <a:off x="1981201" y="274639"/>
            <a:ext cx="8228013" cy="1144587"/>
          </a:xfrm>
        </p:spPr>
        <p:txBody>
          <a:bodyPr vert="horz" lIns="91440" tIns="35202" rIns="91440" bIns="45720" rtlCol="0" anchor="ctr">
            <a:normAutofit/>
          </a:bodyPr>
          <a:lstStyle/>
          <a:p>
            <a:pP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de-DE" altLang="en-US" dirty="0">
                <a:ea typeface="MS PGothic" charset="-128"/>
              </a:rPr>
              <a:t>The power </a:t>
            </a:r>
            <a:r>
              <a:rPr lang="de-DE" altLang="en-US" dirty="0" err="1">
                <a:ea typeface="MS PGothic" charset="-128"/>
              </a:rPr>
              <a:t>of</a:t>
            </a:r>
            <a:r>
              <a:rPr lang="de-DE" altLang="en-US" dirty="0">
                <a:ea typeface="MS PGothic" charset="-128"/>
              </a:rPr>
              <a:t> </a:t>
            </a:r>
            <a:r>
              <a:rPr lang="de-DE" altLang="en-US" dirty="0" err="1" smtClean="0">
                <a:ea typeface="MS PGothic" charset="-128"/>
              </a:rPr>
              <a:t>data</a:t>
            </a:r>
            <a:r>
              <a:rPr lang="de-DE" altLang="en-US" dirty="0" smtClean="0">
                <a:ea typeface="MS PGothic" charset="-128"/>
              </a:rPr>
              <a:t> </a:t>
            </a:r>
            <a:r>
              <a:rPr lang="de-DE" altLang="en-US" dirty="0" err="1" smtClean="0">
                <a:ea typeface="MS PGothic" charset="-128"/>
              </a:rPr>
              <a:t>mining</a:t>
            </a:r>
            <a:endParaRPr lang="de-DE" altLang="en-US" dirty="0">
              <a:ea typeface="MS PGothic" charset="-128"/>
            </a:endParaRPr>
          </a:p>
        </p:txBody>
      </p:sp>
      <p:sp>
        <p:nvSpPr>
          <p:cNvPr id="46082" name="Rectangle 2"/>
          <p:cNvSpPr>
            <a:spLocks noGrp="1" noChangeArrowheads="1"/>
          </p:cNvSpPr>
          <p:nvPr>
            <p:ph type="body" idx="1"/>
          </p:nvPr>
        </p:nvSpPr>
        <p:spPr>
          <a:xfrm>
            <a:off x="1981201" y="1604963"/>
            <a:ext cx="8228013" cy="4525962"/>
          </a:xfrm>
        </p:spPr>
        <p:txBody>
          <a:bodyPr/>
          <a:lstStyle/>
          <a:p>
            <a:endParaRPr lang="en-US" altLang="en-US">
              <a:ea typeface="MS PGothic" charset="-128"/>
            </a:endParaRPr>
          </a:p>
        </p:txBody>
      </p:sp>
      <p:pic>
        <p:nvPicPr>
          <p:cNvPr id="4608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360614" y="1708151"/>
            <a:ext cx="7292975" cy="1444625"/>
          </a:xfrm>
          <a:prstGeom prst="rect">
            <a:avLst/>
          </a:prstGeom>
          <a:noFill/>
          <a:ln w="9525">
            <a:solidFill>
              <a:schemeClr val="tx1"/>
            </a:solidFill>
            <a:round/>
            <a:headEnd/>
            <a:tailEnd/>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Lst>
        </p:spPr>
      </p:pic>
      <p:pic>
        <p:nvPicPr>
          <p:cNvPr id="46084"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62200" y="3235326"/>
            <a:ext cx="7258050" cy="2968625"/>
          </a:xfrm>
          <a:prstGeom prst="rect">
            <a:avLst/>
          </a:prstGeom>
          <a:noFill/>
          <a:ln w="9525">
            <a:solidFill>
              <a:schemeClr val="tx1"/>
            </a:solidFill>
            <a:round/>
            <a:headEnd/>
            <a:tailEnd/>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Lst>
        </p:spPr>
      </p:pic>
    </p:spTree>
    <p:extLst>
      <p:ext uri="{BB962C8B-B14F-4D97-AF65-F5344CB8AC3E}">
        <p14:creationId xmlns:p14="http://schemas.microsoft.com/office/powerpoint/2010/main" val="1351634580"/>
      </p:ext>
    </p:extLst>
  </p:cSld>
  <p:clrMapOvr>
    <a:masterClrMapping/>
  </p:clrMapOvr>
  <p:transition>
    <p:wheel spokes="8"/>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 PIAAC study</a:t>
            </a:r>
            <a:endParaRPr lang="en-US" dirty="0"/>
          </a:p>
        </p:txBody>
      </p:sp>
      <p:sp>
        <p:nvSpPr>
          <p:cNvPr id="3" name="Content Placeholder 2"/>
          <p:cNvSpPr>
            <a:spLocks noGrp="1"/>
          </p:cNvSpPr>
          <p:nvPr>
            <p:ph idx="1"/>
          </p:nvPr>
        </p:nvSpPr>
        <p:spPr/>
        <p:txBody>
          <a:bodyPr/>
          <a:lstStyle/>
          <a:p>
            <a:r>
              <a:rPr lang="en-US" sz="2800" dirty="0"/>
              <a:t>Some Factors affecting PIAAC learning outcome</a:t>
            </a:r>
          </a:p>
          <a:p>
            <a:pPr lvl="1"/>
            <a:r>
              <a:rPr lang="en-US" sz="2800" dirty="0" smtClean="0"/>
              <a:t>Readiness to learn</a:t>
            </a:r>
          </a:p>
          <a:p>
            <a:pPr lvl="1"/>
            <a:r>
              <a:rPr lang="en-US" sz="2800" dirty="0" smtClean="0"/>
              <a:t>Political efficacy</a:t>
            </a:r>
          </a:p>
          <a:p>
            <a:pPr lvl="1"/>
            <a:r>
              <a:rPr lang="en-US" sz="2800" dirty="0" smtClean="0"/>
              <a:t>Cultural engagement</a:t>
            </a:r>
          </a:p>
          <a:p>
            <a:pPr lvl="1"/>
            <a:r>
              <a:rPr lang="en-US" sz="2800" dirty="0" smtClean="0"/>
              <a:t>Social trust</a:t>
            </a:r>
          </a:p>
          <a:p>
            <a:endParaRPr lang="en-US" dirty="0"/>
          </a:p>
        </p:txBody>
      </p:sp>
    </p:spTree>
    <p:extLst>
      <p:ext uri="{BB962C8B-B14F-4D97-AF65-F5344CB8AC3E}">
        <p14:creationId xmlns:p14="http://schemas.microsoft.com/office/powerpoint/2010/main" val="18034082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Dependent variables of PIAAC study</a:t>
            </a:r>
            <a:endParaRPr lang="en-US" dirty="0"/>
          </a:p>
        </p:txBody>
      </p:sp>
      <p:sp>
        <p:nvSpPr>
          <p:cNvPr id="3" name="Content Placeholder 2"/>
          <p:cNvSpPr>
            <a:spLocks noGrp="1"/>
          </p:cNvSpPr>
          <p:nvPr>
            <p:ph idx="1"/>
          </p:nvPr>
        </p:nvSpPr>
        <p:spPr/>
        <p:txBody>
          <a:bodyPr>
            <a:normAutofit/>
          </a:bodyPr>
          <a:lstStyle/>
          <a:p>
            <a:r>
              <a:rPr lang="en-US" sz="2800" dirty="0" smtClean="0"/>
              <a:t>Literacy</a:t>
            </a:r>
          </a:p>
          <a:p>
            <a:r>
              <a:rPr lang="en-US" sz="2800" dirty="0" smtClean="0"/>
              <a:t>Numeracy</a:t>
            </a:r>
          </a:p>
          <a:p>
            <a:r>
              <a:rPr lang="en-US" sz="2800" dirty="0" smtClean="0"/>
              <a:t>Technology-based problem-solving</a:t>
            </a:r>
          </a:p>
          <a:p>
            <a:r>
              <a:rPr lang="en-US" sz="2800" dirty="0" smtClean="0"/>
              <a:t>Every participant has 10 plausible values (PV)!</a:t>
            </a:r>
          </a:p>
        </p:txBody>
      </p:sp>
    </p:spTree>
    <p:extLst>
      <p:ext uri="{BB962C8B-B14F-4D97-AF65-F5344CB8AC3E}">
        <p14:creationId xmlns:p14="http://schemas.microsoft.com/office/powerpoint/2010/main" val="14514119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computerized adaptive testing (MCAT)</a:t>
            </a:r>
          </a:p>
        </p:txBody>
      </p:sp>
      <p:sp>
        <p:nvSpPr>
          <p:cNvPr id="3" name="Content Placeholder 2"/>
          <p:cNvSpPr>
            <a:spLocks noGrp="1"/>
          </p:cNvSpPr>
          <p:nvPr>
            <p:ph idx="1"/>
          </p:nvPr>
        </p:nvSpPr>
        <p:spPr/>
        <p:txBody>
          <a:bodyPr>
            <a:noAutofit/>
          </a:bodyPr>
          <a:lstStyle/>
          <a:p>
            <a:r>
              <a:rPr lang="en-US" sz="2800" dirty="0" smtClean="0"/>
              <a:t>CAT: Your next question depends on your response to the previous question.</a:t>
            </a:r>
          </a:p>
          <a:p>
            <a:r>
              <a:rPr lang="en-US" sz="2800" dirty="0" smtClean="0"/>
              <a:t>MCAT: The items are grouped as </a:t>
            </a:r>
            <a:r>
              <a:rPr lang="en-US" sz="2800" dirty="0" err="1" smtClean="0"/>
              <a:t>testlets</a:t>
            </a:r>
            <a:r>
              <a:rPr lang="en-US" sz="2800" dirty="0" smtClean="0"/>
              <a:t>.</a:t>
            </a:r>
          </a:p>
          <a:p>
            <a:r>
              <a:rPr lang="en-US" sz="2800" dirty="0" smtClean="0"/>
              <a:t>Not everyone answered the same questions</a:t>
            </a:r>
          </a:p>
          <a:p>
            <a:r>
              <a:rPr lang="en-US" sz="2800" dirty="0" smtClean="0"/>
              <a:t>Data imputation for missing</a:t>
            </a:r>
          </a:p>
          <a:p>
            <a:r>
              <a:rPr lang="en-US" sz="2800" dirty="0" smtClean="0"/>
              <a:t>A distribution of scores: Plausible values</a:t>
            </a:r>
          </a:p>
        </p:txBody>
      </p:sp>
    </p:spTree>
    <p:extLst>
      <p:ext uri="{BB962C8B-B14F-4D97-AF65-F5344CB8AC3E}">
        <p14:creationId xmlns:p14="http://schemas.microsoft.com/office/powerpoint/2010/main" val="13208631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6911" y="277555"/>
            <a:ext cx="9905998" cy="1478570"/>
          </a:xfrm>
        </p:spPr>
        <p:txBody>
          <a:bodyPr/>
          <a:lstStyle/>
          <a:p>
            <a:r>
              <a:rPr lang="en-US" dirty="0" smtClean="0"/>
              <a:t>Random selection of PV, not averaging</a:t>
            </a:r>
            <a:endParaRPr lang="en-US" dirty="0"/>
          </a:p>
        </p:txBody>
      </p:sp>
      <p:sp>
        <p:nvSpPr>
          <p:cNvPr id="3" name="Content Placeholder 2"/>
          <p:cNvSpPr>
            <a:spLocks noGrp="1"/>
          </p:cNvSpPr>
          <p:nvPr>
            <p:ph idx="1"/>
          </p:nvPr>
        </p:nvSpPr>
        <p:spPr>
          <a:xfrm>
            <a:off x="987905" y="1501786"/>
            <a:ext cx="7613653" cy="3870961"/>
          </a:xfrm>
        </p:spPr>
        <p:txBody>
          <a:bodyPr>
            <a:noAutofit/>
          </a:bodyPr>
          <a:lstStyle/>
          <a:p>
            <a:r>
              <a:rPr lang="en-US" sz="2800" dirty="0"/>
              <a:t>If the police are searching for a missing person and there are ten reports of sighting the person, it is definitely not a good strategy to calculate the centroid of the ten locations and then deploy the search team there. </a:t>
            </a:r>
            <a:endParaRPr lang="en-US" sz="2800" dirty="0" smtClean="0"/>
          </a:p>
          <a:p>
            <a:r>
              <a:rPr lang="en-US" sz="2800" dirty="0" smtClean="0"/>
              <a:t>The chance </a:t>
            </a:r>
            <a:r>
              <a:rPr lang="en-US" sz="2800" dirty="0"/>
              <a:t>of spotting the missing person is higher if one of the ten locations is randomly searched</a:t>
            </a:r>
            <a:r>
              <a:rPr lang="en-US" sz="2800" dirty="0" smtClean="0"/>
              <a:t>.</a:t>
            </a:r>
          </a:p>
          <a:p>
            <a:r>
              <a:rPr lang="en-US" sz="2800" dirty="0">
                <a:hlinkClick r:id="rId2"/>
              </a:rPr>
              <a:t>http://</a:t>
            </a:r>
            <a:r>
              <a:rPr lang="en-US" sz="2800" dirty="0" err="1">
                <a:hlinkClick r:id="rId2"/>
              </a:rPr>
              <a:t>www.creative-wisdom.com</a:t>
            </a:r>
            <a:r>
              <a:rPr lang="en-US" sz="2800" dirty="0">
                <a:hlinkClick r:id="rId2"/>
              </a:rPr>
              <a:t>/computer/</a:t>
            </a:r>
            <a:r>
              <a:rPr lang="en-US" sz="2800" dirty="0" err="1">
                <a:hlinkClick r:id="rId2"/>
              </a:rPr>
              <a:t>sas</a:t>
            </a:r>
            <a:r>
              <a:rPr lang="en-US" sz="2800" dirty="0">
                <a:hlinkClick r:id="rId2"/>
              </a:rPr>
              <a:t>/</a:t>
            </a:r>
            <a:r>
              <a:rPr lang="en-US" sz="2800" dirty="0" err="1">
                <a:hlinkClick r:id="rId2"/>
              </a:rPr>
              <a:t>PV_excel.html</a:t>
            </a:r>
            <a:endParaRPr lang="en-US" sz="2800" dirty="0"/>
          </a:p>
        </p:txBody>
      </p:sp>
      <p:pic>
        <p:nvPicPr>
          <p:cNvPr id="4" name="Picture 3"/>
          <p:cNvPicPr>
            <a:picLocks noChangeAspect="1"/>
          </p:cNvPicPr>
          <p:nvPr/>
        </p:nvPicPr>
        <p:blipFill>
          <a:blip r:embed="rId3"/>
          <a:stretch>
            <a:fillRect/>
          </a:stretch>
        </p:blipFill>
        <p:spPr>
          <a:xfrm>
            <a:off x="8770564" y="1756125"/>
            <a:ext cx="2921000" cy="3048000"/>
          </a:xfrm>
          <a:prstGeom prst="rect">
            <a:avLst/>
          </a:prstGeom>
        </p:spPr>
      </p:pic>
    </p:spTree>
    <p:extLst>
      <p:ext uri="{BB962C8B-B14F-4D97-AF65-F5344CB8AC3E}">
        <p14:creationId xmlns:p14="http://schemas.microsoft.com/office/powerpoint/2010/main" val="1822143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Correlation of literacy, numeracy, and problem solving</a:t>
            </a:r>
            <a:endParaRPr lang="en-US" dirty="0"/>
          </a:p>
        </p:txBody>
      </p:sp>
      <p:pic>
        <p:nvPicPr>
          <p:cNvPr id="4" name="Picture 3"/>
          <p:cNvPicPr/>
          <p:nvPr/>
        </p:nvPicPr>
        <p:blipFill>
          <a:blip r:embed="rId2"/>
          <a:stretch>
            <a:fillRect/>
          </a:stretch>
        </p:blipFill>
        <p:spPr>
          <a:xfrm>
            <a:off x="6094412" y="1522322"/>
            <a:ext cx="4479925" cy="4787037"/>
          </a:xfrm>
          <a:prstGeom prst="rect">
            <a:avLst/>
          </a:prstGeom>
          <a:ln>
            <a:solidFill>
              <a:schemeClr val="tx1"/>
            </a:solidFill>
          </a:ln>
        </p:spPr>
      </p:pic>
      <p:sp>
        <p:nvSpPr>
          <p:cNvPr id="7" name="Content Placeholder 6"/>
          <p:cNvSpPr>
            <a:spLocks noGrp="1"/>
          </p:cNvSpPr>
          <p:nvPr>
            <p:ph idx="1"/>
          </p:nvPr>
        </p:nvSpPr>
        <p:spPr>
          <a:xfrm>
            <a:off x="1141412" y="2249487"/>
            <a:ext cx="4684622" cy="3541714"/>
          </a:xfrm>
        </p:spPr>
        <p:txBody>
          <a:bodyPr>
            <a:noAutofit/>
          </a:bodyPr>
          <a:lstStyle/>
          <a:p>
            <a:r>
              <a:rPr lang="en-US" sz="2800" dirty="0" smtClean="0"/>
              <a:t>If they are strongly correlated, I can put them together as a single composite score.</a:t>
            </a:r>
          </a:p>
          <a:p>
            <a:r>
              <a:rPr lang="en-US" sz="2800" dirty="0" smtClean="0"/>
              <a:t>Don’t count on the p values to judge their inter-relationships.</a:t>
            </a:r>
            <a:endParaRPr lang="en-US" sz="2800" dirty="0"/>
          </a:p>
        </p:txBody>
      </p:sp>
    </p:spTree>
    <p:extLst>
      <p:ext uri="{BB962C8B-B14F-4D97-AF65-F5344CB8AC3E}">
        <p14:creationId xmlns:p14="http://schemas.microsoft.com/office/powerpoint/2010/main" val="836552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 analysis</a:t>
            </a:r>
            <a:endParaRPr lang="en-US" dirty="0"/>
          </a:p>
        </p:txBody>
      </p:sp>
      <p:sp>
        <p:nvSpPr>
          <p:cNvPr id="3" name="Content Placeholder 2"/>
          <p:cNvSpPr>
            <a:spLocks noGrp="1"/>
          </p:cNvSpPr>
          <p:nvPr>
            <p:ph idx="1"/>
          </p:nvPr>
        </p:nvSpPr>
        <p:spPr>
          <a:xfrm>
            <a:off x="1141413" y="2097088"/>
            <a:ext cx="5141821" cy="3694113"/>
          </a:xfrm>
        </p:spPr>
        <p:txBody>
          <a:bodyPr>
            <a:normAutofit lnSpcReduction="10000"/>
          </a:bodyPr>
          <a:lstStyle/>
          <a:p>
            <a:r>
              <a:rPr lang="en-US" sz="2800" dirty="0" smtClean="0"/>
              <a:t>Cluster = group</a:t>
            </a:r>
          </a:p>
          <a:p>
            <a:r>
              <a:rPr lang="en-US" sz="2800" dirty="0" smtClean="0"/>
              <a:t>Instead of comparing all nations, use cluster analysis to select a few nations that resemble USA</a:t>
            </a:r>
          </a:p>
          <a:p>
            <a:r>
              <a:rPr lang="en-US" sz="2800" dirty="0"/>
              <a:t>Based on the commonalities of response patterns to </a:t>
            </a:r>
            <a:r>
              <a:rPr lang="en-US" sz="2800" dirty="0" smtClean="0"/>
              <a:t>the independent variables.</a:t>
            </a:r>
            <a:endParaRPr lang="en-US" sz="2800" dirty="0"/>
          </a:p>
          <a:p>
            <a:endParaRPr lang="en-US" dirty="0"/>
          </a:p>
        </p:txBody>
      </p:sp>
      <p:pic>
        <p:nvPicPr>
          <p:cNvPr id="4" name="Picture 3"/>
          <p:cNvPicPr/>
          <p:nvPr/>
        </p:nvPicPr>
        <p:blipFill rotWithShape="1">
          <a:blip r:embed="rId2" cstate="screen">
            <a:extLst>
              <a:ext uri="{28A0092B-C50C-407E-A947-70E740481C1C}">
                <a14:useLocalDpi xmlns:a14="http://schemas.microsoft.com/office/drawing/2010/main"/>
              </a:ext>
            </a:extLst>
          </a:blip>
          <a:srcRect l="-451" t="-779" r="451" b="16353"/>
          <a:stretch/>
        </p:blipFill>
        <p:spPr bwMode="auto">
          <a:xfrm>
            <a:off x="6550950" y="1109482"/>
            <a:ext cx="5009679" cy="4681719"/>
          </a:xfrm>
          <a:prstGeom prst="rect">
            <a:avLst/>
          </a:prstGeom>
          <a:ln>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749541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Ensemble method</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141413" y="1829762"/>
            <a:ext cx="9320218" cy="4616007"/>
          </a:xfrm>
        </p:spPr>
      </p:pic>
    </p:spTree>
    <p:extLst>
      <p:ext uri="{BB962C8B-B14F-4D97-AF65-F5344CB8AC3E}">
        <p14:creationId xmlns:p14="http://schemas.microsoft.com/office/powerpoint/2010/main" val="8528769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774930" y="915363"/>
            <a:ext cx="10272481" cy="5095692"/>
          </a:xfrm>
        </p:spPr>
      </p:pic>
    </p:spTree>
    <p:extLst>
      <p:ext uri="{BB962C8B-B14F-4D97-AF65-F5344CB8AC3E}">
        <p14:creationId xmlns:p14="http://schemas.microsoft.com/office/powerpoint/2010/main" val="12491977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904068" y="1850518"/>
            <a:ext cx="10368000" cy="3456000"/>
          </a:xfrm>
        </p:spPr>
      </p:pic>
    </p:spTree>
    <p:extLst>
      <p:ext uri="{BB962C8B-B14F-4D97-AF65-F5344CB8AC3E}">
        <p14:creationId xmlns:p14="http://schemas.microsoft.com/office/powerpoint/2010/main" val="15493239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829891" y="2097088"/>
            <a:ext cx="10217520" cy="3315259"/>
          </a:xfrm>
        </p:spPr>
      </p:pic>
    </p:spTree>
    <p:extLst>
      <p:ext uri="{BB962C8B-B14F-4D97-AF65-F5344CB8AC3E}">
        <p14:creationId xmlns:p14="http://schemas.microsoft.com/office/powerpoint/2010/main" val="14656780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723542" y="1971687"/>
            <a:ext cx="10741740" cy="3469741"/>
          </a:xfrm>
        </p:spPr>
      </p:pic>
    </p:spTree>
    <p:extLst>
      <p:ext uri="{BB962C8B-B14F-4D97-AF65-F5344CB8AC3E}">
        <p14:creationId xmlns:p14="http://schemas.microsoft.com/office/powerpoint/2010/main" val="20136561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Median smoothing plot of learning outcomes and cultural engagement in the US sample </a:t>
            </a:r>
          </a:p>
        </p:txBody>
      </p:sp>
      <p:sp>
        <p:nvSpPr>
          <p:cNvPr id="3" name="Content Placeholder 2"/>
          <p:cNvSpPr>
            <a:spLocks noGrp="1"/>
          </p:cNvSpPr>
          <p:nvPr>
            <p:ph idx="1"/>
          </p:nvPr>
        </p:nvSpPr>
        <p:spPr>
          <a:xfrm>
            <a:off x="1141412" y="2097088"/>
            <a:ext cx="4256347" cy="3694113"/>
          </a:xfrm>
        </p:spPr>
        <p:txBody>
          <a:bodyPr>
            <a:normAutofit/>
          </a:bodyPr>
          <a:lstStyle/>
          <a:p>
            <a:r>
              <a:rPr lang="en-US" sz="2800" dirty="0" smtClean="0"/>
              <a:t>You need data visualization rather than reporting numbers only.</a:t>
            </a:r>
          </a:p>
          <a:p>
            <a:r>
              <a:rPr lang="en-US" sz="2800" dirty="0" smtClean="0"/>
              <a:t>Too data points?</a:t>
            </a:r>
          </a:p>
          <a:p>
            <a:r>
              <a:rPr lang="en-US" sz="2800" dirty="0" smtClean="0"/>
              <a:t>No problem.</a:t>
            </a:r>
            <a:endParaRPr lang="en-US" sz="2800" dirty="0"/>
          </a:p>
        </p:txBody>
      </p:sp>
      <p:pic>
        <p:nvPicPr>
          <p:cNvPr id="4" name="Picture 3"/>
          <p:cNvPicPr/>
          <p:nvPr/>
        </p:nvPicPr>
        <p:blipFill>
          <a:blip r:embed="rId2"/>
          <a:stretch>
            <a:fillRect/>
          </a:stretch>
        </p:blipFill>
        <p:spPr>
          <a:xfrm>
            <a:off x="5670383" y="2097088"/>
            <a:ext cx="5104405" cy="3991942"/>
          </a:xfrm>
          <a:prstGeom prst="rect">
            <a:avLst/>
          </a:prstGeom>
          <a:ln>
            <a:solidFill>
              <a:schemeClr val="tx1"/>
            </a:solidFill>
          </a:ln>
        </p:spPr>
      </p:pic>
    </p:spTree>
    <p:extLst>
      <p:ext uri="{BB962C8B-B14F-4D97-AF65-F5344CB8AC3E}">
        <p14:creationId xmlns:p14="http://schemas.microsoft.com/office/powerpoint/2010/main" val="9316820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Social trust and learning outcome</a:t>
            </a:r>
            <a:endParaRPr lang="en-US"/>
          </a:p>
        </p:txBody>
      </p:sp>
      <p:sp>
        <p:nvSpPr>
          <p:cNvPr id="3" name="Content Placeholder 2"/>
          <p:cNvSpPr>
            <a:spLocks noGrp="1"/>
          </p:cNvSpPr>
          <p:nvPr>
            <p:ph idx="1"/>
          </p:nvPr>
        </p:nvSpPr>
        <p:spPr/>
        <p:txBody>
          <a:bodyPr/>
          <a:lstStyle/>
          <a:p>
            <a:endParaRPr lang="en-US"/>
          </a:p>
        </p:txBody>
      </p:sp>
      <p:pic>
        <p:nvPicPr>
          <p:cNvPr id="4" name="Picture 3"/>
          <p:cNvPicPr/>
          <p:nvPr/>
        </p:nvPicPr>
        <p:blipFill>
          <a:blip r:embed="rId2"/>
          <a:stretch>
            <a:fillRect/>
          </a:stretch>
        </p:blipFill>
        <p:spPr>
          <a:xfrm>
            <a:off x="4210075" y="1876883"/>
            <a:ext cx="5447478" cy="4269084"/>
          </a:xfrm>
          <a:prstGeom prst="rect">
            <a:avLst/>
          </a:prstGeom>
          <a:ln>
            <a:solidFill>
              <a:schemeClr val="tx1"/>
            </a:solidFill>
          </a:ln>
        </p:spPr>
      </p:pic>
    </p:spTree>
    <p:extLst>
      <p:ext uri="{BB962C8B-B14F-4D97-AF65-F5344CB8AC3E}">
        <p14:creationId xmlns:p14="http://schemas.microsoft.com/office/powerpoint/2010/main" val="19974523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Highlight: social trust</a:t>
            </a:r>
            <a:endParaRPr lang="en-US" dirty="0"/>
          </a:p>
        </p:txBody>
      </p:sp>
      <p:sp>
        <p:nvSpPr>
          <p:cNvPr id="3" name="Content Placeholder 2"/>
          <p:cNvSpPr>
            <a:spLocks noGrp="1"/>
          </p:cNvSpPr>
          <p:nvPr>
            <p:ph idx="1"/>
          </p:nvPr>
        </p:nvSpPr>
        <p:spPr/>
        <p:txBody>
          <a:bodyPr>
            <a:normAutofit/>
          </a:bodyPr>
          <a:lstStyle/>
          <a:p>
            <a:r>
              <a:rPr lang="en-US" sz="2800" dirty="0" smtClean="0"/>
              <a:t>If </a:t>
            </a:r>
            <a:r>
              <a:rPr lang="en-US" sz="2800" dirty="0"/>
              <a:t>one accepts every piece of information given by others without a doubt, this individual is likely to be misinformed or obtain false knowledge. </a:t>
            </a:r>
            <a:endParaRPr lang="en-US" sz="2800" dirty="0" smtClean="0"/>
          </a:p>
          <a:p>
            <a:r>
              <a:rPr lang="en-US" sz="2800" dirty="0"/>
              <a:t>H</a:t>
            </a:r>
            <a:r>
              <a:rPr lang="en-US" sz="2800" dirty="0" smtClean="0"/>
              <a:t>aving </a:t>
            </a:r>
            <a:r>
              <a:rPr lang="en-US" sz="2800" dirty="0"/>
              <a:t>too many doubts will also result in isolation of knowledge. Thus, having the ability to trust and learn, but also be skeptical at times is more likely to create better learning outcomes. </a:t>
            </a:r>
          </a:p>
        </p:txBody>
      </p:sp>
    </p:spTree>
    <p:extLst>
      <p:ext uri="{BB962C8B-B14F-4D97-AF65-F5344CB8AC3E}">
        <p14:creationId xmlns:p14="http://schemas.microsoft.com/office/powerpoint/2010/main" val="12231111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Highlight: cultural engagement</a:t>
            </a:r>
            <a:endParaRPr lang="en-US" dirty="0"/>
          </a:p>
        </p:txBody>
      </p:sp>
      <p:sp>
        <p:nvSpPr>
          <p:cNvPr id="3" name="Content Placeholder 2"/>
          <p:cNvSpPr>
            <a:spLocks noGrp="1"/>
          </p:cNvSpPr>
          <p:nvPr>
            <p:ph idx="1"/>
          </p:nvPr>
        </p:nvSpPr>
        <p:spPr/>
        <p:txBody>
          <a:bodyPr>
            <a:normAutofit/>
          </a:bodyPr>
          <a:lstStyle/>
          <a:p>
            <a:r>
              <a:rPr lang="en-US" sz="2800" dirty="0"/>
              <a:t>W</a:t>
            </a:r>
            <a:r>
              <a:rPr lang="en-US" sz="2800" dirty="0" smtClean="0"/>
              <a:t>ithout </a:t>
            </a:r>
            <a:r>
              <a:rPr lang="en-US" sz="2800" dirty="0"/>
              <a:t>volunteering in the community, one has fewer opportunities to widen the horizon, resulting in a limited learning experience. </a:t>
            </a:r>
            <a:endParaRPr lang="en-US" sz="2800" dirty="0" smtClean="0"/>
          </a:p>
          <a:p>
            <a:r>
              <a:rPr lang="en-US" sz="2800" dirty="0"/>
              <a:t>S</a:t>
            </a:r>
            <a:r>
              <a:rPr lang="en-US" sz="2800" dirty="0" smtClean="0"/>
              <a:t>pending </a:t>
            </a:r>
            <a:r>
              <a:rPr lang="en-US" sz="2800" dirty="0"/>
              <a:t>too much time in volunteering services could also disrupt one’s regular learning schedule. </a:t>
            </a:r>
          </a:p>
        </p:txBody>
      </p:sp>
    </p:spTree>
    <p:extLst>
      <p:ext uri="{BB962C8B-B14F-4D97-AF65-F5344CB8AC3E}">
        <p14:creationId xmlns:p14="http://schemas.microsoft.com/office/powerpoint/2010/main" val="18179713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 PISA study</a:t>
            </a:r>
            <a:endParaRPr lang="en-US" dirty="0"/>
          </a:p>
        </p:txBody>
      </p:sp>
      <p:sp>
        <p:nvSpPr>
          <p:cNvPr id="3" name="Content Placeholder 2"/>
          <p:cNvSpPr>
            <a:spLocks noGrp="1"/>
          </p:cNvSpPr>
          <p:nvPr>
            <p:ph idx="1"/>
          </p:nvPr>
        </p:nvSpPr>
        <p:spPr/>
        <p:txBody>
          <a:bodyPr>
            <a:noAutofit/>
          </a:bodyPr>
          <a:lstStyle/>
          <a:p>
            <a:r>
              <a:rPr lang="en-US" sz="2800" dirty="0" smtClean="0"/>
              <a:t>PISA: 15 years old students</a:t>
            </a:r>
          </a:p>
          <a:p>
            <a:r>
              <a:rPr lang="en-US" sz="2800" dirty="0" smtClean="0"/>
              <a:t>Subjects</a:t>
            </a:r>
          </a:p>
          <a:p>
            <a:pPr lvl="1"/>
            <a:r>
              <a:rPr lang="en-US" sz="2800" dirty="0" smtClean="0"/>
              <a:t>Reading</a:t>
            </a:r>
          </a:p>
          <a:p>
            <a:pPr lvl="1"/>
            <a:r>
              <a:rPr lang="en-US" sz="2800" dirty="0" smtClean="0"/>
              <a:t>Math</a:t>
            </a:r>
          </a:p>
          <a:p>
            <a:pPr lvl="1"/>
            <a:r>
              <a:rPr lang="en-US" sz="2800" dirty="0" smtClean="0"/>
              <a:t>Science</a:t>
            </a:r>
          </a:p>
          <a:p>
            <a:r>
              <a:rPr lang="en-US" sz="2800" dirty="0" smtClean="0"/>
              <a:t>Method: Bagging (bootstrap forest)</a:t>
            </a:r>
          </a:p>
        </p:txBody>
      </p:sp>
    </p:spTree>
    <p:extLst>
      <p:ext uri="{BB962C8B-B14F-4D97-AF65-F5344CB8AC3E}">
        <p14:creationId xmlns:p14="http://schemas.microsoft.com/office/powerpoint/2010/main" val="10448472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altLang="en-US">
                <a:ea typeface="MS PGothic" charset="-128"/>
              </a:rPr>
              <a:t>Summary</a:t>
            </a:r>
          </a:p>
        </p:txBody>
      </p:sp>
      <p:pic>
        <p:nvPicPr>
          <p:cNvPr id="48130" name="Content Placeholder 6"/>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a:xfrm>
            <a:off x="1792289" y="2438400"/>
            <a:ext cx="8607425" cy="3124200"/>
          </a:xfrm>
          <a:ln>
            <a:solidFill>
              <a:schemeClr val="tx1"/>
            </a:solidFill>
            <a:miter lim="800000"/>
            <a:headEnd/>
            <a:tailEnd/>
          </a:ln>
        </p:spPr>
      </p:pic>
    </p:spTree>
    <p:extLst>
      <p:ext uri="{BB962C8B-B14F-4D97-AF65-F5344CB8AC3E}">
        <p14:creationId xmlns:p14="http://schemas.microsoft.com/office/powerpoint/2010/main" val="13629234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2133600" y="228600"/>
            <a:ext cx="7772400" cy="1143000"/>
          </a:xfrm>
        </p:spPr>
        <p:txBody>
          <a:bodyPr/>
          <a:lstStyle/>
          <a:p>
            <a:r>
              <a:rPr lang="en-US" altLang="en-US">
                <a:ea typeface="MS PGothic" charset="-128"/>
              </a:rPr>
              <a:t>Hong Kong</a:t>
            </a:r>
          </a:p>
        </p:txBody>
      </p:sp>
      <p:pic>
        <p:nvPicPr>
          <p:cNvPr id="49154" name="Content Placeholder 5"/>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a:xfrm>
            <a:off x="1882775" y="1447800"/>
            <a:ext cx="8453438" cy="5029200"/>
          </a:xfrm>
          <a:ln>
            <a:solidFill>
              <a:schemeClr val="tx1"/>
            </a:solidFill>
            <a:miter lim="800000"/>
            <a:headEnd/>
            <a:tailEnd/>
          </a:ln>
        </p:spPr>
      </p:pic>
    </p:spTree>
    <p:extLst>
      <p:ext uri="{BB962C8B-B14F-4D97-AF65-F5344CB8AC3E}">
        <p14:creationId xmlns:p14="http://schemas.microsoft.com/office/powerpoint/2010/main" val="159379482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r>
              <a:rPr lang="en-US" altLang="en-US">
                <a:ea typeface="MS PGothic" charset="-128"/>
              </a:rPr>
              <a:t>Hong Kong (Continued)</a:t>
            </a:r>
          </a:p>
        </p:txBody>
      </p:sp>
      <p:pic>
        <p:nvPicPr>
          <p:cNvPr id="50178" name="Content Placeholder 3"/>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a:xfrm>
            <a:off x="1905001" y="2057400"/>
            <a:ext cx="8626475" cy="4343400"/>
          </a:xfrm>
          <a:ln>
            <a:solidFill>
              <a:schemeClr val="tx1"/>
            </a:solidFill>
            <a:miter lim="800000"/>
            <a:headEnd/>
            <a:tailEnd/>
          </a:ln>
        </p:spPr>
      </p:pic>
    </p:spTree>
    <p:extLst>
      <p:ext uri="{BB962C8B-B14F-4D97-AF65-F5344CB8AC3E}">
        <p14:creationId xmlns:p14="http://schemas.microsoft.com/office/powerpoint/2010/main" val="134612835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2209800" y="304800"/>
            <a:ext cx="7772400" cy="1143000"/>
          </a:xfrm>
        </p:spPr>
        <p:txBody>
          <a:bodyPr/>
          <a:lstStyle/>
          <a:p>
            <a:r>
              <a:rPr lang="en-US" altLang="en-US">
                <a:ea typeface="MS PGothic" charset="-128"/>
              </a:rPr>
              <a:t>South Korea</a:t>
            </a:r>
          </a:p>
        </p:txBody>
      </p:sp>
      <p:pic>
        <p:nvPicPr>
          <p:cNvPr id="51202" name="Content Placeholder 3"/>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a:xfrm>
            <a:off x="1905000" y="1600200"/>
            <a:ext cx="8585200" cy="4876800"/>
          </a:xfrm>
          <a:ln>
            <a:solidFill>
              <a:schemeClr val="tx1"/>
            </a:solidFill>
            <a:miter lim="800000"/>
            <a:headEnd/>
            <a:tailEnd/>
          </a:ln>
        </p:spPr>
      </p:pic>
    </p:spTree>
    <p:extLst>
      <p:ext uri="{BB962C8B-B14F-4D97-AF65-F5344CB8AC3E}">
        <p14:creationId xmlns:p14="http://schemas.microsoft.com/office/powerpoint/2010/main" val="63909176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r>
              <a:rPr lang="en-US" altLang="en-US">
                <a:ea typeface="MS PGothic" charset="-128"/>
              </a:rPr>
              <a:t>South Korea (continued)</a:t>
            </a:r>
          </a:p>
        </p:txBody>
      </p:sp>
      <p:pic>
        <p:nvPicPr>
          <p:cNvPr id="52226" name="Content Placeholder 3"/>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a:xfrm>
            <a:off x="1938339" y="2057400"/>
            <a:ext cx="8315325" cy="3810000"/>
          </a:xfrm>
          <a:ln>
            <a:solidFill>
              <a:schemeClr val="tx1"/>
            </a:solidFill>
            <a:miter lim="800000"/>
            <a:headEnd/>
            <a:tailEnd/>
          </a:ln>
        </p:spPr>
      </p:pic>
      <p:sp>
        <p:nvSpPr>
          <p:cNvPr id="2" name="Frame 1"/>
          <p:cNvSpPr/>
          <p:nvPr/>
        </p:nvSpPr>
        <p:spPr>
          <a:xfrm>
            <a:off x="2895600" y="3124200"/>
            <a:ext cx="3733800" cy="1600200"/>
          </a:xfrm>
          <a:prstGeom prst="frame">
            <a:avLst/>
          </a:prstGeom>
          <a:ln w="317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4950848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2209800" y="381000"/>
            <a:ext cx="7772400" cy="1143000"/>
          </a:xfrm>
        </p:spPr>
        <p:txBody>
          <a:bodyPr/>
          <a:lstStyle/>
          <a:p>
            <a:r>
              <a:rPr lang="en-US" altLang="en-US">
                <a:ea typeface="MS PGothic" charset="-128"/>
              </a:rPr>
              <a:t>Japan</a:t>
            </a:r>
          </a:p>
        </p:txBody>
      </p:sp>
      <p:pic>
        <p:nvPicPr>
          <p:cNvPr id="53250" name="Content Placeholder 3"/>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a:xfrm>
            <a:off x="1905001" y="1676400"/>
            <a:ext cx="8374063" cy="4648200"/>
          </a:xfrm>
          <a:ln>
            <a:solidFill>
              <a:schemeClr val="tx1"/>
            </a:solidFill>
            <a:miter lim="800000"/>
            <a:headEnd/>
            <a:tailEnd/>
          </a:ln>
        </p:spPr>
      </p:pic>
    </p:spTree>
    <p:extLst>
      <p:ext uri="{BB962C8B-B14F-4D97-AF65-F5344CB8AC3E}">
        <p14:creationId xmlns:p14="http://schemas.microsoft.com/office/powerpoint/2010/main" val="14226242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2239963" y="381000"/>
            <a:ext cx="7772400" cy="1143000"/>
          </a:xfrm>
        </p:spPr>
        <p:txBody>
          <a:bodyPr/>
          <a:lstStyle/>
          <a:p>
            <a:r>
              <a:rPr lang="en-US" altLang="en-US">
                <a:ea typeface="MS PGothic" charset="-128"/>
              </a:rPr>
              <a:t>Japan (continued)</a:t>
            </a:r>
          </a:p>
        </p:txBody>
      </p:sp>
      <p:pic>
        <p:nvPicPr>
          <p:cNvPr id="54274" name="Content Placeholder 3"/>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a:xfrm>
            <a:off x="1890714" y="2209800"/>
            <a:ext cx="8472487" cy="3429000"/>
          </a:xfrm>
          <a:ln>
            <a:solidFill>
              <a:schemeClr val="tx1"/>
            </a:solidFill>
            <a:miter lim="800000"/>
            <a:headEnd/>
            <a:tailEnd/>
          </a:ln>
        </p:spPr>
      </p:pic>
    </p:spTree>
    <p:extLst>
      <p:ext uri="{BB962C8B-B14F-4D97-AF65-F5344CB8AC3E}">
        <p14:creationId xmlns:p14="http://schemas.microsoft.com/office/powerpoint/2010/main" val="211010920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2209800" y="381000"/>
            <a:ext cx="7772400" cy="1143000"/>
          </a:xfrm>
        </p:spPr>
        <p:txBody>
          <a:bodyPr/>
          <a:lstStyle/>
          <a:p>
            <a:r>
              <a:rPr lang="en-US" altLang="en-US">
                <a:ea typeface="MS PGothic" charset="-128"/>
              </a:rPr>
              <a:t>Singapore</a:t>
            </a:r>
          </a:p>
        </p:txBody>
      </p:sp>
      <p:pic>
        <p:nvPicPr>
          <p:cNvPr id="55298" name="Content Placeholder 3"/>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a:xfrm>
            <a:off x="1981201" y="1676400"/>
            <a:ext cx="8480425" cy="4572000"/>
          </a:xfrm>
          <a:ln>
            <a:solidFill>
              <a:schemeClr val="tx1"/>
            </a:solidFill>
            <a:miter lim="800000"/>
            <a:headEnd/>
            <a:tailEnd/>
          </a:ln>
        </p:spPr>
      </p:pic>
      <p:sp>
        <p:nvSpPr>
          <p:cNvPr id="3" name="Frame 2"/>
          <p:cNvSpPr/>
          <p:nvPr/>
        </p:nvSpPr>
        <p:spPr>
          <a:xfrm>
            <a:off x="3048000" y="5562600"/>
            <a:ext cx="1828800" cy="4572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06051229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a:xfrm>
            <a:off x="2209800" y="381000"/>
            <a:ext cx="7772400" cy="1143000"/>
          </a:xfrm>
        </p:spPr>
        <p:txBody>
          <a:bodyPr/>
          <a:lstStyle/>
          <a:p>
            <a:r>
              <a:rPr lang="en-US" altLang="en-US">
                <a:ea typeface="MS PGothic" charset="-128"/>
              </a:rPr>
              <a:t>Singapore (Continued)</a:t>
            </a:r>
          </a:p>
        </p:txBody>
      </p:sp>
      <p:pic>
        <p:nvPicPr>
          <p:cNvPr id="56322" name="Content Placeholder 3"/>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a:xfrm>
            <a:off x="1828800" y="1981200"/>
            <a:ext cx="8648700" cy="4114800"/>
          </a:xfrm>
          <a:ln>
            <a:solidFill>
              <a:schemeClr val="tx1"/>
            </a:solidFill>
            <a:miter lim="800000"/>
            <a:headEnd/>
            <a:tailEnd/>
          </a:ln>
        </p:spPr>
      </p:pic>
      <p:sp>
        <p:nvSpPr>
          <p:cNvPr id="2" name="Frame 1"/>
          <p:cNvSpPr/>
          <p:nvPr/>
        </p:nvSpPr>
        <p:spPr>
          <a:xfrm>
            <a:off x="2971800" y="5486400"/>
            <a:ext cx="2057400" cy="4572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6340603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r>
              <a:rPr lang="en-US" altLang="en-US">
                <a:ea typeface="MS PGothic" charset="-128"/>
              </a:rPr>
              <a:t>USA</a:t>
            </a:r>
          </a:p>
        </p:txBody>
      </p:sp>
      <p:pic>
        <p:nvPicPr>
          <p:cNvPr id="57346" name="Content Placeholder 3"/>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a:xfrm>
            <a:off x="1841500" y="2133600"/>
            <a:ext cx="8509000" cy="3810000"/>
          </a:xfrm>
          <a:ln>
            <a:solidFill>
              <a:schemeClr val="tx1"/>
            </a:solidFill>
            <a:miter lim="800000"/>
            <a:headEnd/>
            <a:tailEnd/>
          </a:ln>
        </p:spPr>
      </p:pic>
    </p:spTree>
    <p:extLst>
      <p:ext uri="{BB962C8B-B14F-4D97-AF65-F5344CB8AC3E}">
        <p14:creationId xmlns:p14="http://schemas.microsoft.com/office/powerpoint/2010/main" val="209926487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lstStyle/>
          <a:p>
            <a:r>
              <a:rPr lang="en-US" altLang="en-US">
                <a:ea typeface="MS PGothic" charset="-128"/>
              </a:rPr>
              <a:t>USA (Continued)</a:t>
            </a:r>
          </a:p>
        </p:txBody>
      </p:sp>
      <p:pic>
        <p:nvPicPr>
          <p:cNvPr id="58370" name="Content Placeholder 3"/>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a:xfrm>
            <a:off x="1800225" y="2590800"/>
            <a:ext cx="8591550" cy="3048000"/>
          </a:xfrm>
          <a:ln>
            <a:solidFill>
              <a:schemeClr val="tx1"/>
            </a:solidFill>
            <a:miter lim="800000"/>
            <a:headEnd/>
            <a:tailEnd/>
          </a:ln>
        </p:spPr>
      </p:pic>
      <p:sp>
        <p:nvSpPr>
          <p:cNvPr id="2" name="Frame 1"/>
          <p:cNvSpPr/>
          <p:nvPr/>
        </p:nvSpPr>
        <p:spPr>
          <a:xfrm>
            <a:off x="2590800" y="2895600"/>
            <a:ext cx="4038600" cy="3048000"/>
          </a:xfrm>
          <a:prstGeom prst="frame">
            <a:avLst/>
          </a:prstGeom>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3591756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r>
              <a:rPr lang="en-US" altLang="en-US">
                <a:ea typeface="MS PGothic" charset="-128"/>
              </a:rPr>
              <a:t>Highlights</a:t>
            </a:r>
          </a:p>
        </p:txBody>
      </p:sp>
      <p:sp>
        <p:nvSpPr>
          <p:cNvPr id="59394" name="Content Placeholder 2"/>
          <p:cNvSpPr>
            <a:spLocks noGrp="1"/>
          </p:cNvSpPr>
          <p:nvPr>
            <p:ph idx="1"/>
          </p:nvPr>
        </p:nvSpPr>
        <p:spPr/>
        <p:txBody>
          <a:bodyPr>
            <a:normAutofit/>
          </a:bodyPr>
          <a:lstStyle/>
          <a:p>
            <a:r>
              <a:rPr lang="en-US" altLang="en-US" sz="2800" dirty="0">
                <a:ea typeface="MS PGothic" charset="-128"/>
              </a:rPr>
              <a:t>Hong Kong: 3 out of ten significant predictors are concerned with openness for problem solving.</a:t>
            </a:r>
          </a:p>
          <a:p>
            <a:r>
              <a:rPr lang="en-US" altLang="en-US" sz="2800" dirty="0">
                <a:ea typeface="MS PGothic" charset="-128"/>
              </a:rPr>
              <a:t>The number of books at home is the number one, number two, or number three predictors of science performance in all Asian samples and the U.S. sample.</a:t>
            </a:r>
          </a:p>
        </p:txBody>
      </p:sp>
    </p:spTree>
    <p:extLst>
      <p:ext uri="{BB962C8B-B14F-4D97-AF65-F5344CB8AC3E}">
        <p14:creationId xmlns:p14="http://schemas.microsoft.com/office/powerpoint/2010/main" val="82493514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r>
              <a:rPr lang="en-US" altLang="en-US">
                <a:ea typeface="MS PGothic" charset="-128"/>
              </a:rPr>
              <a:t>Highlights</a:t>
            </a:r>
          </a:p>
        </p:txBody>
      </p:sp>
      <p:sp>
        <p:nvSpPr>
          <p:cNvPr id="60418" name="Content Placeholder 2"/>
          <p:cNvSpPr>
            <a:spLocks noGrp="1"/>
          </p:cNvSpPr>
          <p:nvPr>
            <p:ph idx="1"/>
          </p:nvPr>
        </p:nvSpPr>
        <p:spPr/>
        <p:txBody>
          <a:bodyPr>
            <a:normAutofit/>
          </a:bodyPr>
          <a:lstStyle/>
          <a:p>
            <a:r>
              <a:rPr lang="en-US" altLang="en-US" sz="2800" dirty="0">
                <a:ea typeface="MS PGothic" charset="-128"/>
              </a:rPr>
              <a:t>3 out of ten crucial factors in the U.S. sample are concerned with who lives with the student, i.e., brothers, sisters, or others such as cousin(s).</a:t>
            </a:r>
          </a:p>
          <a:p>
            <a:r>
              <a:rPr lang="en-US" altLang="en-US" sz="2800" dirty="0">
                <a:ea typeface="MS PGothic" charset="-128"/>
              </a:rPr>
              <a:t>Student usage of technology out of school is found to be significant predictors of test performance in all Asian samples.</a:t>
            </a:r>
          </a:p>
        </p:txBody>
      </p:sp>
    </p:spTree>
    <p:extLst>
      <p:ext uri="{BB962C8B-B14F-4D97-AF65-F5344CB8AC3E}">
        <p14:creationId xmlns:p14="http://schemas.microsoft.com/office/powerpoint/2010/main" val="5306242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r>
              <a:rPr lang="en-US" altLang="en-US" dirty="0">
                <a:ea typeface="MS PGothic" charset="-128"/>
              </a:rPr>
              <a:t>Highlights</a:t>
            </a:r>
          </a:p>
        </p:txBody>
      </p:sp>
      <p:sp>
        <p:nvSpPr>
          <p:cNvPr id="61442" name="Content Placeholder 2"/>
          <p:cNvSpPr>
            <a:spLocks noGrp="1"/>
          </p:cNvSpPr>
          <p:nvPr>
            <p:ph idx="1"/>
          </p:nvPr>
        </p:nvSpPr>
        <p:spPr/>
        <p:txBody>
          <a:bodyPr>
            <a:normAutofit/>
          </a:bodyPr>
          <a:lstStyle/>
          <a:p>
            <a:pPr marL="0" indent="0">
              <a:buNone/>
            </a:pPr>
            <a:r>
              <a:rPr lang="en-US" altLang="en-US" sz="2800" dirty="0">
                <a:solidFill>
                  <a:srgbClr val="FFC000"/>
                </a:solidFill>
                <a:ea typeface="MS PGothic" charset="-128"/>
              </a:rPr>
              <a:t>None</a:t>
            </a:r>
            <a:r>
              <a:rPr lang="en-US" altLang="en-US" sz="2800" dirty="0">
                <a:ea typeface="MS PGothic" charset="-128"/>
              </a:rPr>
              <a:t> of the variables on the school survey, such as school type (private or public), class size, student-computer ratio, teacher qualification and professional development, school activity, parent participation in school, school management, etc., had any effect on science performance in any chosen sample.</a:t>
            </a:r>
          </a:p>
        </p:txBody>
      </p:sp>
    </p:spTree>
    <p:extLst>
      <p:ext uri="{BB962C8B-B14F-4D97-AF65-F5344CB8AC3E}">
        <p14:creationId xmlns:p14="http://schemas.microsoft.com/office/powerpoint/2010/main" val="18490119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r>
              <a:rPr lang="en-US" altLang="en-US">
                <a:ea typeface="MS PGothic" charset="-128"/>
              </a:rPr>
              <a:t>Implications</a:t>
            </a:r>
          </a:p>
        </p:txBody>
      </p:sp>
      <p:sp>
        <p:nvSpPr>
          <p:cNvPr id="62466" name="Content Placeholder 2"/>
          <p:cNvSpPr>
            <a:spLocks noGrp="1"/>
          </p:cNvSpPr>
          <p:nvPr>
            <p:ph idx="1"/>
          </p:nvPr>
        </p:nvSpPr>
        <p:spPr/>
        <p:txBody>
          <a:bodyPr>
            <a:normAutofit/>
          </a:bodyPr>
          <a:lstStyle/>
          <a:p>
            <a:r>
              <a:rPr lang="en-US" altLang="en-US" sz="2800" dirty="0">
                <a:ea typeface="MS PGothic" charset="-128"/>
              </a:rPr>
              <a:t>For the last several decades U.S. schools have been investing tremendous resources in instructional technologies.</a:t>
            </a:r>
          </a:p>
          <a:p>
            <a:r>
              <a:rPr lang="en-US" altLang="en-US" sz="2800" dirty="0">
                <a:ea typeface="MS PGothic" charset="-128"/>
              </a:rPr>
              <a:t>But U.S. student performance on both PISA and TIMSS stalled. </a:t>
            </a:r>
          </a:p>
          <a:p>
            <a:r>
              <a:rPr lang="en-US" altLang="en-US" sz="2800" dirty="0">
                <a:ea typeface="MS PGothic" charset="-128"/>
              </a:rPr>
              <a:t>Learn from Hong Kong: Create a home and school culture that promotes openness for problem solving.</a:t>
            </a:r>
          </a:p>
        </p:txBody>
      </p:sp>
    </p:spTree>
    <p:extLst>
      <p:ext uri="{BB962C8B-B14F-4D97-AF65-F5344CB8AC3E}">
        <p14:creationId xmlns:p14="http://schemas.microsoft.com/office/powerpoint/2010/main" val="1077021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r>
              <a:rPr lang="en-US" altLang="en-US">
                <a:ea typeface="MS PGothic" charset="-128"/>
              </a:rPr>
              <a:t>For more information, </a:t>
            </a:r>
            <a:br>
              <a:rPr lang="en-US" altLang="en-US">
                <a:ea typeface="MS PGothic" charset="-128"/>
              </a:rPr>
            </a:br>
            <a:r>
              <a:rPr lang="en-US" altLang="en-US">
                <a:ea typeface="MS PGothic" charset="-128"/>
              </a:rPr>
              <a:t>please read:</a:t>
            </a:r>
          </a:p>
        </p:txBody>
      </p:sp>
      <p:sp>
        <p:nvSpPr>
          <p:cNvPr id="63490" name="Content Placeholder 2"/>
          <p:cNvSpPr>
            <a:spLocks noGrp="1"/>
          </p:cNvSpPr>
          <p:nvPr>
            <p:ph idx="1"/>
          </p:nvPr>
        </p:nvSpPr>
        <p:spPr/>
        <p:txBody>
          <a:bodyPr>
            <a:normAutofit fontScale="92500"/>
          </a:bodyPr>
          <a:lstStyle/>
          <a:p>
            <a:r>
              <a:rPr lang="en-US" altLang="en-US">
                <a:ea typeface="MS PGothic" charset="-128"/>
              </a:rPr>
              <a:t>Yu, C. H., Wu, F. S., &amp; Magan, C. (2015). Identifying crucial and malleable factors of successful science learning from the 2012 PISA. In Myint Swe Khine (Ed.), </a:t>
            </a:r>
            <a:r>
              <a:rPr lang="en-US" altLang="en-US" i="1">
                <a:ea typeface="MS PGothic" charset="-128"/>
              </a:rPr>
              <a:t>Science Education in East Asia: Pedagogical Innovations and Best Practices</a:t>
            </a:r>
            <a:r>
              <a:rPr lang="en-US" altLang="en-US">
                <a:ea typeface="MS PGothic" charset="-128"/>
              </a:rPr>
              <a:t> </a:t>
            </a:r>
            <a:r>
              <a:rPr lang="nb-NO" altLang="en-US">
                <a:ea typeface="MS PGothic" charset="-128"/>
              </a:rPr>
              <a:t>(pp. 567-590). New York, NY: Springer.</a:t>
            </a:r>
            <a:endParaRPr lang="en-US" altLang="en-US">
              <a:ea typeface="MS PGothic" charset="-128"/>
            </a:endParaRPr>
          </a:p>
          <a:p>
            <a:r>
              <a:rPr lang="en-US" altLang="en-US">
                <a:ea typeface="MS PGothic" charset="-128"/>
              </a:rPr>
              <a:t>Yu, C. H. (2012). Beyond Gross National Product: An exploratory study of the relationship between Program for International Student Assessment Scores and well-being indices. </a:t>
            </a:r>
            <a:r>
              <a:rPr lang="en-US" altLang="en-US" i="1">
                <a:ea typeface="MS PGothic" charset="-128"/>
              </a:rPr>
              <a:t>Review of European Studies, 4</a:t>
            </a:r>
            <a:r>
              <a:rPr lang="en-US" altLang="en-US">
                <a:ea typeface="MS PGothic" charset="-128"/>
              </a:rPr>
              <a:t>. doi:10.5539/res.v4n5p119 Retrieved from </a:t>
            </a:r>
            <a:r>
              <a:rPr lang="en-US" altLang="en-US" u="sng">
                <a:ea typeface="MS PGothic" charset="-128"/>
                <a:hlinkClick r:id="rId2"/>
              </a:rPr>
              <a:t>http://www.ccsenet.org/journal/index.php/res/article/view/20478/14159</a:t>
            </a:r>
            <a:endParaRPr lang="en-US" altLang="en-US">
              <a:ea typeface="MS PGothic" charset="-128"/>
            </a:endParaRPr>
          </a:p>
        </p:txBody>
      </p:sp>
    </p:spTree>
    <p:extLst>
      <p:ext uri="{BB962C8B-B14F-4D97-AF65-F5344CB8AC3E}">
        <p14:creationId xmlns:p14="http://schemas.microsoft.com/office/powerpoint/2010/main" val="19695437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2209800" y="304800"/>
            <a:ext cx="7772400" cy="1143000"/>
          </a:xfrm>
        </p:spPr>
        <p:txBody>
          <a:bodyPr/>
          <a:lstStyle/>
          <a:p>
            <a:r>
              <a:rPr lang="en-US" altLang="en-US">
                <a:ea typeface="MS PGothic" charset="-128"/>
              </a:rPr>
              <a:t>For more information, </a:t>
            </a:r>
            <a:br>
              <a:rPr lang="en-US" altLang="en-US">
                <a:ea typeface="MS PGothic" charset="-128"/>
              </a:rPr>
            </a:br>
            <a:r>
              <a:rPr lang="en-US" altLang="en-US">
                <a:ea typeface="MS PGothic" charset="-128"/>
              </a:rPr>
              <a:t>please read:</a:t>
            </a:r>
          </a:p>
        </p:txBody>
      </p:sp>
      <p:sp>
        <p:nvSpPr>
          <p:cNvPr id="64514" name="Content Placeholder 2"/>
          <p:cNvSpPr>
            <a:spLocks noGrp="1"/>
          </p:cNvSpPr>
          <p:nvPr>
            <p:ph idx="1"/>
          </p:nvPr>
        </p:nvSpPr>
        <p:spPr>
          <a:xfrm>
            <a:off x="1828800" y="1752600"/>
            <a:ext cx="8534400" cy="4876800"/>
          </a:xfrm>
        </p:spPr>
        <p:txBody>
          <a:bodyPr>
            <a:normAutofit fontScale="92500"/>
          </a:bodyPr>
          <a:lstStyle/>
          <a:p>
            <a:r>
              <a:rPr lang="en-US" altLang="en-US" sz="2000">
                <a:ea typeface="MS PGothic" charset="-128"/>
              </a:rPr>
              <a:t>Yu, C. H. (2012). Examining the relationships among academic self-concept, instrumental motivation, and TIMSS 2007 science scores: A cross-cultural comparison of five East Asian countries/regions and the United States. </a:t>
            </a:r>
            <a:r>
              <a:rPr lang="en-US" altLang="en-US" sz="2000" i="1">
                <a:ea typeface="MS PGothic" charset="-128"/>
              </a:rPr>
              <a:t>Educational Research and Evaluation, 18,</a:t>
            </a:r>
            <a:r>
              <a:rPr lang="en-US" altLang="en-US" sz="2000">
                <a:ea typeface="MS PGothic" charset="-128"/>
              </a:rPr>
              <a:t> 713-731. DOI:10.1080/13803611.2012.718511. Retrieved from </a:t>
            </a:r>
            <a:r>
              <a:rPr lang="en-US" altLang="en-US" sz="2000" u="sng">
                <a:ea typeface="MS PGothic" charset="-128"/>
                <a:hlinkClick r:id="rId2"/>
              </a:rPr>
              <a:t>http://www.tandfonline.com/doi/full/10.1080/13803611.2012.718511</a:t>
            </a:r>
            <a:r>
              <a:rPr lang="en-US" altLang="en-US" sz="2000">
                <a:ea typeface="MS PGothic" charset="-128"/>
              </a:rPr>
              <a:t> </a:t>
            </a:r>
          </a:p>
          <a:p>
            <a:r>
              <a:rPr lang="en-US" altLang="en-US" sz="2000">
                <a:ea typeface="MS PGothic" charset="-128"/>
              </a:rPr>
              <a:t>Yu, C. H., Kaprolet, C., Jannasch-Pennell, A., &amp; DiGangi, S. (2012). A data mining approach to compare American and Canadian Grade 10 students in PISA 2006 Science test performance. </a:t>
            </a:r>
            <a:r>
              <a:rPr lang="en-US" altLang="en-US" sz="2000" i="1">
                <a:ea typeface="MS PGothic" charset="-128"/>
              </a:rPr>
              <a:t>Journal of Data Science, 10</a:t>
            </a:r>
            <a:r>
              <a:rPr lang="en-US" altLang="en-US" sz="2000">
                <a:ea typeface="MS PGothic" charset="-128"/>
              </a:rPr>
              <a:t>, 441-464. Retrieved from </a:t>
            </a:r>
            <a:r>
              <a:rPr lang="en-US" altLang="en-US" sz="2000" u="sng">
                <a:ea typeface="MS PGothic" charset="-128"/>
                <a:hlinkClick r:id="rId3"/>
              </a:rPr>
              <a:t>http://www.jds-online.com/file_download/362/JDS-1064.pdf</a:t>
            </a:r>
            <a:r>
              <a:rPr lang="en-US" altLang="en-US" sz="2000">
                <a:ea typeface="MS PGothic" charset="-128"/>
              </a:rPr>
              <a:t> </a:t>
            </a:r>
          </a:p>
          <a:p>
            <a:r>
              <a:rPr lang="en-US" altLang="en-US" sz="2000">
                <a:ea typeface="MS PGothic" charset="-128"/>
              </a:rPr>
              <a:t>Yu, C. H., DiGangi, S., &amp; Jannasch-Pennell, A. (2012). A time-lag analysis of the relationships among PISA scores, scientific research publication, and economic performance. </a:t>
            </a:r>
            <a:r>
              <a:rPr lang="en-US" altLang="en-US" sz="2000" i="1">
                <a:ea typeface="MS PGothic" charset="-128"/>
              </a:rPr>
              <a:t>Social Indicators Research, 107</a:t>
            </a:r>
            <a:r>
              <a:rPr lang="en-US" altLang="en-US" sz="2000">
                <a:ea typeface="MS PGothic" charset="-128"/>
              </a:rPr>
              <a:t>, 317-330. doi: 10.1007/s11205-011-9850-5.</a:t>
            </a:r>
          </a:p>
        </p:txBody>
      </p:sp>
    </p:spTree>
    <p:extLst>
      <p:ext uri="{BB962C8B-B14F-4D97-AF65-F5344CB8AC3E}">
        <p14:creationId xmlns:p14="http://schemas.microsoft.com/office/powerpoint/2010/main" val="8094428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a:t>
            </a:r>
            <a:endParaRPr lang="en-US" dirty="0"/>
          </a:p>
        </p:txBody>
      </p:sp>
      <p:sp>
        <p:nvSpPr>
          <p:cNvPr id="3" name="Content Placeholder 2"/>
          <p:cNvSpPr>
            <a:spLocks noGrp="1"/>
          </p:cNvSpPr>
          <p:nvPr>
            <p:ph idx="1"/>
          </p:nvPr>
        </p:nvSpPr>
        <p:spPr>
          <a:xfrm>
            <a:off x="2209800" y="1981200"/>
            <a:ext cx="7924800" cy="4114800"/>
          </a:xfrm>
        </p:spPr>
        <p:txBody>
          <a:bodyPr/>
          <a:lstStyle/>
          <a:p>
            <a:r>
              <a:rPr lang="en-US" dirty="0" smtClean="0"/>
              <a:t>Chong Ho (Alex) Yu</a:t>
            </a:r>
          </a:p>
          <a:p>
            <a:r>
              <a:rPr lang="en-US" dirty="0" smtClean="0"/>
              <a:t>Associate Professor of Psychology and University Quantitative Research Consultant</a:t>
            </a:r>
          </a:p>
          <a:p>
            <a:r>
              <a:rPr lang="en-US" dirty="0" smtClean="0"/>
              <a:t>http://creative-</a:t>
            </a:r>
            <a:r>
              <a:rPr lang="en-US" dirty="0" err="1" smtClean="0"/>
              <a:t>wisdom.com</a:t>
            </a:r>
            <a:r>
              <a:rPr lang="en-US" dirty="0" smtClean="0"/>
              <a:t>/pub/</a:t>
            </a:r>
            <a:r>
              <a:rPr lang="en-US" smtClean="0"/>
              <a:t>pub.html</a:t>
            </a:r>
            <a:endParaRPr lang="en-US" dirty="0" smtClean="0"/>
          </a:p>
          <a:p>
            <a:r>
              <a:rPr lang="en-US" dirty="0" err="1" smtClean="0"/>
              <a:t>cyu@apu.edu</a:t>
            </a:r>
            <a:r>
              <a:rPr lang="en-US" dirty="0" smtClean="0"/>
              <a:t> </a:t>
            </a:r>
            <a:endParaRPr lang="en-US" dirty="0"/>
          </a:p>
        </p:txBody>
      </p:sp>
    </p:spTree>
    <p:extLst>
      <p:ext uri="{BB962C8B-B14F-4D97-AF65-F5344CB8AC3E}">
        <p14:creationId xmlns:p14="http://schemas.microsoft.com/office/powerpoint/2010/main" val="21442237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Circuit</Template>
  <TotalTime>430</TotalTime>
  <Words>1899</Words>
  <Application>Microsoft Macintosh PowerPoint</Application>
  <PresentationFormat>Widescreen</PresentationFormat>
  <Paragraphs>220</Paragraphs>
  <Slides>68</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68</vt:i4>
      </vt:variant>
    </vt:vector>
  </HeadingPairs>
  <TitlesOfParts>
    <vt:vector size="76" baseType="lpstr">
      <vt:lpstr>Calibri</vt:lpstr>
      <vt:lpstr>MS PGothic</vt:lpstr>
      <vt:lpstr>Times New Roman</vt:lpstr>
      <vt:lpstr>Trebuchet MS</vt:lpstr>
      <vt:lpstr>Tw Cen MT</vt:lpstr>
      <vt:lpstr>Wingdings</vt:lpstr>
      <vt:lpstr>Arial</vt:lpstr>
      <vt:lpstr>Circuit</vt:lpstr>
      <vt:lpstr>Archival research</vt:lpstr>
      <vt:lpstr>Secondary data analysis</vt:lpstr>
      <vt:lpstr>Advantages of archival research</vt:lpstr>
      <vt:lpstr>Shortcomings and limitations</vt:lpstr>
      <vt:lpstr>PowerPoint Presentation</vt:lpstr>
      <vt:lpstr>Examples: values and opinions</vt:lpstr>
      <vt:lpstr>Examples: wellbeing</vt:lpstr>
      <vt:lpstr>Examples: education and skill</vt:lpstr>
      <vt:lpstr>Nationwide and cross-cultural comparisons</vt:lpstr>
      <vt:lpstr>Transnational comparison</vt:lpstr>
      <vt:lpstr>Example of archival research</vt:lpstr>
      <vt:lpstr>PowerPoint Presentation</vt:lpstr>
      <vt:lpstr>PowerPoint Presentation</vt:lpstr>
      <vt:lpstr>PowerPoint Presentation</vt:lpstr>
      <vt:lpstr>PowerPoint Presentation</vt:lpstr>
      <vt:lpstr>Obama’s response</vt:lpstr>
      <vt:lpstr>Counter-argument: Late boomer</vt:lpstr>
      <vt:lpstr>2014 Program for the International Assessment of Adult Competencies (PIAAC)</vt:lpstr>
      <vt:lpstr>OECD skill studies</vt:lpstr>
      <vt:lpstr>Round 1 PIAAC</vt:lpstr>
      <vt:lpstr>Round 1 PIAAC</vt:lpstr>
      <vt:lpstr>Round 1 PIAAC</vt:lpstr>
      <vt:lpstr>Round 2 PIAAC</vt:lpstr>
      <vt:lpstr>Zakaria’s view based on Round 1</vt:lpstr>
      <vt:lpstr>Counter-argument 3: US Dominion </vt:lpstr>
      <vt:lpstr>“US continue to dominate”</vt:lpstr>
      <vt:lpstr>US domination relies on immigrants </vt:lpstr>
      <vt:lpstr>International graduate students  in the US</vt:lpstr>
      <vt:lpstr>International graduate students</vt:lpstr>
      <vt:lpstr>Nobel prizes</vt:lpstr>
      <vt:lpstr>Why not using OLS Regression?</vt:lpstr>
      <vt:lpstr>Big data analytics/data mining</vt:lpstr>
      <vt:lpstr>Ensemble method</vt:lpstr>
      <vt:lpstr>The power of data mining</vt:lpstr>
      <vt:lpstr>Example 1: PIAAC study</vt:lpstr>
      <vt:lpstr>Dependent variables of PIAAC study</vt:lpstr>
      <vt:lpstr>multiple computerized adaptive testing (MCAT)</vt:lpstr>
      <vt:lpstr>Random selection of PV, not averaging</vt:lpstr>
      <vt:lpstr>Correlation of literacy, numeracy, and problem solving</vt:lpstr>
      <vt:lpstr>Cluster analysis</vt:lpstr>
      <vt:lpstr>Ensemble method</vt:lpstr>
      <vt:lpstr>PowerPoint Presentation</vt:lpstr>
      <vt:lpstr>PowerPoint Presentation</vt:lpstr>
      <vt:lpstr>PowerPoint Presentation</vt:lpstr>
      <vt:lpstr>PowerPoint Presentation</vt:lpstr>
      <vt:lpstr>Median smoothing plot of learning outcomes and cultural engagement in the US sample </vt:lpstr>
      <vt:lpstr>Social trust and learning outcome</vt:lpstr>
      <vt:lpstr>Highlight: social trust</vt:lpstr>
      <vt:lpstr>Highlight: cultural engagement</vt:lpstr>
      <vt:lpstr>Example 2: PISA study</vt:lpstr>
      <vt:lpstr>Summary</vt:lpstr>
      <vt:lpstr>Hong Kong</vt:lpstr>
      <vt:lpstr>Hong Kong (Continued)</vt:lpstr>
      <vt:lpstr>South Korea</vt:lpstr>
      <vt:lpstr>South Korea (continued)</vt:lpstr>
      <vt:lpstr>Japan</vt:lpstr>
      <vt:lpstr>Japan (continued)</vt:lpstr>
      <vt:lpstr>Singapore</vt:lpstr>
      <vt:lpstr>Singapore (Continued)</vt:lpstr>
      <vt:lpstr>USA</vt:lpstr>
      <vt:lpstr>USA (Continued)</vt:lpstr>
      <vt:lpstr>Highlights</vt:lpstr>
      <vt:lpstr>Highlights</vt:lpstr>
      <vt:lpstr>Highlights</vt:lpstr>
      <vt:lpstr>Implications</vt:lpstr>
      <vt:lpstr>For more information,  please read:</vt:lpstr>
      <vt:lpstr>For more information,  please read:</vt:lpstr>
      <vt:lpstr>Contact Info</vt:lpstr>
    </vt:vector>
  </TitlesOfParts>
  <Company/>
  <LinksUpToDate>false</LinksUpToDate>
  <SharedDoc>false</SharedDoc>
  <HyperlinksChanged>false</HyperlinksChanged>
  <AppVersion>15.0028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Archival research</dc:title>
  <dc:creator>Microsoft Office User</dc:creator>
  <cp:lastModifiedBy>Microsoft Office User</cp:lastModifiedBy>
  <cp:revision>86</cp:revision>
  <dcterms:created xsi:type="dcterms:W3CDTF">2016-11-06T23:44:12Z</dcterms:created>
  <dcterms:modified xsi:type="dcterms:W3CDTF">2016-12-06T01:04:37Z</dcterms:modified>
</cp:coreProperties>
</file>