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57" r:id="rId4"/>
    <p:sldId id="287" r:id="rId5"/>
    <p:sldId id="288" r:id="rId6"/>
    <p:sldId id="285" r:id="rId7"/>
    <p:sldId id="286" r:id="rId8"/>
    <p:sldId id="276" r:id="rId9"/>
    <p:sldId id="277" r:id="rId10"/>
    <p:sldId id="278" r:id="rId11"/>
    <p:sldId id="279" r:id="rId12"/>
    <p:sldId id="280" r:id="rId13"/>
    <p:sldId id="282" r:id="rId14"/>
    <p:sldId id="281" r:id="rId15"/>
    <p:sldId id="284" r:id="rId16"/>
    <p:sldId id="297" r:id="rId17"/>
    <p:sldId id="289" r:id="rId18"/>
    <p:sldId id="290" r:id="rId19"/>
    <p:sldId id="292" r:id="rId20"/>
    <p:sldId id="293" r:id="rId21"/>
    <p:sldId id="294" r:id="rId22"/>
    <p:sldId id="295" r:id="rId23"/>
    <p:sldId id="296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8" autoAdjust="0"/>
    <p:restoredTop sz="94660"/>
  </p:normalViewPr>
  <p:slideViewPr>
    <p:cSldViewPr>
      <p:cViewPr varScale="1">
        <p:scale>
          <a:sx n="97" d="100"/>
          <a:sy n="97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Archival research: Ungraded 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Use your fingers to indicate your answer: 1=A, 2=B, 3=C, 4=D. For “check all that apply,” use your both hands.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Every year SAS Institute, the world’s largest software company in data </a:t>
            </a:r>
            <a:r>
              <a:rPr lang="en-US" sz="2400" dirty="0" smtClean="0"/>
              <a:t>analytics, </a:t>
            </a:r>
            <a:r>
              <a:rPr lang="en-US" sz="2400" dirty="0" smtClean="0"/>
              <a:t>holds a student competition in </a:t>
            </a:r>
            <a:r>
              <a:rPr lang="en-US" sz="2400" dirty="0" smtClean="0"/>
              <a:t>the SAS </a:t>
            </a:r>
            <a:r>
              <a:rPr lang="en-US" sz="2400" dirty="0" smtClean="0"/>
              <a:t>Global Forum. </a:t>
            </a:r>
            <a:r>
              <a:rPr lang="en-US" sz="2400" dirty="0"/>
              <a:t>T</a:t>
            </a:r>
            <a:r>
              <a:rPr lang="en-US" sz="2400" dirty="0" smtClean="0"/>
              <a:t>he contestants can use public archival data only, rather than their own data set. Why?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2863222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SAS does not believe that students are capable of collecting accurate data.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SAS makes it harder to limit the number of submissions. 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The competition aims to test the ability of analyzing big data, and usually big data are archival data.</a:t>
            </a:r>
          </a:p>
        </p:txBody>
      </p:sp>
    </p:spTree>
    <p:extLst>
      <p:ext uri="{BB962C8B-B14F-4D97-AF65-F5344CB8AC3E}">
        <p14:creationId xmlns:p14="http://schemas.microsoft.com/office/powerpoint/2010/main" val="63343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In the SAS Global Forum student paper, some required components are not found in a typical academic paper. What are they?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590800"/>
            <a:ext cx="6591985" cy="3320422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Data analysis and generalization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Data source and research problem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Data cleaning and visualization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Programming syntax and suggestions for future study</a:t>
            </a:r>
          </a:p>
        </p:txBody>
      </p:sp>
    </p:spTree>
    <p:extLst>
      <p:ext uri="{BB962C8B-B14F-4D97-AF65-F5344CB8AC3E}">
        <p14:creationId xmlns:p14="http://schemas.microsoft.com/office/powerpoint/2010/main" val="232915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34769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Peter, Paul, and Mary </a:t>
            </a:r>
            <a:r>
              <a:rPr lang="en-US" sz="2800" dirty="0"/>
              <a:t>downloaded the test scores of Program of International Student Assessment (PISA) and compared test performance between the US and the UK students. This is an example of: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962400"/>
            <a:ext cx="6591985" cy="2329822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Archival </a:t>
            </a:r>
            <a:r>
              <a:rPr lang="en-US" sz="2400" dirty="0"/>
              <a:t>research. 		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Meta</a:t>
            </a:r>
            <a:r>
              <a:rPr lang="en-US" sz="2400" dirty="0"/>
              <a:t>-analysis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Survey </a:t>
            </a:r>
            <a:r>
              <a:rPr lang="en-US" sz="2400" dirty="0"/>
              <a:t>research		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Quasi</a:t>
            </a:r>
            <a:r>
              <a:rPr lang="en-US" sz="2400" dirty="0"/>
              <a:t>-experiment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13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34769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Pam Anne </a:t>
            </a:r>
            <a:r>
              <a:rPr lang="en-US" sz="2800" dirty="0"/>
              <a:t>downloaded </a:t>
            </a:r>
            <a:r>
              <a:rPr lang="en-US" sz="2800" dirty="0" smtClean="0"/>
              <a:t>thirty research articles about Cognitive-Behavioral Therapy (CBT) from the library. She synthesized the findings of these studies in order to obtain a global view of the effectiveness of CBT. This </a:t>
            </a:r>
            <a:r>
              <a:rPr lang="en-US" sz="2800" dirty="0"/>
              <a:t>is an example of: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4114800"/>
            <a:ext cx="6591985" cy="198120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Archival </a:t>
            </a:r>
            <a:r>
              <a:rPr lang="en-US" sz="2400" dirty="0"/>
              <a:t>research. 		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 smtClean="0"/>
              <a:t>Meta</a:t>
            </a:r>
            <a:r>
              <a:rPr lang="en-US" sz="2400" dirty="0"/>
              <a:t>-analysis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Observational study</a:t>
            </a:r>
            <a:r>
              <a:rPr lang="en-US" sz="2400" dirty="0"/>
              <a:t>		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Literature review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1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the following is not an advantage of archival research?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1828800"/>
            <a:ext cx="6591985" cy="483239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Save time and money in data collection.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You don’t need IRB approval.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are accurate and data cleaning is not needed.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Provides a basis for comparing the local sample against the national or even worldwide sample.</a:t>
            </a:r>
          </a:p>
        </p:txBody>
      </p:sp>
    </p:spTree>
    <p:extLst>
      <p:ext uri="{BB962C8B-B14F-4D97-AF65-F5344CB8AC3E}">
        <p14:creationId xmlns:p14="http://schemas.microsoft.com/office/powerpoint/2010/main" val="1336630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a shortcoming of archival research?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1981200"/>
            <a:ext cx="6591985" cy="467999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Data are inconsistent if different sources are used (e.g. different organizations might define wellbeing differently)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 sample size is extremely large and most statistical software packages, such as JMP, cannot handle too many observations.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The data are collected at different times (e.g. WVS has six waves and </a:t>
            </a:r>
            <a:r>
              <a:rPr lang="en-US" sz="2800" dirty="0" smtClean="0"/>
              <a:t>PIAAC </a:t>
            </a:r>
            <a:r>
              <a:rPr lang="en-US" sz="2800" dirty="0" smtClean="0"/>
              <a:t>has two rounds) and comparison across time is difficult.</a:t>
            </a:r>
          </a:p>
        </p:txBody>
      </p:sp>
    </p:spTree>
    <p:extLst>
      <p:ext uri="{BB962C8B-B14F-4D97-AF65-F5344CB8AC3E}">
        <p14:creationId xmlns:p14="http://schemas.microsoft.com/office/powerpoint/2010/main" val="1478934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graphing method can be utilized to study a trend-based data set?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3112168"/>
            <a:ext cx="6591985" cy="35490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Bubble plot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GIS Map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Histogram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Boxplot</a:t>
            </a:r>
          </a:p>
        </p:txBody>
      </p:sp>
    </p:spTree>
    <p:extLst>
      <p:ext uri="{BB962C8B-B14F-4D97-AF65-F5344CB8AC3E}">
        <p14:creationId xmlns:p14="http://schemas.microsoft.com/office/powerpoint/2010/main" val="4719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is NOT an archival data set for studying education and skill levels?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2438400"/>
            <a:ext cx="6591985" cy="422279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TIMSS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PISA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PIAAC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HPI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605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2590800"/>
          </a:xfrm>
        </p:spPr>
        <p:txBody>
          <a:bodyPr>
            <a:noAutofit/>
          </a:bodyPr>
          <a:lstStyle/>
          <a:p>
            <a:r>
              <a:rPr lang="en-US" sz="2800" dirty="0"/>
              <a:t>Which of the following is NOT an archival data set for </a:t>
            </a:r>
            <a:r>
              <a:rPr lang="en-US" sz="2800" dirty="0" smtClean="0"/>
              <a:t>studying wellbeing?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2667000"/>
            <a:ext cx="6591985" cy="399419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United Nations Human Development </a:t>
            </a:r>
            <a:r>
              <a:rPr lang="en-US" sz="2800" dirty="0" err="1" smtClean="0"/>
              <a:t>Programme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Gallup Global Wellbeing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Happy Planet Index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Pew Research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9593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457200"/>
            <a:ext cx="6589199" cy="189049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 following is NOT an archival data set for studying o</a:t>
            </a:r>
            <a:r>
              <a:rPr lang="en-US" dirty="0" smtClean="0"/>
              <a:t>pinions and values?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2863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EVS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WVS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NORC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CCMH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8050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199" y="533400"/>
            <a:ext cx="7049185" cy="1600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Which of the following is not assessed by PISA?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283" y="2438400"/>
            <a:ext cx="6591985" cy="422279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Math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Science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Reading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Technology-based problem-solving</a:t>
            </a:r>
            <a:endParaRPr lang="en-US" sz="2800" dirty="0" smtClean="0"/>
          </a:p>
          <a:p>
            <a:pPr marL="514350" indent="-514350">
              <a:buFont typeface="+mj-lt"/>
              <a:buAutoNum type="alphaUcPeriod"/>
            </a:pPr>
            <a:endParaRPr lang="en-US" sz="2400" dirty="0" smtClean="0"/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808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Which of the following is NOT </a:t>
            </a:r>
            <a:r>
              <a:rPr lang="en-US" sz="2800" dirty="0" smtClean="0"/>
              <a:t>assessed by PIAAC?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2863222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Numeracy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Technological proficiency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Ethical values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Literacy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965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395510"/>
            <a:ext cx="6589199" cy="265249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When the sample size is very large (count in thousands), how can we compare groups?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2863222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T-test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ANOVA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Report the confidence intervals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736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shouldn’t we use regression analysis when there are too many predictors (e.g. 10 or more)?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048000"/>
            <a:ext cx="6591985" cy="3200400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The statistical power is too high and a very trivial effect might be </a:t>
            </a:r>
            <a:r>
              <a:rPr lang="en-US" sz="2400" dirty="0" err="1" smtClean="0"/>
              <a:t>mis</a:t>
            </a:r>
            <a:r>
              <a:rPr lang="en-US" sz="2400" dirty="0" smtClean="0"/>
              <a:t>-identified as significant. </a:t>
            </a:r>
          </a:p>
          <a:p>
            <a:pPr>
              <a:buFont typeface="+mj-lt"/>
              <a:buAutoNum type="alphaUcPeriod"/>
            </a:pPr>
            <a:r>
              <a:rPr lang="en-US" sz="2400" dirty="0"/>
              <a:t>Multicollinearity: Predictors are strongly </a:t>
            </a:r>
            <a:r>
              <a:rPr lang="en-US" sz="2400" dirty="0" smtClean="0"/>
              <a:t>correlated and the result may be accurate.</a:t>
            </a:r>
            <a:endParaRPr lang="en-US" sz="2400" dirty="0"/>
          </a:p>
          <a:p>
            <a:pPr>
              <a:buFont typeface="+mj-lt"/>
              <a:buAutoNum type="alphaUcPeriod"/>
            </a:pPr>
            <a:r>
              <a:rPr lang="en-US" sz="2400" dirty="0" smtClean="0"/>
              <a:t>The least square criterion was discovered in 1805/1809 and today we have better algorithms. 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B and 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52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shouldn’t we use regression analysis when there are too many subjects (e.g. count in thousands)?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819400"/>
            <a:ext cx="6591985" cy="3091822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lphaUcPeriod"/>
            </a:pPr>
            <a:r>
              <a:rPr lang="en-US" sz="2400" dirty="0" smtClean="0"/>
              <a:t>The statistical power is too high and a very trivial effect might be </a:t>
            </a:r>
            <a:r>
              <a:rPr lang="en-US" sz="2400" dirty="0" err="1" smtClean="0"/>
              <a:t>mis</a:t>
            </a:r>
            <a:r>
              <a:rPr lang="en-US" sz="2400" dirty="0" smtClean="0"/>
              <a:t>-identified as significant. </a:t>
            </a:r>
          </a:p>
          <a:p>
            <a:pPr>
              <a:buFont typeface="+mj-lt"/>
              <a:buAutoNum type="alphaUcPeriod"/>
            </a:pPr>
            <a:r>
              <a:rPr lang="en-US" sz="2400" dirty="0"/>
              <a:t>Multicollinearity: Predictors are strongly correlated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The least square criterion was discovered in 1805 and today we have better algorithms. </a:t>
            </a:r>
          </a:p>
          <a:p>
            <a:pPr>
              <a:buFont typeface="+mj-lt"/>
              <a:buAutoNum type="alphaUcPeriod"/>
            </a:pPr>
            <a:r>
              <a:rPr lang="en-US" sz="2400" dirty="0" smtClean="0"/>
              <a:t> A and 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053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is/are an ensemble method(s)?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971800"/>
            <a:ext cx="6591985" cy="29394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Dragging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Bagging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Boosting (bootstrap forest)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 and 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270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bagging the big sample is partitioned into subsets in a systematic way.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429000"/>
            <a:ext cx="6591985" cy="2482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434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boosting the observations that are </a:t>
            </a:r>
            <a:r>
              <a:rPr lang="en-US" dirty="0" err="1" smtClean="0"/>
              <a:t>mis</a:t>
            </a:r>
            <a:r>
              <a:rPr lang="en-US" dirty="0" smtClean="0"/>
              <a:t>-classified (failed to predict) in the previous model will be selected again in the next model.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4724400"/>
            <a:ext cx="6591985" cy="1186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7717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85800"/>
            <a:ext cx="6589199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In the ensemble method the algorithm can rank order the importance of the predictors by vote counting, but in regression analysis it cannot.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4724400"/>
            <a:ext cx="6591985" cy="11868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5354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85800"/>
            <a:ext cx="6893999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What is/are the advantage(s) of the ensemble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1981200"/>
            <a:ext cx="6591985" cy="393002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 traditional approach is only one single analysis but the ensemble method replicate the same study and verify the result by repeated analyses.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The ensemble method can be used in both small and big samples.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In classical parametric procedures the data structure must meet certain assumptions (e.g. normality) but the ensemble method does not need it.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All of the above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341053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921</TotalTime>
  <Words>859</Words>
  <Application>Microsoft Macintosh PowerPoint</Application>
  <PresentationFormat>On-screen Show (4:3)</PresentationFormat>
  <Paragraphs>97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Century Gothic</vt:lpstr>
      <vt:lpstr>Times New Roman</vt:lpstr>
      <vt:lpstr>Wingdings 3</vt:lpstr>
      <vt:lpstr>Arial</vt:lpstr>
      <vt:lpstr>Wisp</vt:lpstr>
      <vt:lpstr>Archival research: Ungraded review questions</vt:lpstr>
      <vt:lpstr>Can you explain your answer?</vt:lpstr>
      <vt:lpstr>Every year SAS Institute, the world’s largest software company in data analytics, holds a student competition in the SAS Global Forum. The contestants can use public archival data only, rather than their own data set. Why?</vt:lpstr>
      <vt:lpstr>In the SAS Global Forum student paper, some required components are not found in a typical academic paper. What are they?</vt:lpstr>
      <vt:lpstr>Peter, Paul, and Mary downloaded the test scores of Program of International Student Assessment (PISA) and compared test performance between the US and the UK students. This is an example of:</vt:lpstr>
      <vt:lpstr>Pam Anne downloaded thirty research articles about Cognitive-Behavioral Therapy (CBT) from the library. She synthesized the findings of these studies in order to obtain a global view of the effectiveness of CBT. This is an example of:</vt:lpstr>
      <vt:lpstr>What is the following is not an advantage of archival research?</vt:lpstr>
      <vt:lpstr>Which of the following is a shortcoming of archival research?</vt:lpstr>
      <vt:lpstr>Which of the following graphing method can be utilized to study a trend-based data set?</vt:lpstr>
      <vt:lpstr>Which of the following is NOT an archival data set for studying education and skill levels? </vt:lpstr>
      <vt:lpstr>Which of the following is NOT an archival data set for studying wellbeing? </vt:lpstr>
      <vt:lpstr>Which of the following is NOT an archival data set for studying opinions and values?</vt:lpstr>
      <vt:lpstr>Which of the following is not assessed by PISA? </vt:lpstr>
      <vt:lpstr>Which of the following is NOT assessed by PIAAC? </vt:lpstr>
      <vt:lpstr>When the sample size is very large (count in thousands), how can we compare groups? </vt:lpstr>
      <vt:lpstr>Why shouldn’t we use regression analysis when there are too many predictors (e.g. 10 or more)? </vt:lpstr>
      <vt:lpstr>Why shouldn’t we use regression analysis when there are too many subjects (e.g. count in thousands)?</vt:lpstr>
      <vt:lpstr>Which of the following is/are an ensemble method(s)?</vt:lpstr>
      <vt:lpstr>In bagging the big sample is partitioned into subsets in a systematic way. </vt:lpstr>
      <vt:lpstr>In boosting the observations that are mis-classified (failed to predict) in the previous model will be selected again in the next model. </vt:lpstr>
      <vt:lpstr>In the ensemble method the algorithm can rank order the importance of the predictors by vote counting, but in regression analysis it cannot.</vt:lpstr>
      <vt:lpstr>What is/are the advantage(s) of the ensemble method?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138</cp:revision>
  <cp:lastPrinted>1601-01-01T00:00:00Z</cp:lastPrinted>
  <dcterms:created xsi:type="dcterms:W3CDTF">2015-03-25T05:36:38Z</dcterms:created>
  <dcterms:modified xsi:type="dcterms:W3CDTF">2016-12-07T01:18:15Z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