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2"/>
  </p:sldMasterIdLst>
  <p:sldIdLst>
    <p:sldId id="256" r:id="rId3"/>
    <p:sldId id="257" r:id="rId4"/>
    <p:sldId id="276" r:id="rId5"/>
    <p:sldId id="277" r:id="rId6"/>
    <p:sldId id="278" r:id="rId7"/>
    <p:sldId id="279" r:id="rId8"/>
    <p:sldId id="280" r:id="rId9"/>
    <p:sldId id="282" r:id="rId10"/>
    <p:sldId id="281" r:id="rId11"/>
    <p:sldId id="284" r:id="rId12"/>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266" autoAdjust="0"/>
    <p:restoredTop sz="94660"/>
  </p:normalViewPr>
  <p:slideViewPr>
    <p:cSldViewPr>
      <p:cViewPr varScale="1">
        <p:scale>
          <a:sx n="97" d="100"/>
          <a:sy n="97" d="100"/>
        </p:scale>
        <p:origin x="1432"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customXml" Target="../customXml/item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52374C19-6195-44EB-AC08-1E9DDA826AD8}" type="slidenum">
              <a:rPr lang="en-US" smtClean="0"/>
              <a:pPr/>
              <a:t>‹#›</a:t>
            </a:fld>
            <a:endParaRPr lang="en-US"/>
          </a:p>
        </p:txBody>
      </p:sp>
    </p:spTree>
    <p:extLst>
      <p:ext uri="{BB962C8B-B14F-4D97-AF65-F5344CB8AC3E}">
        <p14:creationId xmlns:p14="http://schemas.microsoft.com/office/powerpoint/2010/main" val="2393107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C8679E9-49B0-4045-A04C-50677AC6C1EA}" type="slidenum">
              <a:rPr lang="en-US" smtClean="0"/>
              <a:pPr/>
              <a:t>‹#›</a:t>
            </a:fld>
            <a:endParaRPr lang="en-US"/>
          </a:p>
        </p:txBody>
      </p:sp>
    </p:spTree>
    <p:extLst>
      <p:ext uri="{BB962C8B-B14F-4D97-AF65-F5344CB8AC3E}">
        <p14:creationId xmlns:p14="http://schemas.microsoft.com/office/powerpoint/2010/main" val="69683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FD2B5B07-8454-4E55-B3A7-8E9AA2D9B57C}" type="slidenum">
              <a:rPr lang="en-US" smtClean="0"/>
              <a:pPr/>
              <a:t>‹#›</a:t>
            </a:fld>
            <a:endParaRPr lang="en-US"/>
          </a:p>
        </p:txBody>
      </p:sp>
    </p:spTree>
    <p:extLst>
      <p:ext uri="{BB962C8B-B14F-4D97-AF65-F5344CB8AC3E}">
        <p14:creationId xmlns:p14="http://schemas.microsoft.com/office/powerpoint/2010/main" val="2654245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E726B5A4-B00C-496C-B349-442F725A803E}" type="slidenum">
              <a:rPr lang="en-US" smtClean="0"/>
              <a:pPr/>
              <a:t>‹#›</a:t>
            </a:fld>
            <a:endParaRPr lang="en-US"/>
          </a:p>
        </p:txBody>
      </p:sp>
    </p:spTree>
    <p:extLst>
      <p:ext uri="{BB962C8B-B14F-4D97-AF65-F5344CB8AC3E}">
        <p14:creationId xmlns:p14="http://schemas.microsoft.com/office/powerpoint/2010/main" val="3379560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FF6D4235-583C-4C1D-9CB9-18973B6C5B93}" type="slidenum">
              <a:rPr lang="en-US" smtClean="0"/>
              <a:pPr/>
              <a:t>‹#›</a:t>
            </a:fld>
            <a:endParaRPr lang="en-US"/>
          </a:p>
        </p:txBody>
      </p:sp>
    </p:spTree>
    <p:extLst>
      <p:ext uri="{BB962C8B-B14F-4D97-AF65-F5344CB8AC3E}">
        <p14:creationId xmlns:p14="http://schemas.microsoft.com/office/powerpoint/2010/main" val="1800865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002FCFB-EA54-40EB-A37A-8CF2D6BE7A4D}" type="slidenum">
              <a:rPr lang="en-US" smtClean="0"/>
              <a:pPr/>
              <a:t>‹#›</a:t>
            </a:fld>
            <a:endParaRPr lang="en-US"/>
          </a:p>
        </p:txBody>
      </p:sp>
    </p:spTree>
    <p:extLst>
      <p:ext uri="{BB962C8B-B14F-4D97-AF65-F5344CB8AC3E}">
        <p14:creationId xmlns:p14="http://schemas.microsoft.com/office/powerpoint/2010/main" val="1855984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3DF64FF-B736-405E-A7A0-3B9068A5EB37}" type="slidenum">
              <a:rPr lang="en-US" smtClean="0"/>
              <a:pPr/>
              <a:t>‹#›</a:t>
            </a:fld>
            <a:endParaRPr lang="en-US"/>
          </a:p>
        </p:txBody>
      </p:sp>
    </p:spTree>
    <p:extLst>
      <p:ext uri="{BB962C8B-B14F-4D97-AF65-F5344CB8AC3E}">
        <p14:creationId xmlns:p14="http://schemas.microsoft.com/office/powerpoint/2010/main" val="2182660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7C2FDF83-FB89-4D99-9CEB-EA16FA1D06DF}" type="slidenum">
              <a:rPr lang="en-US" smtClean="0"/>
              <a:pPr/>
              <a:t>‹#›</a:t>
            </a:fld>
            <a:endParaRPr lang="en-US"/>
          </a:p>
        </p:txBody>
      </p:sp>
    </p:spTree>
    <p:extLst>
      <p:ext uri="{BB962C8B-B14F-4D97-AF65-F5344CB8AC3E}">
        <p14:creationId xmlns:p14="http://schemas.microsoft.com/office/powerpoint/2010/main" val="2642106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CFEC6FB-1DF1-4F17-89DD-551E77ABC4E4}" type="slidenum">
              <a:rPr lang="en-US" smtClean="0"/>
              <a:pPr/>
              <a:t>‹#›</a:t>
            </a:fld>
            <a:endParaRPr lang="en-US"/>
          </a:p>
        </p:txBody>
      </p:sp>
    </p:spTree>
    <p:extLst>
      <p:ext uri="{BB962C8B-B14F-4D97-AF65-F5344CB8AC3E}">
        <p14:creationId xmlns:p14="http://schemas.microsoft.com/office/powerpoint/2010/main" val="2940815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445904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92C0D9DA-B4BA-4992-BA0E-5EB2E289DEDC}" type="slidenum">
              <a:rPr lang="en-US" smtClean="0"/>
              <a:pPr/>
              <a:t>‹#›</a:t>
            </a:fld>
            <a:endParaRPr lang="en-US"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32182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1650843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875954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24325120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B35016A-29F8-46FC-8B4A-CAF6A25312F0}" type="slidenum">
              <a:rPr lang="en-US" smtClean="0"/>
              <a:pPr/>
              <a:t>‹#›</a:t>
            </a:fld>
            <a:endParaRPr lang="en-US"/>
          </a:p>
        </p:txBody>
      </p:sp>
    </p:spTree>
    <p:extLst>
      <p:ext uri="{BB962C8B-B14F-4D97-AF65-F5344CB8AC3E}">
        <p14:creationId xmlns:p14="http://schemas.microsoft.com/office/powerpoint/2010/main" val="17674101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0931448-9786-46BA-932F-440E6F992D63}" type="slidenum">
              <a:rPr lang="en-US" smtClean="0"/>
              <a:pPr/>
              <a:t>‹#›</a:t>
            </a:fld>
            <a:endParaRPr lang="en-US"/>
          </a:p>
        </p:txBody>
      </p:sp>
    </p:spTree>
    <p:extLst>
      <p:ext uri="{BB962C8B-B14F-4D97-AF65-F5344CB8AC3E}">
        <p14:creationId xmlns:p14="http://schemas.microsoft.com/office/powerpoint/2010/main" val="418814577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1487524523"/>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Survey research: Ungraded review questions</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030513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 you explain your answer?</a:t>
            </a:r>
            <a:endParaRPr lang="en-US" dirty="0"/>
          </a:p>
        </p:txBody>
      </p:sp>
      <p:sp>
        <p:nvSpPr>
          <p:cNvPr id="3" name="Content Placeholder 2"/>
          <p:cNvSpPr>
            <a:spLocks noGrp="1"/>
          </p:cNvSpPr>
          <p:nvPr>
            <p:ph idx="1"/>
          </p:nvPr>
        </p:nvSpPr>
        <p:spPr/>
        <p:txBody>
          <a:bodyPr>
            <a:normAutofit fontScale="92500" lnSpcReduction="10000"/>
          </a:bodyPr>
          <a:lstStyle/>
          <a:p>
            <a:r>
              <a:rPr lang="en-US" sz="2800" dirty="0" smtClean="0"/>
              <a:t>Use your fingers to indicate your answer: 1=A, 2=B, 3=C, 4=D. For “check all that apply,” use your both hands.</a:t>
            </a:r>
          </a:p>
          <a:p>
            <a:r>
              <a:rPr lang="en-US" sz="2800" dirty="0" smtClean="0"/>
              <a:t>After viewing the question, show me your answer in 15 seconds.</a:t>
            </a:r>
          </a:p>
          <a:p>
            <a:r>
              <a:rPr lang="en-US" sz="2800" dirty="0" smtClean="0"/>
              <a:t>Next, turn to your neighbor and you have one minute to convince him/her that you are right.</a:t>
            </a:r>
            <a:endParaRPr lang="en-US" sz="2800" dirty="0"/>
          </a:p>
        </p:txBody>
      </p:sp>
    </p:spTree>
    <p:extLst>
      <p:ext uri="{BB962C8B-B14F-4D97-AF65-F5344CB8AC3E}">
        <p14:creationId xmlns:p14="http://schemas.microsoft.com/office/powerpoint/2010/main" val="240545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199" y="533400"/>
            <a:ext cx="7049185" cy="2590800"/>
          </a:xfrm>
        </p:spPr>
        <p:txBody>
          <a:bodyPr>
            <a:noAutofit/>
          </a:bodyPr>
          <a:lstStyle/>
          <a:p>
            <a:r>
              <a:rPr lang="en-US" sz="3200" dirty="0" smtClean="0"/>
              <a:t>What is the problem of assigning “3” to “neutral” in a 5-point Likert scale?</a:t>
            </a:r>
            <a:endParaRPr lang="en-US" sz="3200" dirty="0"/>
          </a:p>
        </p:txBody>
      </p:sp>
      <p:sp>
        <p:nvSpPr>
          <p:cNvPr id="3" name="Content Placeholder 2"/>
          <p:cNvSpPr>
            <a:spLocks noGrp="1"/>
          </p:cNvSpPr>
          <p:nvPr>
            <p:ph idx="1"/>
          </p:nvPr>
        </p:nvSpPr>
        <p:spPr>
          <a:xfrm>
            <a:off x="1632283" y="2514600"/>
            <a:ext cx="6591985" cy="4146590"/>
          </a:xfrm>
        </p:spPr>
        <p:txBody>
          <a:bodyPr>
            <a:normAutofit/>
          </a:bodyPr>
          <a:lstStyle/>
          <a:p>
            <a:pPr marL="514350" indent="-514350">
              <a:buFont typeface="+mj-lt"/>
              <a:buAutoNum type="alphaUcPeriod"/>
            </a:pPr>
            <a:r>
              <a:rPr lang="en-US" sz="2800" dirty="0" smtClean="0"/>
              <a:t>If a student wrote, “No idea” in the exam, the teacher should give him a zero. It is illogical to equate “neutral” or “no idea” to “3”.</a:t>
            </a:r>
          </a:p>
          <a:p>
            <a:pPr marL="514350" indent="-514350">
              <a:buFont typeface="+mj-lt"/>
              <a:buAutoNum type="alphaUcPeriod"/>
            </a:pPr>
            <a:r>
              <a:rPr lang="en-US" sz="2800" dirty="0" smtClean="0"/>
              <a:t>Neutral might mean different things to different people.</a:t>
            </a:r>
          </a:p>
          <a:p>
            <a:pPr marL="514350" indent="-514350">
              <a:buFont typeface="+mj-lt"/>
              <a:buAutoNum type="alphaUcPeriod"/>
            </a:pPr>
            <a:r>
              <a:rPr lang="en-US" sz="2800" dirty="0" smtClean="0"/>
              <a:t>All of the above</a:t>
            </a:r>
          </a:p>
        </p:txBody>
      </p:sp>
    </p:spTree>
    <p:extLst>
      <p:ext uri="{BB962C8B-B14F-4D97-AF65-F5344CB8AC3E}">
        <p14:creationId xmlns:p14="http://schemas.microsoft.com/office/powerpoint/2010/main" val="1336630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199" y="533400"/>
            <a:ext cx="7049185" cy="2590800"/>
          </a:xfrm>
        </p:spPr>
        <p:txBody>
          <a:bodyPr>
            <a:noAutofit/>
          </a:bodyPr>
          <a:lstStyle/>
          <a:p>
            <a:r>
              <a:rPr lang="en-US" sz="3200" dirty="0" smtClean="0"/>
              <a:t>A 5-point Likert scale is ____</a:t>
            </a:r>
            <a:endParaRPr lang="en-US" sz="3200" dirty="0"/>
          </a:p>
        </p:txBody>
      </p:sp>
      <p:sp>
        <p:nvSpPr>
          <p:cNvPr id="3" name="Content Placeholder 2"/>
          <p:cNvSpPr>
            <a:spLocks noGrp="1"/>
          </p:cNvSpPr>
          <p:nvPr>
            <p:ph idx="1"/>
          </p:nvPr>
        </p:nvSpPr>
        <p:spPr>
          <a:xfrm>
            <a:off x="1632283" y="3112168"/>
            <a:ext cx="6591985" cy="3549022"/>
          </a:xfrm>
        </p:spPr>
        <p:txBody>
          <a:bodyPr>
            <a:normAutofit/>
          </a:bodyPr>
          <a:lstStyle/>
          <a:p>
            <a:pPr marL="514350" indent="-514350">
              <a:buFont typeface="+mj-lt"/>
              <a:buAutoNum type="alphaUcPeriod"/>
            </a:pPr>
            <a:r>
              <a:rPr lang="en-US" sz="2800" dirty="0" smtClean="0"/>
              <a:t>Nominal</a:t>
            </a:r>
          </a:p>
          <a:p>
            <a:pPr marL="514350" indent="-514350">
              <a:buFont typeface="+mj-lt"/>
              <a:buAutoNum type="alphaUcPeriod"/>
            </a:pPr>
            <a:r>
              <a:rPr lang="en-US" sz="2800" dirty="0" smtClean="0"/>
              <a:t>Ordinal</a:t>
            </a:r>
          </a:p>
          <a:p>
            <a:pPr marL="514350" indent="-514350">
              <a:buFont typeface="+mj-lt"/>
              <a:buAutoNum type="alphaUcPeriod"/>
            </a:pPr>
            <a:r>
              <a:rPr lang="en-US" sz="2800" dirty="0" smtClean="0"/>
              <a:t>Continuous</a:t>
            </a:r>
          </a:p>
          <a:p>
            <a:pPr marL="514350" indent="-514350">
              <a:buFont typeface="+mj-lt"/>
              <a:buAutoNum type="alphaUcPeriod"/>
            </a:pPr>
            <a:r>
              <a:rPr lang="en-US" sz="2800" dirty="0" smtClean="0"/>
              <a:t>It depends</a:t>
            </a:r>
          </a:p>
        </p:txBody>
      </p:sp>
    </p:spTree>
    <p:extLst>
      <p:ext uri="{BB962C8B-B14F-4D97-AF65-F5344CB8AC3E}">
        <p14:creationId xmlns:p14="http://schemas.microsoft.com/office/powerpoint/2010/main" val="14789340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199" y="533400"/>
            <a:ext cx="7049185" cy="2590800"/>
          </a:xfrm>
        </p:spPr>
        <p:txBody>
          <a:bodyPr>
            <a:noAutofit/>
          </a:bodyPr>
          <a:lstStyle/>
          <a:p>
            <a:r>
              <a:rPr lang="en-US" sz="3200" dirty="0" smtClean="0"/>
              <a:t>What is(are) the advantage(s) of online survey (compared with hard copies or phone survey)?</a:t>
            </a:r>
            <a:endParaRPr lang="en-US" sz="3200" dirty="0"/>
          </a:p>
        </p:txBody>
      </p:sp>
      <p:sp>
        <p:nvSpPr>
          <p:cNvPr id="3" name="Content Placeholder 2"/>
          <p:cNvSpPr>
            <a:spLocks noGrp="1"/>
          </p:cNvSpPr>
          <p:nvPr>
            <p:ph idx="1"/>
          </p:nvPr>
        </p:nvSpPr>
        <p:spPr>
          <a:xfrm>
            <a:off x="1632283" y="3112168"/>
            <a:ext cx="6591985" cy="3549022"/>
          </a:xfrm>
        </p:spPr>
        <p:txBody>
          <a:bodyPr>
            <a:normAutofit/>
          </a:bodyPr>
          <a:lstStyle/>
          <a:p>
            <a:pPr marL="514350" indent="-514350">
              <a:buFont typeface="+mj-lt"/>
              <a:buAutoNum type="alphaUcPeriod"/>
            </a:pPr>
            <a:r>
              <a:rPr lang="en-US" sz="2800" dirty="0" smtClean="0"/>
              <a:t>Lower cost</a:t>
            </a:r>
          </a:p>
          <a:p>
            <a:pPr marL="514350" indent="-514350">
              <a:buFont typeface="+mj-lt"/>
              <a:buAutoNum type="alphaUcPeriod"/>
            </a:pPr>
            <a:r>
              <a:rPr lang="en-US" sz="2800" dirty="0" smtClean="0"/>
              <a:t>More flexibility in survey design</a:t>
            </a:r>
          </a:p>
          <a:p>
            <a:pPr marL="514350" indent="-514350">
              <a:buFont typeface="+mj-lt"/>
              <a:buAutoNum type="alphaUcPeriod"/>
            </a:pPr>
            <a:r>
              <a:rPr lang="en-US" sz="2800" dirty="0" smtClean="0"/>
              <a:t>Higher response rate</a:t>
            </a:r>
          </a:p>
          <a:p>
            <a:pPr marL="514350" indent="-514350">
              <a:buFont typeface="+mj-lt"/>
              <a:buAutoNum type="alphaUcPeriod"/>
            </a:pPr>
            <a:r>
              <a:rPr lang="en-US" sz="2800" dirty="0" smtClean="0"/>
              <a:t>Less intrusive</a:t>
            </a:r>
          </a:p>
          <a:p>
            <a:pPr marL="514350" indent="-514350">
              <a:buFont typeface="+mj-lt"/>
              <a:buAutoNum type="alphaUcPeriod"/>
            </a:pPr>
            <a:r>
              <a:rPr lang="en-US" sz="2800" dirty="0" smtClean="0"/>
              <a:t>All of the above</a:t>
            </a:r>
          </a:p>
        </p:txBody>
      </p:sp>
    </p:spTree>
    <p:extLst>
      <p:ext uri="{BB962C8B-B14F-4D97-AF65-F5344CB8AC3E}">
        <p14:creationId xmlns:p14="http://schemas.microsoft.com/office/powerpoint/2010/main" val="47198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199" y="533400"/>
            <a:ext cx="7049185" cy="2590800"/>
          </a:xfrm>
        </p:spPr>
        <p:txBody>
          <a:bodyPr>
            <a:noAutofit/>
          </a:bodyPr>
          <a:lstStyle/>
          <a:p>
            <a:r>
              <a:rPr lang="en-US" sz="3200" dirty="0" smtClean="0"/>
              <a:t>Which one is NOT one of the purposes of pilot testing? </a:t>
            </a:r>
            <a:endParaRPr lang="en-US" sz="3200" dirty="0"/>
          </a:p>
        </p:txBody>
      </p:sp>
      <p:sp>
        <p:nvSpPr>
          <p:cNvPr id="3" name="Content Placeholder 2"/>
          <p:cNvSpPr>
            <a:spLocks noGrp="1"/>
          </p:cNvSpPr>
          <p:nvPr>
            <p:ph idx="1"/>
          </p:nvPr>
        </p:nvSpPr>
        <p:spPr>
          <a:xfrm>
            <a:off x="1632283" y="2133600"/>
            <a:ext cx="6591985" cy="4527590"/>
          </a:xfrm>
        </p:spPr>
        <p:txBody>
          <a:bodyPr>
            <a:normAutofit/>
          </a:bodyPr>
          <a:lstStyle/>
          <a:p>
            <a:pPr marL="514350" indent="-514350">
              <a:buFont typeface="+mj-lt"/>
              <a:buAutoNum type="alphaUcPeriod"/>
            </a:pPr>
            <a:r>
              <a:rPr lang="en-US" sz="2800" dirty="0" smtClean="0"/>
              <a:t>Testing clarity of wording</a:t>
            </a:r>
          </a:p>
          <a:p>
            <a:pPr marL="514350" indent="-514350">
              <a:buFont typeface="+mj-lt"/>
              <a:buAutoNum type="alphaUcPeriod"/>
            </a:pPr>
            <a:r>
              <a:rPr lang="en-US" sz="2800" dirty="0" smtClean="0"/>
              <a:t>Testing user-interface</a:t>
            </a:r>
          </a:p>
          <a:p>
            <a:pPr marL="514350" indent="-514350">
              <a:buFont typeface="+mj-lt"/>
              <a:buAutoNum type="alphaUcPeriod"/>
            </a:pPr>
            <a:r>
              <a:rPr lang="en-US" sz="2800" dirty="0" smtClean="0"/>
              <a:t>Identifying logistic issues</a:t>
            </a:r>
          </a:p>
          <a:p>
            <a:pPr marL="514350" indent="-514350">
              <a:buFont typeface="+mj-lt"/>
              <a:buAutoNum type="alphaUcPeriod"/>
            </a:pPr>
            <a:r>
              <a:rPr lang="en-US" sz="2800" dirty="0" smtClean="0"/>
              <a:t>Increase the sample size by appending the pilot data to the data collected later.</a:t>
            </a:r>
            <a:endParaRPr lang="en-US" sz="2800" dirty="0"/>
          </a:p>
        </p:txBody>
      </p:sp>
    </p:spTree>
    <p:extLst>
      <p:ext uri="{BB962C8B-B14F-4D97-AF65-F5344CB8AC3E}">
        <p14:creationId xmlns:p14="http://schemas.microsoft.com/office/powerpoint/2010/main" val="261605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199" y="533400"/>
            <a:ext cx="7049185" cy="2590800"/>
          </a:xfrm>
        </p:spPr>
        <p:txBody>
          <a:bodyPr>
            <a:noAutofit/>
          </a:bodyPr>
          <a:lstStyle/>
          <a:p>
            <a:r>
              <a:rPr lang="en-US" sz="2400" dirty="0" smtClean="0"/>
              <a:t>It is a well-known fact that self-report data collected by survey research is not </a:t>
            </a:r>
            <a:r>
              <a:rPr lang="en-US" sz="2400" dirty="0" smtClean="0"/>
              <a:t>highly </a:t>
            </a:r>
            <a:r>
              <a:rPr lang="en-US" sz="2400" dirty="0" smtClean="0"/>
              <a:t>reliable. Today big data analysts overcome this problem </a:t>
            </a:r>
            <a:r>
              <a:rPr lang="en-US" sz="2400" dirty="0" smtClean="0"/>
              <a:t>by </a:t>
            </a:r>
            <a:r>
              <a:rPr lang="en-US" sz="2400" dirty="0" smtClean="0"/>
              <a:t>collecting behavioral data (i.e. what people do, not what they say) via the Internet (e.g. Google, Amazon, YouTube…etc.)? </a:t>
            </a:r>
            <a:endParaRPr lang="en-US" sz="2400" dirty="0"/>
          </a:p>
        </p:txBody>
      </p:sp>
      <p:sp>
        <p:nvSpPr>
          <p:cNvPr id="3" name="Content Placeholder 2"/>
          <p:cNvSpPr>
            <a:spLocks noGrp="1"/>
          </p:cNvSpPr>
          <p:nvPr>
            <p:ph idx="1"/>
          </p:nvPr>
        </p:nvSpPr>
        <p:spPr>
          <a:xfrm>
            <a:off x="1632283" y="3581400"/>
            <a:ext cx="6591985" cy="3079790"/>
          </a:xfrm>
        </p:spPr>
        <p:txBody>
          <a:bodyPr>
            <a:normAutofit/>
          </a:bodyPr>
          <a:lstStyle/>
          <a:p>
            <a:pPr marL="514350" indent="-514350">
              <a:buFont typeface="+mj-lt"/>
              <a:buAutoNum type="alphaUcPeriod"/>
            </a:pPr>
            <a:r>
              <a:rPr lang="en-US" sz="2400" dirty="0" smtClean="0"/>
              <a:t>True. Both the quality (accuracy) and quantity (sample size) of the data are improved.</a:t>
            </a:r>
          </a:p>
          <a:p>
            <a:pPr marL="514350" indent="-514350">
              <a:buFont typeface="+mj-lt"/>
              <a:buAutoNum type="alphaUcPeriod"/>
            </a:pPr>
            <a:r>
              <a:rPr lang="en-US" sz="2400" dirty="0" smtClean="0"/>
              <a:t>False. There are ethical issues. Use of these data are prohibited by IRB. </a:t>
            </a:r>
          </a:p>
          <a:p>
            <a:pPr marL="514350" indent="-514350">
              <a:buFont typeface="+mj-lt"/>
              <a:buAutoNum type="alphaUcPeriod"/>
            </a:pPr>
            <a:endParaRPr lang="en-US" sz="2800" dirty="0"/>
          </a:p>
        </p:txBody>
      </p:sp>
    </p:spTree>
    <p:extLst>
      <p:ext uri="{BB962C8B-B14F-4D97-AF65-F5344CB8AC3E}">
        <p14:creationId xmlns:p14="http://schemas.microsoft.com/office/powerpoint/2010/main" val="29695937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Stephanie wants to conduct a nationwide survey. Which of the following sampling scheme should she use?</a:t>
            </a:r>
            <a:endParaRPr lang="en-US" dirty="0"/>
          </a:p>
        </p:txBody>
      </p:sp>
      <p:sp>
        <p:nvSpPr>
          <p:cNvPr id="3" name="Content Placeholder 2"/>
          <p:cNvSpPr>
            <a:spLocks noGrp="1"/>
          </p:cNvSpPr>
          <p:nvPr>
            <p:ph idx="1"/>
          </p:nvPr>
        </p:nvSpPr>
        <p:spPr>
          <a:xfrm>
            <a:off x="1942415" y="3048000"/>
            <a:ext cx="6591985" cy="2863222"/>
          </a:xfrm>
        </p:spPr>
        <p:txBody>
          <a:bodyPr/>
          <a:lstStyle/>
          <a:p>
            <a:pPr marL="457200" indent="-457200">
              <a:buFont typeface="+mj-lt"/>
              <a:buAutoNum type="alphaUcPeriod"/>
            </a:pPr>
            <a:r>
              <a:rPr lang="en-US" sz="2000" dirty="0" smtClean="0"/>
              <a:t>Simple random sampling</a:t>
            </a:r>
          </a:p>
          <a:p>
            <a:pPr marL="457200" indent="-457200">
              <a:buFont typeface="+mj-lt"/>
              <a:buAutoNum type="alphaUcPeriod"/>
            </a:pPr>
            <a:r>
              <a:rPr lang="en-US" sz="2000" dirty="0" smtClean="0"/>
              <a:t>Convenience sampling</a:t>
            </a:r>
          </a:p>
          <a:p>
            <a:pPr marL="457200" indent="-457200">
              <a:buFont typeface="+mj-lt"/>
              <a:buAutoNum type="alphaUcPeriod"/>
            </a:pPr>
            <a:r>
              <a:rPr lang="en-US" sz="2000" dirty="0" smtClean="0"/>
              <a:t>Cluster sampling</a:t>
            </a:r>
          </a:p>
          <a:p>
            <a:pPr marL="457200" indent="-457200">
              <a:buFont typeface="+mj-lt"/>
              <a:buAutoNum type="alphaUcPeriod"/>
            </a:pPr>
            <a:r>
              <a:rPr lang="en-US" sz="2000" dirty="0" smtClean="0"/>
              <a:t>Stratified sampling</a:t>
            </a:r>
          </a:p>
          <a:p>
            <a:pPr marL="457200" indent="-457200">
              <a:buFont typeface="+mj-lt"/>
              <a:buAutoNum type="alphaUcPeriod"/>
            </a:pPr>
            <a:r>
              <a:rPr lang="en-US" sz="2000" dirty="0" smtClean="0"/>
              <a:t>Both C and D</a:t>
            </a:r>
          </a:p>
          <a:p>
            <a:endParaRPr lang="en-US" dirty="0"/>
          </a:p>
        </p:txBody>
      </p:sp>
    </p:spTree>
    <p:extLst>
      <p:ext uri="{BB962C8B-B14F-4D97-AF65-F5344CB8AC3E}">
        <p14:creationId xmlns:p14="http://schemas.microsoft.com/office/powerpoint/2010/main" val="29180502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199" y="533400"/>
            <a:ext cx="7049185" cy="1600200"/>
          </a:xfrm>
        </p:spPr>
        <p:txBody>
          <a:bodyPr>
            <a:noAutofit/>
          </a:bodyPr>
          <a:lstStyle/>
          <a:p>
            <a:r>
              <a:rPr lang="en-US" sz="2400" dirty="0" smtClean="0"/>
              <a:t>Which of the following statement is FALSE? </a:t>
            </a:r>
            <a:endParaRPr lang="en-US" sz="2400" dirty="0"/>
          </a:p>
        </p:txBody>
      </p:sp>
      <p:sp>
        <p:nvSpPr>
          <p:cNvPr id="3" name="Content Placeholder 2"/>
          <p:cNvSpPr>
            <a:spLocks noGrp="1"/>
          </p:cNvSpPr>
          <p:nvPr>
            <p:ph idx="1"/>
          </p:nvPr>
        </p:nvSpPr>
        <p:spPr>
          <a:xfrm>
            <a:off x="1632283" y="1524000"/>
            <a:ext cx="6591985" cy="5137190"/>
          </a:xfrm>
        </p:spPr>
        <p:txBody>
          <a:bodyPr>
            <a:normAutofit/>
          </a:bodyPr>
          <a:lstStyle/>
          <a:p>
            <a:pPr marL="514350" indent="-514350">
              <a:buFont typeface="+mj-lt"/>
              <a:buAutoNum type="alphaUcPeriod"/>
            </a:pPr>
            <a:r>
              <a:rPr lang="en-US" sz="2400" dirty="0" smtClean="0"/>
              <a:t>Some population segments are over-sampled and some are under-sampled. Sampling weights are needed for adjusting this disparity.</a:t>
            </a:r>
          </a:p>
          <a:p>
            <a:pPr marL="514350" indent="-514350">
              <a:buFont typeface="+mj-lt"/>
              <a:buAutoNum type="alphaUcPeriod"/>
            </a:pPr>
            <a:r>
              <a:rPr lang="en-US" sz="2400" dirty="0" smtClean="0"/>
              <a:t>We should use the raw sample weights to compute the mean and the standard deviation. </a:t>
            </a:r>
          </a:p>
          <a:p>
            <a:pPr marL="514350" indent="-514350">
              <a:buFont typeface="+mj-lt"/>
              <a:buAutoNum type="alphaUcPeriod"/>
            </a:pPr>
            <a:r>
              <a:rPr lang="en-US" sz="2400" dirty="0" smtClean="0"/>
              <a:t>We should use the normalized sample weight to compute the mean and the standard deviation.</a:t>
            </a:r>
          </a:p>
          <a:p>
            <a:pPr marL="514350" indent="-514350">
              <a:buFont typeface="+mj-lt"/>
              <a:buAutoNum type="alphaUcPeriod"/>
            </a:pPr>
            <a:endParaRPr lang="en-US" sz="2400" dirty="0" smtClean="0"/>
          </a:p>
          <a:p>
            <a:pPr marL="514350" indent="-514350">
              <a:buFont typeface="+mj-lt"/>
              <a:buAutoNum type="alphaUcPeriod"/>
            </a:pPr>
            <a:endParaRPr lang="en-US" sz="2800" dirty="0"/>
          </a:p>
        </p:txBody>
      </p:sp>
    </p:spTree>
    <p:extLst>
      <p:ext uri="{BB962C8B-B14F-4D97-AF65-F5344CB8AC3E}">
        <p14:creationId xmlns:p14="http://schemas.microsoft.com/office/powerpoint/2010/main" val="4680898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2652490"/>
          </a:xfrm>
        </p:spPr>
        <p:txBody>
          <a:bodyPr>
            <a:noAutofit/>
          </a:bodyPr>
          <a:lstStyle/>
          <a:p>
            <a:pPr lvl="0"/>
            <a:r>
              <a:rPr lang="en-US" sz="2800" dirty="0"/>
              <a:t>Which of the following is NOT the right approach to address the concern that the sample may not represent the population in </a:t>
            </a:r>
            <a:r>
              <a:rPr lang="en-US" sz="2800" dirty="0" smtClean="0"/>
              <a:t>a large-scale survey </a:t>
            </a:r>
            <a:r>
              <a:rPr lang="en-US" sz="2800" dirty="0"/>
              <a:t>research? </a:t>
            </a:r>
          </a:p>
        </p:txBody>
      </p:sp>
      <p:sp>
        <p:nvSpPr>
          <p:cNvPr id="3" name="Content Placeholder 2"/>
          <p:cNvSpPr>
            <a:spLocks noGrp="1"/>
          </p:cNvSpPr>
          <p:nvPr>
            <p:ph idx="1"/>
          </p:nvPr>
        </p:nvSpPr>
        <p:spPr>
          <a:xfrm>
            <a:off x="1942415" y="3048000"/>
            <a:ext cx="6591985" cy="2863222"/>
          </a:xfrm>
        </p:spPr>
        <p:txBody>
          <a:bodyPr>
            <a:noAutofit/>
          </a:bodyPr>
          <a:lstStyle/>
          <a:p>
            <a:pPr marL="457200" lvl="0" indent="-457200">
              <a:buFont typeface="+mj-lt"/>
              <a:buAutoNum type="alphaUcPeriod"/>
            </a:pPr>
            <a:r>
              <a:rPr lang="en-US" sz="2400" dirty="0"/>
              <a:t>Use simple random sampling </a:t>
            </a:r>
          </a:p>
          <a:p>
            <a:pPr marL="457200" lvl="0" indent="-457200">
              <a:buFont typeface="+mj-lt"/>
              <a:buAutoNum type="alphaUcPeriod"/>
            </a:pPr>
            <a:r>
              <a:rPr lang="en-US" sz="2400" dirty="0"/>
              <a:t>Use multi-stage sampling.   </a:t>
            </a:r>
          </a:p>
          <a:p>
            <a:pPr marL="457200" lvl="0" indent="-457200">
              <a:buFont typeface="+mj-lt"/>
              <a:buAutoNum type="alphaUcPeriod"/>
            </a:pPr>
            <a:r>
              <a:rPr lang="en-US" sz="2400" dirty="0"/>
              <a:t>Check the sample properties against the population properties</a:t>
            </a:r>
            <a:r>
              <a:rPr lang="en-US" sz="2400"/>
              <a:t>. </a:t>
            </a:r>
            <a:endParaRPr lang="en-US" sz="2400" dirty="0"/>
          </a:p>
        </p:txBody>
      </p:sp>
    </p:spTree>
    <p:extLst>
      <p:ext uri="{BB962C8B-B14F-4D97-AF65-F5344CB8AC3E}">
        <p14:creationId xmlns:p14="http://schemas.microsoft.com/office/powerpoint/2010/main" val="1959656271"/>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DA1D3E5-98BB-4A56-8979-BA5C964ED8C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Wisp</Template>
  <TotalTime>665</TotalTime>
  <Words>445</Words>
  <Application>Microsoft Macintosh PowerPoint</Application>
  <PresentationFormat>On-screen Show (4:3)</PresentationFormat>
  <Paragraphs>42</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Century Gothic</vt:lpstr>
      <vt:lpstr>Times New Roman</vt:lpstr>
      <vt:lpstr>Wingdings 3</vt:lpstr>
      <vt:lpstr>Arial</vt:lpstr>
      <vt:lpstr>Wisp</vt:lpstr>
      <vt:lpstr>Survey research: Ungraded review questions</vt:lpstr>
      <vt:lpstr>Can you explain your answer?</vt:lpstr>
      <vt:lpstr>What is the problem of assigning “3” to “neutral” in a 5-point Likert scale?</vt:lpstr>
      <vt:lpstr>A 5-point Likert scale is ____</vt:lpstr>
      <vt:lpstr>What is(are) the advantage(s) of online survey (compared with hard copies or phone survey)?</vt:lpstr>
      <vt:lpstr>Which one is NOT one of the purposes of pilot testing? </vt:lpstr>
      <vt:lpstr>It is a well-known fact that self-report data collected by survey research is not highly reliable. Today big data analysts overcome this problem by collecting behavioral data (i.e. what people do, not what they say) via the Internet (e.g. Google, Amazon, YouTube…etc.)? </vt:lpstr>
      <vt:lpstr>Stephanie wants to conduct a nationwide survey. Which of the following sampling scheme should she use?</vt:lpstr>
      <vt:lpstr>Which of the following statement is FALSE? </vt:lpstr>
      <vt:lpstr>Which of the following is NOT the right approach to address the concern that the sample may not represent the population in a large-scale survey research? </vt:lpstr>
    </vt:vector>
  </TitlesOfParts>
  <LinksUpToDate>false</LinksUpToDate>
  <SharedDoc>false</SharedDoc>
  <HyperlinksChanged>false</HyperlinksChanged>
  <AppVersion>15.0028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Qualitative design: Ungraded review questions</dc:title>
  <dc:creator>Chong Ho Yu</dc:creator>
  <cp:keywords/>
  <cp:lastModifiedBy>Microsoft Office User</cp:lastModifiedBy>
  <cp:revision>108</cp:revision>
  <cp:lastPrinted>1601-01-01T00:00:00Z</cp:lastPrinted>
  <dcterms:created xsi:type="dcterms:W3CDTF">2015-03-25T05:36:38Z</dcterms:created>
  <dcterms:modified xsi:type="dcterms:W3CDTF">2016-12-06T23:53:03Z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TC010690981033</vt:lpwstr>
  </property>
</Properties>
</file>