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sldIdLst>
    <p:sldId id="256" r:id="rId3"/>
    <p:sldId id="257" r:id="rId4"/>
    <p:sldId id="276" r:id="rId5"/>
    <p:sldId id="281" r:id="rId6"/>
    <p:sldId id="277" r:id="rId7"/>
    <p:sldId id="278" r:id="rId8"/>
    <p:sldId id="282" r:id="rId9"/>
    <p:sldId id="283" r:id="rId10"/>
    <p:sldId id="284" r:id="rId11"/>
    <p:sldId id="285" r:id="rId12"/>
    <p:sldId id="286" r:id="rId13"/>
    <p:sldId id="287" r:id="rId14"/>
    <p:sldId id="288"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36" autoAdjust="0"/>
    <p:restoredTop sz="94660"/>
  </p:normalViewPr>
  <p:slideViewPr>
    <p:cSldViewPr>
      <p:cViewPr varScale="1">
        <p:scale>
          <a:sx n="104" d="100"/>
          <a:sy n="104" d="100"/>
        </p:scale>
        <p:origin x="89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t>Week 3: </a:t>
            </a:r>
            <a:r>
              <a:rPr lang="en-US" dirty="0" smtClean="0"/>
              <a:t>Ungraded review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explain your answer?</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Use your fingers to indicate your answer: 1=A, 2=B, 3=C, 4=D. For “check all that apply,” use your both hands.</a:t>
            </a:r>
          </a:p>
          <a:p>
            <a:r>
              <a:rPr lang="en-US" sz="2800" dirty="0" smtClean="0"/>
              <a:t>After viewing the question, show me your answer in 15 seconds.</a:t>
            </a:r>
          </a:p>
          <a:p>
            <a:r>
              <a:rPr lang="en-US" sz="2800" dirty="0" smtClean="0"/>
              <a:t>Next, turn to your neighbor and you have one minute to convince him/her that you are right.</a:t>
            </a:r>
            <a:endParaRPr lang="en-US" sz="2800" dirty="0"/>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3200" dirty="0" smtClean="0"/>
              <a:t>According to the Canadian Rask Force for Preventive Health Care, an experiment is classified as a (Check all that apply):</a:t>
            </a:r>
            <a:endParaRPr lang="en-US" sz="3200" dirty="0"/>
          </a:p>
        </p:txBody>
      </p:sp>
      <p:sp>
        <p:nvSpPr>
          <p:cNvPr id="3" name="Content Placeholder 2"/>
          <p:cNvSpPr>
            <a:spLocks noGrp="1"/>
          </p:cNvSpPr>
          <p:nvPr>
            <p:ph idx="1"/>
          </p:nvPr>
        </p:nvSpPr>
        <p:spPr>
          <a:xfrm>
            <a:off x="1632283" y="3112168"/>
            <a:ext cx="6591985" cy="3549022"/>
          </a:xfrm>
        </p:spPr>
        <p:txBody>
          <a:bodyPr>
            <a:normAutofit/>
          </a:bodyPr>
          <a:lstStyle/>
          <a:p>
            <a:pPr marL="514350" indent="-514350">
              <a:buFont typeface="+mj-lt"/>
              <a:buAutoNum type="alphaUcPeriod"/>
            </a:pPr>
            <a:r>
              <a:rPr lang="en-US" sz="2800" dirty="0" smtClean="0"/>
              <a:t>Level 1 study</a:t>
            </a:r>
          </a:p>
          <a:p>
            <a:pPr marL="514350" indent="-514350">
              <a:buFont typeface="+mj-lt"/>
              <a:buAutoNum type="alphaUcPeriod"/>
            </a:pPr>
            <a:r>
              <a:rPr lang="en-US" sz="2800" dirty="0" smtClean="0"/>
              <a:t>Level II-1 study</a:t>
            </a:r>
          </a:p>
          <a:p>
            <a:pPr marL="514350" indent="-514350">
              <a:buFont typeface="+mj-lt"/>
              <a:buAutoNum type="alphaUcPeriod"/>
            </a:pPr>
            <a:r>
              <a:rPr lang="en-US" sz="2800" dirty="0" smtClean="0"/>
              <a:t>Level II-2 study</a:t>
            </a:r>
          </a:p>
          <a:p>
            <a:pPr marL="514350" indent="-514350">
              <a:buFont typeface="+mj-lt"/>
              <a:buAutoNum type="alphaUcPeriod"/>
            </a:pPr>
            <a:r>
              <a:rPr lang="en-US" sz="2800" dirty="0" smtClean="0"/>
              <a:t>Level II-3 study</a:t>
            </a:r>
          </a:p>
          <a:p>
            <a:pPr marL="514350" indent="-514350">
              <a:buFont typeface="+mj-lt"/>
              <a:buAutoNum type="alphaUcPeriod"/>
            </a:pPr>
            <a:r>
              <a:rPr lang="en-US" sz="2800" dirty="0" smtClean="0"/>
              <a:t>Level III study</a:t>
            </a:r>
            <a:endParaRPr lang="en-US" sz="2800" dirty="0"/>
          </a:p>
          <a:p>
            <a:pPr marL="514350" indent="-514350">
              <a:buFont typeface="+mj-lt"/>
              <a:buAutoNum type="alphaUcPeriod"/>
            </a:pPr>
            <a:endParaRPr lang="en-US" sz="2400" dirty="0" smtClean="0"/>
          </a:p>
        </p:txBody>
      </p:sp>
    </p:spTree>
    <p:extLst>
      <p:ext uri="{BB962C8B-B14F-4D97-AF65-F5344CB8AC3E}">
        <p14:creationId xmlns:p14="http://schemas.microsoft.com/office/powerpoint/2010/main" val="1336630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0383" y="304800"/>
            <a:ext cx="7049185" cy="2133600"/>
          </a:xfrm>
        </p:spPr>
        <p:txBody>
          <a:bodyPr>
            <a:noAutofit/>
          </a:bodyPr>
          <a:lstStyle/>
          <a:p>
            <a:r>
              <a:rPr lang="en-US" sz="2800" dirty="0" smtClean="0"/>
              <a:t>Today non-experimental research is considered as good as, or even better than experimental research. What is(are) reason(s)? </a:t>
            </a:r>
            <a:endParaRPr lang="en-US" sz="3200" dirty="0"/>
          </a:p>
        </p:txBody>
      </p:sp>
      <p:sp>
        <p:nvSpPr>
          <p:cNvPr id="3" name="Content Placeholder 2"/>
          <p:cNvSpPr>
            <a:spLocks noGrp="1"/>
          </p:cNvSpPr>
          <p:nvPr>
            <p:ph idx="1"/>
          </p:nvPr>
        </p:nvSpPr>
        <p:spPr>
          <a:xfrm>
            <a:off x="1651333" y="2209800"/>
            <a:ext cx="7030135" cy="3917990"/>
          </a:xfrm>
        </p:spPr>
        <p:txBody>
          <a:bodyPr>
            <a:noAutofit/>
          </a:bodyPr>
          <a:lstStyle/>
          <a:p>
            <a:pPr marL="514350" indent="-514350">
              <a:buFont typeface="+mj-lt"/>
              <a:buAutoNum type="alphaUcPeriod"/>
            </a:pPr>
            <a:r>
              <a:rPr lang="en-US" sz="2000" dirty="0" smtClean="0"/>
              <a:t>Non-experimental studies have better external validity because they are done in the real world whereas experimental studies have difficulties in generalizing findings in a controlled setting to a naturalistic setting.</a:t>
            </a:r>
          </a:p>
          <a:p>
            <a:pPr marL="514350" indent="-514350">
              <a:buFont typeface="+mj-lt"/>
              <a:buAutoNum type="alphaUcPeriod"/>
            </a:pPr>
            <a:r>
              <a:rPr lang="en-US" sz="2000" dirty="0" smtClean="0"/>
              <a:t>Usually the sample size of experiments is relatively small but observational studies utilize big data analytics. </a:t>
            </a:r>
          </a:p>
          <a:p>
            <a:pPr marL="514350" indent="-514350">
              <a:buFont typeface="+mj-lt"/>
              <a:buAutoNum type="alphaUcPeriod"/>
            </a:pPr>
            <a:r>
              <a:rPr lang="en-US" sz="2000" dirty="0" smtClean="0"/>
              <a:t>Classical statistical procedures for experimental research relies on one analysis with one sample while data mining can be fine-tuned by machine learning.</a:t>
            </a:r>
          </a:p>
          <a:p>
            <a:pPr marL="514350" indent="-514350">
              <a:buFont typeface="+mj-lt"/>
              <a:buAutoNum type="alphaUcPeriod"/>
            </a:pPr>
            <a:r>
              <a:rPr lang="en-US" sz="2000" dirty="0" smtClean="0"/>
              <a:t>All of the above</a:t>
            </a:r>
          </a:p>
        </p:txBody>
      </p:sp>
    </p:spTree>
    <p:extLst>
      <p:ext uri="{BB962C8B-B14F-4D97-AF65-F5344CB8AC3E}">
        <p14:creationId xmlns:p14="http://schemas.microsoft.com/office/powerpoint/2010/main" val="192155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1600200"/>
          </a:xfrm>
        </p:spPr>
        <p:txBody>
          <a:bodyPr>
            <a:noAutofit/>
          </a:bodyPr>
          <a:lstStyle/>
          <a:p>
            <a:r>
              <a:rPr lang="en-US" sz="3200" dirty="0" smtClean="0"/>
              <a:t>Which of the following statement(s) is(are) false?</a:t>
            </a:r>
            <a:endParaRPr lang="en-US" sz="3200" dirty="0"/>
          </a:p>
        </p:txBody>
      </p:sp>
      <p:sp>
        <p:nvSpPr>
          <p:cNvPr id="3" name="Content Placeholder 2"/>
          <p:cNvSpPr>
            <a:spLocks noGrp="1"/>
          </p:cNvSpPr>
          <p:nvPr>
            <p:ph idx="1"/>
          </p:nvPr>
        </p:nvSpPr>
        <p:spPr>
          <a:xfrm>
            <a:off x="1676400" y="1905000"/>
            <a:ext cx="6591985" cy="4692022"/>
          </a:xfrm>
        </p:spPr>
        <p:txBody>
          <a:bodyPr>
            <a:normAutofit fontScale="92500" lnSpcReduction="10000"/>
          </a:bodyPr>
          <a:lstStyle/>
          <a:p>
            <a:pPr marL="514350" indent="-514350">
              <a:buFont typeface="+mj-lt"/>
              <a:buAutoNum type="alphaUcPeriod"/>
            </a:pPr>
            <a:r>
              <a:rPr lang="en-US" sz="2800" dirty="0" smtClean="0"/>
              <a:t>JMP has a contextual menu for the user to determine what the next step is based on the initial output.</a:t>
            </a:r>
          </a:p>
          <a:p>
            <a:pPr marL="514350" indent="-514350">
              <a:buFont typeface="+mj-lt"/>
              <a:buAutoNum type="alphaUcPeriod"/>
            </a:pPr>
            <a:r>
              <a:rPr lang="en-US" sz="2800" dirty="0"/>
              <a:t>JMP has a </a:t>
            </a:r>
            <a:r>
              <a:rPr lang="en-US" sz="2800" dirty="0" smtClean="0"/>
              <a:t>dynamic graphing environment </a:t>
            </a:r>
            <a:r>
              <a:rPr lang="en-US" sz="2800" dirty="0"/>
              <a:t>for the user to ask “what-if” questions.</a:t>
            </a:r>
          </a:p>
          <a:p>
            <a:pPr marL="514350" indent="-514350">
              <a:buFont typeface="+mj-lt"/>
              <a:buAutoNum type="alphaUcPeriod"/>
            </a:pPr>
            <a:r>
              <a:rPr lang="en-US" sz="2800" dirty="0" smtClean="0"/>
              <a:t>SPSS has both contextual menus and dynamic graphics.</a:t>
            </a:r>
          </a:p>
          <a:p>
            <a:pPr marL="514350" indent="-514350">
              <a:buFont typeface="+mj-lt"/>
              <a:buAutoNum type="alphaUcPeriod"/>
            </a:pPr>
            <a:r>
              <a:rPr lang="en-US" sz="2800" dirty="0" smtClean="0"/>
              <a:t>The full name of JMP is John’s Macintosh Program and therefore JMP works better in Mac OS.</a:t>
            </a:r>
            <a:endParaRPr lang="en-US" sz="2800" dirty="0"/>
          </a:p>
          <a:p>
            <a:pPr marL="514350" indent="-514350">
              <a:buFont typeface="+mj-lt"/>
              <a:buAutoNum type="alphaUcPeriod"/>
            </a:pPr>
            <a:endParaRPr lang="en-US" sz="2400" dirty="0" smtClean="0"/>
          </a:p>
        </p:txBody>
      </p:sp>
    </p:spTree>
    <p:extLst>
      <p:ext uri="{BB962C8B-B14F-4D97-AF65-F5344CB8AC3E}">
        <p14:creationId xmlns:p14="http://schemas.microsoft.com/office/powerpoint/2010/main" val="1398490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2800" dirty="0" smtClean="0"/>
              <a:t>You use “Fit Y by X” in JMP to inspect the data pattern. You suspect that there are some outliers. What would you do? (Check all that apply)</a:t>
            </a:r>
            <a:endParaRPr lang="en-US" sz="2800" dirty="0"/>
          </a:p>
        </p:txBody>
      </p:sp>
      <p:sp>
        <p:nvSpPr>
          <p:cNvPr id="3" name="Content Placeholder 2"/>
          <p:cNvSpPr>
            <a:spLocks noGrp="1"/>
          </p:cNvSpPr>
          <p:nvPr>
            <p:ph idx="1"/>
          </p:nvPr>
        </p:nvSpPr>
        <p:spPr>
          <a:xfrm>
            <a:off x="1752600" y="2743200"/>
            <a:ext cx="6591985" cy="3549022"/>
          </a:xfrm>
        </p:spPr>
        <p:txBody>
          <a:bodyPr>
            <a:normAutofit fontScale="85000" lnSpcReduction="10000"/>
          </a:bodyPr>
          <a:lstStyle/>
          <a:p>
            <a:pPr marL="514350" indent="-514350">
              <a:buFont typeface="+mj-lt"/>
              <a:buAutoNum type="alphaUcPeriod"/>
            </a:pPr>
            <a:r>
              <a:rPr lang="en-US" sz="2800" dirty="0" smtClean="0"/>
              <a:t>Use a 97% density ellipse to verify which observations are outliers.</a:t>
            </a:r>
          </a:p>
          <a:p>
            <a:pPr marL="514350" indent="-514350">
              <a:buFont typeface="+mj-lt"/>
              <a:buAutoNum type="alphaUcPeriod"/>
            </a:pPr>
            <a:r>
              <a:rPr lang="en-US" sz="2800" dirty="0" smtClean="0"/>
              <a:t>Hide and exclude those outliers by left-clicking the suspicious observations in the data.</a:t>
            </a:r>
          </a:p>
          <a:p>
            <a:pPr marL="514350" indent="-514350">
              <a:buFont typeface="+mj-lt"/>
              <a:buAutoNum type="alphaUcPeriod"/>
            </a:pPr>
            <a:r>
              <a:rPr lang="en-US" sz="2800" dirty="0" smtClean="0"/>
              <a:t>Do a robust fit to down-weight the outliers</a:t>
            </a:r>
          </a:p>
          <a:p>
            <a:pPr marL="514350" indent="-514350">
              <a:buFont typeface="+mj-lt"/>
              <a:buAutoNum type="alphaUcPeriod"/>
            </a:pPr>
            <a:r>
              <a:rPr lang="en-US" sz="2800" dirty="0" smtClean="0"/>
              <a:t>Do a non-linear fit so that the regression line can go through he outliers. </a:t>
            </a:r>
            <a:endParaRPr lang="en-US" sz="2800" dirty="0"/>
          </a:p>
          <a:p>
            <a:pPr marL="514350" indent="-514350">
              <a:buFont typeface="+mj-lt"/>
              <a:buAutoNum type="alphaUcPeriod"/>
            </a:pPr>
            <a:endParaRPr lang="en-US" sz="2400" dirty="0" smtClean="0"/>
          </a:p>
        </p:txBody>
      </p:sp>
    </p:spTree>
    <p:extLst>
      <p:ext uri="{BB962C8B-B14F-4D97-AF65-F5344CB8AC3E}">
        <p14:creationId xmlns:p14="http://schemas.microsoft.com/office/powerpoint/2010/main" val="378423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3200" dirty="0" smtClean="0"/>
              <a:t>In theory there are four levels of measurement, but in practical computing there are three only. What are they?</a:t>
            </a:r>
            <a:endParaRPr lang="en-US" sz="3200" dirty="0"/>
          </a:p>
        </p:txBody>
      </p:sp>
      <p:sp>
        <p:nvSpPr>
          <p:cNvPr id="3" name="Content Placeholder 2"/>
          <p:cNvSpPr>
            <a:spLocks noGrp="1"/>
          </p:cNvSpPr>
          <p:nvPr>
            <p:ph idx="1"/>
          </p:nvPr>
        </p:nvSpPr>
        <p:spPr>
          <a:xfrm>
            <a:off x="1752600" y="2743200"/>
            <a:ext cx="6591985" cy="3549022"/>
          </a:xfrm>
        </p:spPr>
        <p:txBody>
          <a:bodyPr>
            <a:normAutofit/>
          </a:bodyPr>
          <a:lstStyle/>
          <a:p>
            <a:pPr marL="514350" indent="-514350">
              <a:buFont typeface="+mj-lt"/>
              <a:buAutoNum type="alphaUcPeriod"/>
            </a:pPr>
            <a:r>
              <a:rPr lang="en-US" sz="2800" dirty="0" smtClean="0"/>
              <a:t>Nominal, ordinal, interval</a:t>
            </a:r>
          </a:p>
          <a:p>
            <a:pPr marL="514350" indent="-514350">
              <a:buFont typeface="+mj-lt"/>
              <a:buAutoNum type="alphaUcPeriod"/>
            </a:pPr>
            <a:r>
              <a:rPr lang="en-US" sz="2800" dirty="0"/>
              <a:t>Nominal, ordinal, </a:t>
            </a:r>
            <a:r>
              <a:rPr lang="en-US" sz="2800" dirty="0" smtClean="0"/>
              <a:t>ratio</a:t>
            </a:r>
            <a:endParaRPr lang="en-US" sz="2800" dirty="0"/>
          </a:p>
          <a:p>
            <a:pPr marL="514350" indent="-514350">
              <a:buFont typeface="+mj-lt"/>
              <a:buAutoNum type="alphaUcPeriod"/>
            </a:pPr>
            <a:r>
              <a:rPr lang="en-US" sz="2800" dirty="0"/>
              <a:t>Nominal, ordinal, </a:t>
            </a:r>
            <a:r>
              <a:rPr lang="en-US" sz="2800" dirty="0" smtClean="0"/>
              <a:t>continuous</a:t>
            </a:r>
            <a:endParaRPr lang="en-US" sz="2800" dirty="0"/>
          </a:p>
          <a:p>
            <a:pPr marL="514350" indent="-514350">
              <a:buFont typeface="+mj-lt"/>
              <a:buAutoNum type="alphaUcPeriod"/>
            </a:pPr>
            <a:r>
              <a:rPr lang="en-US" sz="2800" dirty="0"/>
              <a:t>Nominal, </a:t>
            </a:r>
            <a:r>
              <a:rPr lang="en-US" sz="2800" dirty="0" smtClean="0"/>
              <a:t>interval, ratio</a:t>
            </a:r>
            <a:endParaRPr lang="en-US" sz="2800" dirty="0"/>
          </a:p>
        </p:txBody>
      </p:sp>
    </p:spTree>
    <p:extLst>
      <p:ext uri="{BB962C8B-B14F-4D97-AF65-F5344CB8AC3E}">
        <p14:creationId xmlns:p14="http://schemas.microsoft.com/office/powerpoint/2010/main" val="2079190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11215"/>
            <a:ext cx="7543799" cy="2590800"/>
          </a:xfrm>
        </p:spPr>
        <p:txBody>
          <a:bodyPr>
            <a:noAutofit/>
          </a:bodyPr>
          <a:lstStyle/>
          <a:p>
            <a:r>
              <a:rPr lang="en-US" sz="2800" dirty="0" smtClean="0"/>
              <a:t>You use “Distribution” in JMP to inspect the variable “gender.” According to </a:t>
            </a:r>
            <a:r>
              <a:rPr lang="en-US" sz="2800" dirty="0"/>
              <a:t>t</a:t>
            </a:r>
            <a:r>
              <a:rPr lang="en-US" sz="2800" dirty="0" smtClean="0"/>
              <a:t>he code book, “1” is “male and “2” is “female.” You found that some participants report “3”. What would you do?</a:t>
            </a:r>
            <a:endParaRPr lang="en-US" sz="2800" dirty="0"/>
          </a:p>
        </p:txBody>
      </p:sp>
      <p:sp>
        <p:nvSpPr>
          <p:cNvPr id="3" name="Content Placeholder 2"/>
          <p:cNvSpPr>
            <a:spLocks noGrp="1"/>
          </p:cNvSpPr>
          <p:nvPr>
            <p:ph idx="1"/>
          </p:nvPr>
        </p:nvSpPr>
        <p:spPr>
          <a:xfrm>
            <a:off x="1676400" y="3124200"/>
            <a:ext cx="6858000" cy="3168022"/>
          </a:xfrm>
        </p:spPr>
        <p:txBody>
          <a:bodyPr>
            <a:normAutofit lnSpcReduction="10000"/>
          </a:bodyPr>
          <a:lstStyle/>
          <a:p>
            <a:pPr marL="514350" indent="-514350">
              <a:buFont typeface="+mj-lt"/>
              <a:buAutoNum type="alphaUcPeriod"/>
            </a:pPr>
            <a:r>
              <a:rPr lang="en-US" sz="2400" dirty="0" smtClean="0"/>
              <a:t>Hide and exclude those observations</a:t>
            </a:r>
          </a:p>
          <a:p>
            <a:pPr marL="514350" indent="-514350">
              <a:buFont typeface="+mj-lt"/>
              <a:buAutoNum type="alphaUcPeriod"/>
            </a:pPr>
            <a:r>
              <a:rPr lang="en-US" sz="2400" dirty="0" smtClean="0"/>
              <a:t>Leave them intact. Use ANOVA (for three groups) instead of the t-test (for 2 groups).</a:t>
            </a:r>
            <a:endParaRPr lang="en-US" sz="2400" dirty="0"/>
          </a:p>
          <a:p>
            <a:pPr marL="514350" indent="-514350">
              <a:buFont typeface="+mj-lt"/>
              <a:buAutoNum type="alphaUcPeriod"/>
            </a:pPr>
            <a:r>
              <a:rPr lang="en-US" sz="2400" dirty="0" smtClean="0"/>
              <a:t>Use the names or IDs of the participants to find out their correct gender. Then fix the data.</a:t>
            </a:r>
            <a:endParaRPr lang="en-US" sz="2400" dirty="0"/>
          </a:p>
          <a:p>
            <a:pPr marL="514350" indent="-514350">
              <a:buFont typeface="+mj-lt"/>
              <a:buAutoNum type="alphaUcPeriod"/>
            </a:pPr>
            <a:r>
              <a:rPr lang="en-US" sz="2400" dirty="0" smtClean="0"/>
              <a:t>Ask the </a:t>
            </a:r>
            <a:r>
              <a:rPr lang="en-US" sz="2400" smtClean="0"/>
              <a:t>legal consul at </a:t>
            </a:r>
            <a:r>
              <a:rPr lang="en-US" sz="2400" dirty="0" smtClean="0"/>
              <a:t>APU </a:t>
            </a:r>
            <a:endParaRPr lang="en-US" sz="2400" dirty="0"/>
          </a:p>
        </p:txBody>
      </p:sp>
    </p:spTree>
    <p:extLst>
      <p:ext uri="{BB962C8B-B14F-4D97-AF65-F5344CB8AC3E}">
        <p14:creationId xmlns:p14="http://schemas.microsoft.com/office/powerpoint/2010/main" val="823546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11215"/>
            <a:ext cx="7543799" cy="2590800"/>
          </a:xfrm>
        </p:spPr>
        <p:txBody>
          <a:bodyPr>
            <a:noAutofit/>
          </a:bodyPr>
          <a:lstStyle/>
          <a:p>
            <a:r>
              <a:rPr lang="en-US" sz="2800" dirty="0" smtClean="0"/>
              <a:t>You use “Fit Y by X” in JMP to look at the variable “test scores” and “gender.” What you see is a dot plot showing the test </a:t>
            </a:r>
            <a:r>
              <a:rPr lang="en-US" sz="2800" dirty="0" smtClean="0"/>
              <a:t>score distribution by gender. </a:t>
            </a:r>
            <a:r>
              <a:rPr lang="en-US" sz="2800" dirty="0" smtClean="0"/>
              <a:t>What </a:t>
            </a:r>
            <a:r>
              <a:rPr lang="en-US" sz="2800" dirty="0" smtClean="0"/>
              <a:t>would you </a:t>
            </a:r>
            <a:r>
              <a:rPr lang="en-US" sz="2800" dirty="0" smtClean="0"/>
              <a:t>do next?</a:t>
            </a:r>
            <a:endParaRPr lang="en-US" sz="2800" dirty="0"/>
          </a:p>
        </p:txBody>
      </p:sp>
      <p:sp>
        <p:nvSpPr>
          <p:cNvPr id="3" name="Content Placeholder 2"/>
          <p:cNvSpPr>
            <a:spLocks noGrp="1"/>
          </p:cNvSpPr>
          <p:nvPr>
            <p:ph idx="1"/>
          </p:nvPr>
        </p:nvSpPr>
        <p:spPr>
          <a:xfrm>
            <a:off x="1676400" y="3124200"/>
            <a:ext cx="6858000" cy="3168022"/>
          </a:xfrm>
        </p:spPr>
        <p:txBody>
          <a:bodyPr>
            <a:normAutofit lnSpcReduction="10000"/>
          </a:bodyPr>
          <a:lstStyle/>
          <a:p>
            <a:pPr marL="514350" indent="-514350">
              <a:buFont typeface="+mj-lt"/>
              <a:buAutoNum type="alphaUcPeriod"/>
            </a:pPr>
            <a:r>
              <a:rPr lang="en-US" sz="2400" dirty="0" smtClean="0"/>
              <a:t>Run a t-test from the contextual menu.</a:t>
            </a:r>
            <a:endParaRPr lang="en-US" sz="2400" dirty="0" smtClean="0"/>
          </a:p>
          <a:p>
            <a:pPr marL="514350" indent="-514350">
              <a:buFont typeface="+mj-lt"/>
              <a:buAutoNum type="alphaUcPeriod"/>
            </a:pPr>
            <a:r>
              <a:rPr lang="en-US" sz="2400" dirty="0" smtClean="0"/>
              <a:t>Leave JMP. Use SPSS to run a t-test. It shows the t-test result right away. </a:t>
            </a:r>
            <a:endParaRPr lang="en-US" sz="2400" dirty="0"/>
          </a:p>
          <a:p>
            <a:pPr marL="514350" indent="-514350">
              <a:buFont typeface="+mj-lt"/>
              <a:buAutoNum type="alphaUcPeriod"/>
            </a:pPr>
            <a:r>
              <a:rPr lang="en-US" sz="2400" dirty="0" smtClean="0"/>
              <a:t>Examine whether the data structure meets the parametric assumptions, such as normality and equal variances. If yes, proceed to the t-test. If not, use non-parametric tests.  </a:t>
            </a:r>
            <a:endParaRPr lang="en-US" sz="2400" dirty="0"/>
          </a:p>
        </p:txBody>
      </p:sp>
    </p:spTree>
    <p:extLst>
      <p:ext uri="{BB962C8B-B14F-4D97-AF65-F5344CB8AC3E}">
        <p14:creationId xmlns:p14="http://schemas.microsoft.com/office/powerpoint/2010/main" val="777610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11215"/>
            <a:ext cx="7543799" cy="1698585"/>
          </a:xfrm>
        </p:spPr>
        <p:txBody>
          <a:bodyPr>
            <a:noAutofit/>
          </a:bodyPr>
          <a:lstStyle/>
          <a:p>
            <a:r>
              <a:rPr lang="en-US" sz="2800" dirty="0" smtClean="0"/>
              <a:t>One of the parametric assumptions of the t-test and ANOVA is that the data are </a:t>
            </a:r>
            <a:r>
              <a:rPr lang="en-US" sz="2800" smtClean="0"/>
              <a:t>normally distributed. </a:t>
            </a:r>
            <a:r>
              <a:rPr lang="en-US" sz="2800" dirty="0" smtClean="0"/>
              <a:t>Why?</a:t>
            </a:r>
            <a:endParaRPr lang="en-US" sz="2800" dirty="0"/>
          </a:p>
        </p:txBody>
      </p:sp>
      <p:sp>
        <p:nvSpPr>
          <p:cNvPr id="3" name="Content Placeholder 2"/>
          <p:cNvSpPr>
            <a:spLocks noGrp="1"/>
          </p:cNvSpPr>
          <p:nvPr>
            <p:ph idx="1"/>
          </p:nvPr>
        </p:nvSpPr>
        <p:spPr>
          <a:xfrm>
            <a:off x="1676400" y="2133600"/>
            <a:ext cx="6858000" cy="4158622"/>
          </a:xfrm>
        </p:spPr>
        <p:txBody>
          <a:bodyPr>
            <a:normAutofit/>
          </a:bodyPr>
          <a:lstStyle/>
          <a:p>
            <a:pPr marL="514350" indent="-514350">
              <a:buFont typeface="+mj-lt"/>
              <a:buAutoNum type="alphaUcPeriod"/>
            </a:pPr>
            <a:r>
              <a:rPr lang="en-US" sz="2400" dirty="0" smtClean="0"/>
              <a:t>Because the population is usually normal, we want a sample that can represent the population.</a:t>
            </a:r>
            <a:endParaRPr lang="en-US" sz="2400" dirty="0" smtClean="0"/>
          </a:p>
          <a:p>
            <a:pPr marL="514350" indent="-514350">
              <a:buFont typeface="+mj-lt"/>
              <a:buAutoNum type="alphaUcPeriod"/>
            </a:pPr>
            <a:r>
              <a:rPr lang="en-US" sz="2400" dirty="0" smtClean="0"/>
              <a:t>The statement is incorrect. The normality assumption is not about the data. Rather, it requires that the residual is normally distributed.</a:t>
            </a:r>
            <a:endParaRPr lang="en-US" sz="2400" dirty="0"/>
          </a:p>
          <a:p>
            <a:pPr marL="514350" indent="-514350">
              <a:buFont typeface="+mj-lt"/>
              <a:buAutoNum type="alphaUcPeriod"/>
            </a:pPr>
            <a:r>
              <a:rPr lang="en-US" sz="2400" dirty="0" smtClean="0"/>
              <a:t>Because the sampling distribution is normal and we want the mean to be an unbiased estimator. </a:t>
            </a:r>
            <a:endParaRPr lang="en-US" sz="2400" dirty="0"/>
          </a:p>
        </p:txBody>
      </p:sp>
    </p:spTree>
    <p:extLst>
      <p:ext uri="{BB962C8B-B14F-4D97-AF65-F5344CB8AC3E}">
        <p14:creationId xmlns:p14="http://schemas.microsoft.com/office/powerpoint/2010/main" val="1291455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11215"/>
            <a:ext cx="7543799" cy="1698585"/>
          </a:xfrm>
        </p:spPr>
        <p:txBody>
          <a:bodyPr>
            <a:noAutofit/>
          </a:bodyPr>
          <a:lstStyle/>
          <a:p>
            <a:r>
              <a:rPr lang="en-US" sz="2800" dirty="0" smtClean="0"/>
              <a:t>One of the parametric assumptions of the t-test and ANOVA is that the data are </a:t>
            </a:r>
            <a:r>
              <a:rPr lang="en-US" sz="2800" smtClean="0"/>
              <a:t>normally distributed. </a:t>
            </a:r>
            <a:r>
              <a:rPr lang="en-US" sz="2800" dirty="0" smtClean="0"/>
              <a:t>Why?</a:t>
            </a:r>
            <a:endParaRPr lang="en-US" sz="2800" dirty="0"/>
          </a:p>
        </p:txBody>
      </p:sp>
      <p:sp>
        <p:nvSpPr>
          <p:cNvPr id="3" name="Content Placeholder 2"/>
          <p:cNvSpPr>
            <a:spLocks noGrp="1"/>
          </p:cNvSpPr>
          <p:nvPr>
            <p:ph idx="1"/>
          </p:nvPr>
        </p:nvSpPr>
        <p:spPr>
          <a:xfrm>
            <a:off x="1676400" y="2133600"/>
            <a:ext cx="6858000" cy="4158622"/>
          </a:xfrm>
        </p:spPr>
        <p:txBody>
          <a:bodyPr>
            <a:normAutofit/>
          </a:bodyPr>
          <a:lstStyle/>
          <a:p>
            <a:pPr marL="514350" indent="-514350">
              <a:buFont typeface="+mj-lt"/>
              <a:buAutoNum type="alphaUcPeriod"/>
            </a:pPr>
            <a:r>
              <a:rPr lang="en-US" sz="2400" dirty="0" smtClean="0"/>
              <a:t>Because the population is usually normal, we want a sample that can represent the population.</a:t>
            </a:r>
            <a:endParaRPr lang="en-US" sz="2400" dirty="0" smtClean="0"/>
          </a:p>
          <a:p>
            <a:pPr marL="514350" indent="-514350">
              <a:buFont typeface="+mj-lt"/>
              <a:buAutoNum type="alphaUcPeriod"/>
            </a:pPr>
            <a:r>
              <a:rPr lang="en-US" sz="2400" dirty="0" smtClean="0"/>
              <a:t>The statement is incorrect. The normality assumption is not about the data. Rather, it requires that the residual is normally distributed.</a:t>
            </a:r>
            <a:endParaRPr lang="en-US" sz="2400" dirty="0"/>
          </a:p>
          <a:p>
            <a:pPr marL="514350" indent="-514350">
              <a:buFont typeface="+mj-lt"/>
              <a:buAutoNum type="alphaUcPeriod"/>
            </a:pPr>
            <a:r>
              <a:rPr lang="en-US" sz="2400" dirty="0" smtClean="0"/>
              <a:t>Because the sampling distribution is normal and we want the mean to be an unbiased estimator. </a:t>
            </a:r>
            <a:endParaRPr lang="en-US" sz="2400" dirty="0"/>
          </a:p>
        </p:txBody>
      </p:sp>
    </p:spTree>
    <p:extLst>
      <p:ext uri="{BB962C8B-B14F-4D97-AF65-F5344CB8AC3E}">
        <p14:creationId xmlns:p14="http://schemas.microsoft.com/office/powerpoint/2010/main" val="448338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11215"/>
            <a:ext cx="7543799" cy="1698585"/>
          </a:xfrm>
        </p:spPr>
        <p:txBody>
          <a:bodyPr>
            <a:noAutofit/>
          </a:bodyPr>
          <a:lstStyle/>
          <a:p>
            <a:r>
              <a:rPr lang="en-US" sz="3200" dirty="0" smtClean="0"/>
              <a:t>JMP cannot directly open a SPSS file. </a:t>
            </a:r>
            <a:r>
              <a:rPr lang="en-US" sz="3200" dirty="0" smtClean="0"/>
              <a:t>You need to save the SPSS file into the Excel format, and then open the Excel Spreadsheet in JMP. </a:t>
            </a:r>
            <a:endParaRPr lang="en-US" sz="3200" dirty="0"/>
          </a:p>
        </p:txBody>
      </p:sp>
      <p:sp>
        <p:nvSpPr>
          <p:cNvPr id="3" name="Content Placeholder 2"/>
          <p:cNvSpPr>
            <a:spLocks noGrp="1"/>
          </p:cNvSpPr>
          <p:nvPr>
            <p:ph idx="1"/>
          </p:nvPr>
        </p:nvSpPr>
        <p:spPr>
          <a:xfrm>
            <a:off x="1676400" y="3429000"/>
            <a:ext cx="6858000" cy="2863222"/>
          </a:xfrm>
        </p:spPr>
        <p:txBody>
          <a:bodyPr>
            <a:normAutofit/>
          </a:bodyPr>
          <a:lstStyle/>
          <a:p>
            <a:pPr marL="514350" indent="-514350">
              <a:buFont typeface="+mj-lt"/>
              <a:buAutoNum type="alphaUcPeriod"/>
            </a:pPr>
            <a:r>
              <a:rPr lang="en-US" sz="3200" dirty="0" smtClean="0"/>
              <a:t>True</a:t>
            </a:r>
            <a:endParaRPr lang="en-US" sz="3200" dirty="0" smtClean="0"/>
          </a:p>
          <a:p>
            <a:pPr marL="514350" indent="-514350">
              <a:buFont typeface="+mj-lt"/>
              <a:buAutoNum type="alphaUcPeriod"/>
            </a:pPr>
            <a:r>
              <a:rPr lang="en-US" sz="3200" dirty="0" smtClean="0"/>
              <a:t>False</a:t>
            </a:r>
            <a:endParaRPr lang="en-US" sz="3200" dirty="0"/>
          </a:p>
        </p:txBody>
      </p:sp>
    </p:spTree>
    <p:extLst>
      <p:ext uri="{BB962C8B-B14F-4D97-AF65-F5344CB8AC3E}">
        <p14:creationId xmlns:p14="http://schemas.microsoft.com/office/powerpoint/2010/main" val="265442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11215"/>
            <a:ext cx="7543799" cy="1698585"/>
          </a:xfrm>
        </p:spPr>
        <p:txBody>
          <a:bodyPr>
            <a:noAutofit/>
          </a:bodyPr>
          <a:lstStyle/>
          <a:p>
            <a:r>
              <a:rPr lang="en-US" sz="3200" dirty="0" smtClean="0"/>
              <a:t>Which of the following file format canno</a:t>
            </a:r>
            <a:r>
              <a:rPr lang="en-US" sz="3200" dirty="0" smtClean="0"/>
              <a:t>t be output by JMP? </a:t>
            </a:r>
            <a:endParaRPr lang="en-US" sz="3200" dirty="0"/>
          </a:p>
        </p:txBody>
      </p:sp>
      <p:sp>
        <p:nvSpPr>
          <p:cNvPr id="3" name="Content Placeholder 2"/>
          <p:cNvSpPr>
            <a:spLocks noGrp="1"/>
          </p:cNvSpPr>
          <p:nvPr>
            <p:ph idx="1"/>
          </p:nvPr>
        </p:nvSpPr>
        <p:spPr>
          <a:xfrm>
            <a:off x="1676400" y="2057400"/>
            <a:ext cx="6858000" cy="4234822"/>
          </a:xfrm>
        </p:spPr>
        <p:txBody>
          <a:bodyPr>
            <a:normAutofit/>
          </a:bodyPr>
          <a:lstStyle/>
          <a:p>
            <a:pPr marL="514350" indent="-514350">
              <a:buFont typeface="+mj-lt"/>
              <a:buAutoNum type="alphaUcPeriod"/>
            </a:pPr>
            <a:r>
              <a:rPr lang="en-US" sz="3200" dirty="0" smtClean="0"/>
              <a:t>JMP report</a:t>
            </a:r>
            <a:endParaRPr lang="en-US" sz="3200" dirty="0" smtClean="0"/>
          </a:p>
          <a:p>
            <a:pPr marL="514350" indent="-514350">
              <a:buFont typeface="+mj-lt"/>
              <a:buAutoNum type="alphaUcPeriod"/>
            </a:pPr>
            <a:r>
              <a:rPr lang="en-US" sz="3200" dirty="0" smtClean="0"/>
              <a:t>MS Word/RTF</a:t>
            </a:r>
          </a:p>
          <a:p>
            <a:pPr marL="514350" indent="-514350">
              <a:buFont typeface="+mj-lt"/>
              <a:buAutoNum type="alphaUcPeriod"/>
            </a:pPr>
            <a:r>
              <a:rPr lang="en-US" sz="3200" dirty="0" smtClean="0"/>
              <a:t>Excel</a:t>
            </a:r>
          </a:p>
          <a:p>
            <a:pPr marL="514350" indent="-514350">
              <a:buFont typeface="+mj-lt"/>
              <a:buAutoNum type="alphaUcPeriod"/>
            </a:pPr>
            <a:r>
              <a:rPr lang="en-US" sz="3200" dirty="0" smtClean="0"/>
              <a:t>HTML/Interactive HTML</a:t>
            </a:r>
          </a:p>
          <a:p>
            <a:pPr marL="514350" indent="-514350">
              <a:buFont typeface="+mj-lt"/>
              <a:buAutoNum type="alphaUcPeriod"/>
            </a:pPr>
            <a:r>
              <a:rPr lang="en-US" sz="3200" dirty="0" smtClean="0"/>
              <a:t>MP3/MP4</a:t>
            </a:r>
            <a:endParaRPr lang="en-US" sz="3200" dirty="0"/>
          </a:p>
        </p:txBody>
      </p:sp>
    </p:spTree>
    <p:extLst>
      <p:ext uri="{BB962C8B-B14F-4D97-AF65-F5344CB8AC3E}">
        <p14:creationId xmlns:p14="http://schemas.microsoft.com/office/powerpoint/2010/main" val="114766053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335</TotalTime>
  <Words>817</Words>
  <Application>Microsoft Macintosh PowerPoint</Application>
  <PresentationFormat>On-screen Show (4:3)</PresentationFormat>
  <Paragraphs>57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Century Gothic</vt:lpstr>
      <vt:lpstr>Times New Roman</vt:lpstr>
      <vt:lpstr>Wingdings 3</vt:lpstr>
      <vt:lpstr>Arial</vt:lpstr>
      <vt:lpstr>Wisp</vt:lpstr>
      <vt:lpstr>Week 3: Ungraded review questions</vt:lpstr>
      <vt:lpstr>Can you explain your answer?</vt:lpstr>
      <vt:lpstr>According to the Canadian Rask Force for Preventive Health Care, an experiment is classified as a (Check all that apply):</vt:lpstr>
      <vt:lpstr>Today non-experimental research is considered as good as, or even better than experimental research. What is(are) reason(s)? </vt:lpstr>
      <vt:lpstr>Which of the following statement(s) is(are) false?</vt:lpstr>
      <vt:lpstr>You use “Fit Y by X” in JMP to inspect the data pattern. You suspect that there are some outliers. What would you do? (Check all that apply)</vt:lpstr>
      <vt:lpstr>In theory there are four levels of measurement, but in practical computing there are three only. What are they?</vt:lpstr>
      <vt:lpstr>You use “Distribution” in JMP to inspect the variable “gender.” According to the code book, “1” is “male and “2” is “female.” You found that some participants report “3”. What would you do?</vt:lpstr>
      <vt:lpstr>You use “Fit Y by X” in JMP to look at the variable “test scores” and “gender.” What you see is a dot plot showing the test score distribution by gender. What would you do next?</vt:lpstr>
      <vt:lpstr>One of the parametric assumptions of the t-test and ANOVA is that the data are normally distributed. Why?</vt:lpstr>
      <vt:lpstr>One of the parametric assumptions of the t-test and ANOVA is that the data are normally distributed. Why?</vt:lpstr>
      <vt:lpstr>JMP cannot directly open a SPSS file. You need to save the SPSS file into the Excel format, and then open the Excel Spreadsheet in JMP. </vt:lpstr>
      <vt:lpstr>Which of the following file format cannot be output by JMP? </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Microsoft Office User</cp:lastModifiedBy>
  <cp:revision>73</cp:revision>
  <cp:lastPrinted>1601-01-01T00:00:00Z</cp:lastPrinted>
  <dcterms:created xsi:type="dcterms:W3CDTF">2015-03-25T05:36:38Z</dcterms:created>
  <dcterms:modified xsi:type="dcterms:W3CDTF">2016-09-24T22:25:28Z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