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2"/>
  </p:sldMasterIdLst>
  <p:sldIdLst>
    <p:sldId id="256" r:id="rId3"/>
    <p:sldId id="257" r:id="rId4"/>
    <p:sldId id="276" r:id="rId5"/>
    <p:sldId id="277" r:id="rId6"/>
    <p:sldId id="278" r:id="rId7"/>
    <p:sldId id="279" r:id="rId8"/>
    <p:sldId id="280" r:id="rId9"/>
    <p:sldId id="281" r:id="rId10"/>
    <p:sldId id="282" r:id="rId11"/>
    <p:sldId id="283" r:id="rId12"/>
    <p:sldId id="284" r:id="rId13"/>
    <p:sldId id="285" r:id="rId1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79" autoAdjust="0"/>
    <p:restoredTop sz="94660"/>
  </p:normalViewPr>
  <p:slideViewPr>
    <p:cSldViewPr>
      <p:cViewPr varScale="1">
        <p:scale>
          <a:sx n="88" d="100"/>
          <a:sy n="88" d="100"/>
        </p:scale>
        <p:origin x="832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customXml" Target="../customXml/item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52374C19-6195-44EB-AC08-1E9DDA826A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107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79E9-49B0-4045-A04C-50677AC6C1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83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D2B5B07-8454-4E55-B3A7-8E9AA2D9B5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245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E726B5A4-B00C-496C-B349-442F725A80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560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FF6D4235-583C-4C1D-9CB9-18973B6C5B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865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2FCFB-EA54-40EB-A37A-8CF2D6BE7A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984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F64FF-B736-405E-A7A0-3B9068A5EB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660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FDF83-FB89-4D99-9CEB-EA16FA1D06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106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CFEC6FB-1DF1-4F17-89DD-551E77ABC4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815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904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321821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843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75954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5120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5016A-29F8-46FC-8B4A-CAF6A25312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4101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31448-9786-46BA-932F-440E6F992D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145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524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Week 4: Ungraded review questions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513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you explain your answer?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Use your fingers to indicate your answer: 1=A, 2=B, 3=C, 4=D. For “check all that apply,” use your both hands.</a:t>
            </a:r>
          </a:p>
          <a:p>
            <a:r>
              <a:rPr lang="en-US" sz="2800" dirty="0" smtClean="0"/>
              <a:t>After viewing the question, show me your answer in 15 seconds.</a:t>
            </a:r>
          </a:p>
          <a:p>
            <a:r>
              <a:rPr lang="en-US" sz="2800" dirty="0" smtClean="0"/>
              <a:t>Next, turn to your neighbor and you have one minute to convince him/her that you are right.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0545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199" y="533400"/>
            <a:ext cx="7049185" cy="2590800"/>
          </a:xfrm>
        </p:spPr>
        <p:txBody>
          <a:bodyPr>
            <a:noAutofit/>
          </a:bodyPr>
          <a:lstStyle/>
          <a:p>
            <a:r>
              <a:rPr lang="en-US" sz="3200" dirty="0" smtClean="0"/>
              <a:t>A typical SAS program is composed of _______ in order: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32283" y="3112168"/>
            <a:ext cx="6591985" cy="354902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Program step and data step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Data step and run step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Data step and procedure step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Data step</a:t>
            </a:r>
            <a:r>
              <a:rPr lang="en-US" sz="2800" smtClean="0"/>
              <a:t>, </a:t>
            </a:r>
            <a:r>
              <a:rPr lang="en-US" sz="2800" smtClean="0"/>
              <a:t>procedure </a:t>
            </a:r>
            <a:r>
              <a:rPr lang="en-US" sz="2800" dirty="0" smtClean="0"/>
              <a:t>step, and run step</a:t>
            </a:r>
          </a:p>
        </p:txBody>
      </p:sp>
    </p:spTree>
    <p:extLst>
      <p:ext uri="{BB962C8B-B14F-4D97-AF65-F5344CB8AC3E}">
        <p14:creationId xmlns:p14="http://schemas.microsoft.com/office/powerpoint/2010/main" val="1336630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199" y="533400"/>
            <a:ext cx="7049185" cy="2590800"/>
          </a:xfrm>
        </p:spPr>
        <p:txBody>
          <a:bodyPr>
            <a:noAutofit/>
          </a:bodyPr>
          <a:lstStyle/>
          <a:p>
            <a:r>
              <a:rPr lang="en-US" sz="3200" dirty="0" smtClean="0"/>
              <a:t>Which of the following way is a correct method of defining variables?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32283" y="3112168"/>
            <a:ext cx="6591985" cy="354902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Input Q1 Q2 Q3 age gender;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Input Q1-Q3 age gender;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Input Q1, Q2, Q3, age, gender;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Input Q1-Q3 age gender $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None of the above</a:t>
            </a:r>
          </a:p>
        </p:txBody>
      </p:sp>
    </p:spTree>
    <p:extLst>
      <p:ext uri="{BB962C8B-B14F-4D97-AF65-F5344CB8AC3E}">
        <p14:creationId xmlns:p14="http://schemas.microsoft.com/office/powerpoint/2010/main" val="14789340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199" y="533400"/>
            <a:ext cx="7049185" cy="2590800"/>
          </a:xfrm>
        </p:spPr>
        <p:txBody>
          <a:bodyPr>
            <a:noAutofit/>
          </a:bodyPr>
          <a:lstStyle/>
          <a:p>
            <a:r>
              <a:rPr lang="en-US" sz="3200" dirty="0" smtClean="0"/>
              <a:t>Which of the following way is a correct method of creating a data set?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32283" y="3112168"/>
            <a:ext cx="6591985" cy="354902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Data APU; set </a:t>
            </a:r>
            <a:r>
              <a:rPr lang="en-US" sz="2800" dirty="0" err="1" smtClean="0"/>
              <a:t>one.two.three</a:t>
            </a:r>
            <a:r>
              <a:rPr lang="en-US" sz="2800" dirty="0" smtClean="0"/>
              <a:t>;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Data APU; set </a:t>
            </a:r>
            <a:r>
              <a:rPr lang="en-US" sz="2800" dirty="0" err="1" smtClean="0"/>
              <a:t>one.two</a:t>
            </a:r>
            <a:r>
              <a:rPr lang="en-US" sz="2800" dirty="0" smtClean="0"/>
              <a:t>;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Data APU; set one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All of the above</a:t>
            </a:r>
          </a:p>
        </p:txBody>
      </p:sp>
    </p:spTree>
    <p:extLst>
      <p:ext uri="{BB962C8B-B14F-4D97-AF65-F5344CB8AC3E}">
        <p14:creationId xmlns:p14="http://schemas.microsoft.com/office/powerpoint/2010/main" val="47198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199" y="533400"/>
            <a:ext cx="7049185" cy="2590800"/>
          </a:xfrm>
        </p:spPr>
        <p:txBody>
          <a:bodyPr>
            <a:noAutofit/>
          </a:bodyPr>
          <a:lstStyle/>
          <a:p>
            <a:r>
              <a:rPr lang="en-US" sz="3200" dirty="0" smtClean="0"/>
              <a:t>What is the purpose of putting the syntax “</a:t>
            </a:r>
            <a:r>
              <a:rPr lang="en-US" sz="3200" dirty="0" err="1" smtClean="0"/>
              <a:t>datalines</a:t>
            </a:r>
            <a:r>
              <a:rPr lang="en-US" sz="3200" dirty="0" smtClean="0"/>
              <a:t>” into a program?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32283" y="2133600"/>
            <a:ext cx="6591985" cy="452759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Inform SAS that the lines below “</a:t>
            </a:r>
            <a:r>
              <a:rPr lang="en-US" sz="2800" dirty="0" err="1" smtClean="0"/>
              <a:t>datalines</a:t>
            </a:r>
            <a:r>
              <a:rPr lang="en-US" sz="2800" dirty="0" smtClean="0"/>
              <a:t>” are data.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Inform SAS that the lines </a:t>
            </a:r>
            <a:r>
              <a:rPr lang="en-US" sz="2800" dirty="0" smtClean="0"/>
              <a:t>above </a:t>
            </a:r>
            <a:r>
              <a:rPr lang="en-US" sz="2800" dirty="0"/>
              <a:t>“</a:t>
            </a:r>
            <a:r>
              <a:rPr lang="en-US" sz="2800" dirty="0" err="1"/>
              <a:t>datalines</a:t>
            </a:r>
            <a:r>
              <a:rPr lang="en-US" sz="2800" dirty="0"/>
              <a:t>” are data.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Inform SAS </a:t>
            </a:r>
            <a:r>
              <a:rPr lang="en-US" sz="2800" dirty="0" smtClean="0"/>
              <a:t>about how many lines of data are entered.</a:t>
            </a:r>
            <a:endParaRPr lang="en-US" sz="28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Inform SAS </a:t>
            </a:r>
            <a:r>
              <a:rPr lang="en-US" sz="2800" dirty="0" smtClean="0"/>
              <a:t>that the PROC step will come next.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16051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For the question “Do you accept a female to be the President?” Which of the following coding schemes should not be used?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3276600"/>
            <a:ext cx="6591985" cy="2634622"/>
          </a:xfrm>
        </p:spPr>
        <p:txBody>
          <a:bodyPr>
            <a:normAutofit/>
          </a:bodyPr>
          <a:lstStyle/>
          <a:p>
            <a:pPr>
              <a:buFont typeface="+mj-lt"/>
              <a:buAutoNum type="alphaUcPeriod"/>
            </a:pPr>
            <a:r>
              <a:rPr lang="en-US" sz="2400" dirty="0" smtClean="0"/>
              <a:t>“1” as “Yes” and “2” as “No.”</a:t>
            </a:r>
          </a:p>
          <a:p>
            <a:pPr>
              <a:buFont typeface="+mj-lt"/>
              <a:buAutoNum type="alphaUcPeriod"/>
            </a:pPr>
            <a:r>
              <a:rPr lang="en-US" sz="2400" dirty="0" smtClean="0"/>
              <a:t>“1” as “Yes” and “0” as “No”</a:t>
            </a:r>
          </a:p>
          <a:p>
            <a:pPr>
              <a:buFont typeface="+mj-lt"/>
              <a:buAutoNum type="alphaUcPeriod"/>
            </a:pPr>
            <a:r>
              <a:rPr lang="en-US" sz="2400" dirty="0" smtClean="0"/>
              <a:t>“Y” as “Yes” and “N” as “No”</a:t>
            </a:r>
          </a:p>
          <a:p>
            <a:pPr>
              <a:buFont typeface="+mj-lt"/>
              <a:buAutoNum type="alphaUcPeriod"/>
            </a:pPr>
            <a:r>
              <a:rPr lang="en-US" sz="2400" dirty="0" smtClean="0"/>
              <a:t>“Yes” and “No”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27691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should be done to missing data in data entry?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3276600"/>
            <a:ext cx="6591985" cy="2634622"/>
          </a:xfrm>
        </p:spPr>
        <p:txBody>
          <a:bodyPr>
            <a:normAutofit/>
          </a:bodyPr>
          <a:lstStyle/>
          <a:p>
            <a:pPr>
              <a:buFont typeface="+mj-lt"/>
              <a:buAutoNum type="alphaUcPeriod"/>
            </a:pPr>
            <a:r>
              <a:rPr lang="en-US" sz="2800" dirty="0" smtClean="0"/>
              <a:t>Enter “Refuse to answer” or “R”</a:t>
            </a:r>
          </a:p>
          <a:p>
            <a:pPr>
              <a:buFont typeface="+mj-lt"/>
              <a:buAutoNum type="alphaUcPeriod"/>
            </a:pPr>
            <a:r>
              <a:rPr lang="en-US" sz="2800" dirty="0" smtClean="0"/>
              <a:t>Enter “999” for missing and “998” for “don’t know”</a:t>
            </a:r>
          </a:p>
          <a:p>
            <a:pPr>
              <a:buFont typeface="+mj-lt"/>
              <a:buAutoNum type="alphaUcPeriod"/>
            </a:pPr>
            <a:r>
              <a:rPr lang="en-US" sz="2800" dirty="0" smtClean="0"/>
              <a:t>Nothing, leave it blank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262537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5041" y="381000"/>
            <a:ext cx="6751759" cy="1447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Sometimes we want to use a shorter label instead of the full name to define a variable. Why?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14927" y="2209800"/>
            <a:ext cx="6671873" cy="4191000"/>
          </a:xfrm>
        </p:spPr>
        <p:txBody>
          <a:bodyPr>
            <a:noAutofit/>
          </a:bodyPr>
          <a:lstStyle/>
          <a:p>
            <a:pPr>
              <a:buFont typeface="+mj-lt"/>
              <a:buAutoNum type="alphaUcPeriod"/>
            </a:pPr>
            <a:r>
              <a:rPr lang="en-US" sz="2400" dirty="0" smtClean="0"/>
              <a:t>When we do visual programming (e.g. structural equation modeling), full names make the graph very cluttered. </a:t>
            </a:r>
          </a:p>
          <a:p>
            <a:pPr>
              <a:buFont typeface="+mj-lt"/>
              <a:buAutoNum type="alphaUcPeriod"/>
            </a:pPr>
            <a:r>
              <a:rPr lang="en-US" sz="2400" dirty="0" smtClean="0"/>
              <a:t>When we do programming, we want to define a large chunk of variables quickly.</a:t>
            </a:r>
          </a:p>
          <a:p>
            <a:pPr>
              <a:buFont typeface="+mj-lt"/>
              <a:buAutoNum type="alphaUcPeriod"/>
            </a:pPr>
            <a:r>
              <a:rPr lang="en-US" sz="2400" dirty="0" smtClean="0"/>
              <a:t>When there are many variables, assign numbers in a sequence (array e.g. Q1, Q2, Q3…etc.) make tracking much easier.</a:t>
            </a:r>
          </a:p>
          <a:p>
            <a:pPr>
              <a:buFont typeface="+mj-lt"/>
              <a:buAutoNum type="alphaUcPeriod"/>
            </a:pPr>
            <a:r>
              <a:rPr lang="en-US" sz="2400" dirty="0" smtClean="0"/>
              <a:t>All of the above.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03013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533400"/>
            <a:ext cx="6589199" cy="128089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 data cleaning when you see some suspicious observations, what should you do (choose the </a:t>
            </a:r>
            <a:r>
              <a:rPr lang="en-US" smtClean="0"/>
              <a:t>best answer)?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67324" y="2819400"/>
            <a:ext cx="6795676" cy="3505200"/>
          </a:xfrm>
        </p:spPr>
        <p:txBody>
          <a:bodyPr>
            <a:noAutofit/>
          </a:bodyPr>
          <a:lstStyle/>
          <a:p>
            <a:pPr>
              <a:buFont typeface="+mj-lt"/>
              <a:buAutoNum type="alphaUcPeriod"/>
            </a:pPr>
            <a:r>
              <a:rPr lang="en-US" sz="2400" dirty="0" smtClean="0"/>
              <a:t>Exclude them. </a:t>
            </a:r>
          </a:p>
          <a:p>
            <a:pPr>
              <a:buFont typeface="+mj-lt"/>
              <a:buAutoNum type="alphaUcPeriod"/>
            </a:pPr>
            <a:r>
              <a:rPr lang="en-US" sz="2400" dirty="0" smtClean="0"/>
              <a:t>Make a subset. Inspect those observations to decide whether you can restore the correct information (e.g. recalculate BMI using height and weight)</a:t>
            </a:r>
          </a:p>
          <a:p>
            <a:pPr>
              <a:buFont typeface="+mj-lt"/>
              <a:buAutoNum type="alphaUcPeriod"/>
            </a:pPr>
            <a:r>
              <a:rPr lang="en-US" sz="2400" dirty="0" smtClean="0"/>
              <a:t>Use “recode” from “Column” to change them to missing.</a:t>
            </a:r>
          </a:p>
          <a:p>
            <a:pPr>
              <a:buFont typeface="+mj-lt"/>
              <a:buAutoNum type="alphaUcPeriod"/>
            </a:pPr>
            <a:r>
              <a:rPr lang="en-US" sz="2400" dirty="0" smtClean="0"/>
              <a:t>All of the above.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910249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533400"/>
            <a:ext cx="6589199" cy="128089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Your assistant entered “39 yrs.” and “18 years old” into age, and as a result SAS/JMP treats the data as categorical. What should you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67324" y="3200400"/>
            <a:ext cx="6795676" cy="2819400"/>
          </a:xfrm>
        </p:spPr>
        <p:txBody>
          <a:bodyPr>
            <a:noAutofit/>
          </a:bodyPr>
          <a:lstStyle/>
          <a:p>
            <a:pPr>
              <a:buFont typeface="+mj-lt"/>
              <a:buAutoNum type="alphaUcPeriod"/>
            </a:pPr>
            <a:r>
              <a:rPr lang="en-US" sz="2400" dirty="0" smtClean="0"/>
              <a:t>Change them to “39” and “18,” respectively.</a:t>
            </a:r>
          </a:p>
          <a:p>
            <a:pPr>
              <a:buFont typeface="+mj-lt"/>
              <a:buAutoNum type="alphaUcPeriod"/>
            </a:pPr>
            <a:r>
              <a:rPr lang="en-US" sz="2400" dirty="0" smtClean="0"/>
              <a:t>Change the data type to “numeric”</a:t>
            </a:r>
          </a:p>
          <a:p>
            <a:pPr>
              <a:buFont typeface="+mj-lt"/>
              <a:buAutoNum type="alphaUcPeriod"/>
            </a:pPr>
            <a:r>
              <a:rPr lang="en-US" sz="2400" dirty="0" smtClean="0"/>
              <a:t>Change the modeling type to “continuous”.</a:t>
            </a:r>
          </a:p>
          <a:p>
            <a:pPr>
              <a:buFont typeface="+mj-lt"/>
              <a:buAutoNum type="alphaUcPeriod"/>
            </a:pPr>
            <a:r>
              <a:rPr lang="en-US" sz="2400" dirty="0" smtClean="0"/>
              <a:t>All of the above.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441745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533400"/>
            <a:ext cx="6589199" cy="128089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When you want to clean up multiple variables, which JMP feature should you use (Choose the best answer)?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67324" y="3200400"/>
            <a:ext cx="6795676" cy="2819400"/>
          </a:xfrm>
        </p:spPr>
        <p:txBody>
          <a:bodyPr>
            <a:noAutofit/>
          </a:bodyPr>
          <a:lstStyle/>
          <a:p>
            <a:pPr>
              <a:buFont typeface="+mj-lt"/>
              <a:buAutoNum type="alphaUcPeriod"/>
            </a:pPr>
            <a:r>
              <a:rPr lang="en-US" sz="2800" dirty="0" smtClean="0"/>
              <a:t>Recode from Column.</a:t>
            </a:r>
          </a:p>
          <a:p>
            <a:pPr>
              <a:buFont typeface="+mj-lt"/>
              <a:buAutoNum type="alphaUcPeriod"/>
            </a:pPr>
            <a:r>
              <a:rPr lang="en-US" sz="2800" dirty="0" smtClean="0"/>
              <a:t>Data type</a:t>
            </a:r>
          </a:p>
          <a:p>
            <a:pPr>
              <a:buFont typeface="+mj-lt"/>
              <a:buAutoNum type="alphaUcPeriod"/>
            </a:pPr>
            <a:r>
              <a:rPr lang="en-US" sz="2800" dirty="0" smtClean="0"/>
              <a:t>Modeling type</a:t>
            </a:r>
          </a:p>
          <a:p>
            <a:pPr>
              <a:buFont typeface="+mj-lt"/>
              <a:buAutoNum type="alphaUcPeriod"/>
            </a:pPr>
            <a:r>
              <a:rPr lang="en-US" sz="2800" dirty="0" smtClean="0"/>
              <a:t>Standardize attributes</a:t>
            </a:r>
          </a:p>
          <a:p>
            <a:pPr>
              <a:buFont typeface="+mj-lt"/>
              <a:buAutoNum type="alphaUcPeriod"/>
            </a:pPr>
            <a:r>
              <a:rPr lang="en-US" sz="2800" dirty="0" smtClean="0"/>
              <a:t>Subset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13708046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DA1D3E5-98BB-4A56-8979-BA5C964ED8C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619</TotalTime>
  <Words>618</Words>
  <Application>Microsoft Macintosh PowerPoint</Application>
  <PresentationFormat>On-screen Show (4:3)</PresentationFormat>
  <Paragraphs>56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Century Gothic</vt:lpstr>
      <vt:lpstr>Times New Roman</vt:lpstr>
      <vt:lpstr>Wingdings 3</vt:lpstr>
      <vt:lpstr>Arial</vt:lpstr>
      <vt:lpstr>Wisp</vt:lpstr>
      <vt:lpstr>Week 4: Ungraded review questions</vt:lpstr>
      <vt:lpstr>Can you explain your answer?</vt:lpstr>
      <vt:lpstr>A typical SAS program is composed of _______ in order: </vt:lpstr>
      <vt:lpstr>Which of the following way is a correct method of defining variables? </vt:lpstr>
      <vt:lpstr>Which of the following way is a correct method of creating a data set? </vt:lpstr>
      <vt:lpstr>What is the purpose of putting the syntax “datalines” into a program? </vt:lpstr>
      <vt:lpstr>For the question “Do you accept a female to be the President?” Which of the following coding schemes should not be used?</vt:lpstr>
      <vt:lpstr>What should be done to missing data in data entry?</vt:lpstr>
      <vt:lpstr>Sometimes we want to use a shorter label instead of the full name to define a variable. Why?</vt:lpstr>
      <vt:lpstr>In data cleaning when you see some suspicious observations, what should you do (choose the best answer)?</vt:lpstr>
      <vt:lpstr>Your assistant entered “39 yrs.” and “18 years old” into age, and as a result SAS/JMP treats the data as categorical. What should you do?</vt:lpstr>
      <vt:lpstr>When you want to clean up multiple variables, which JMP feature should you use (Choose the best answer)?</vt:lpstr>
    </vt:vector>
  </TitlesOfParts>
  <LinksUpToDate>false</LinksUpToDate>
  <SharedDoc>false</SharedDoc>
  <HyperlinksChanged>false</HyperlinksChanged>
  <AppVersion>15.0023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Qualitative design: Ungraded review questions</dc:title>
  <dc:creator>Chong Ho Yu</dc:creator>
  <cp:keywords/>
  <cp:lastModifiedBy>Microsoft Office User</cp:lastModifiedBy>
  <cp:revision>94</cp:revision>
  <cp:lastPrinted>1601-01-01T00:00:00Z</cp:lastPrinted>
  <dcterms:created xsi:type="dcterms:W3CDTF">2015-03-25T05:36:38Z</dcterms:created>
  <dcterms:modified xsi:type="dcterms:W3CDTF">2016-10-08T03:17:42Z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TC010690981033</vt:lpwstr>
  </property>
</Properties>
</file>