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69" r:id="rId3"/>
    <p:sldId id="286" r:id="rId4"/>
    <p:sldId id="319" r:id="rId5"/>
    <p:sldId id="287" r:id="rId6"/>
    <p:sldId id="289" r:id="rId7"/>
    <p:sldId id="311" r:id="rId8"/>
    <p:sldId id="304" r:id="rId9"/>
    <p:sldId id="308" r:id="rId10"/>
    <p:sldId id="309" r:id="rId11"/>
    <p:sldId id="290" r:id="rId12"/>
    <p:sldId id="291" r:id="rId13"/>
    <p:sldId id="292" r:id="rId14"/>
    <p:sldId id="337" r:id="rId15"/>
    <p:sldId id="338" r:id="rId16"/>
    <p:sldId id="339" r:id="rId17"/>
    <p:sldId id="340" r:id="rId18"/>
    <p:sldId id="260" r:id="rId19"/>
    <p:sldId id="271" r:id="rId20"/>
    <p:sldId id="272" r:id="rId21"/>
    <p:sldId id="320" r:id="rId22"/>
    <p:sldId id="323" r:id="rId23"/>
    <p:sldId id="270" r:id="rId24"/>
    <p:sldId id="321" r:id="rId25"/>
    <p:sldId id="274" r:id="rId26"/>
    <p:sldId id="333" r:id="rId27"/>
    <p:sldId id="325" r:id="rId28"/>
    <p:sldId id="326" r:id="rId29"/>
    <p:sldId id="327" r:id="rId30"/>
    <p:sldId id="324" r:id="rId31"/>
    <p:sldId id="328" r:id="rId32"/>
    <p:sldId id="341" r:id="rId33"/>
    <p:sldId id="336" r:id="rId34"/>
    <p:sldId id="258" r:id="rId35"/>
    <p:sldId id="276" r:id="rId36"/>
    <p:sldId id="277" r:id="rId37"/>
    <p:sldId id="278" r:id="rId38"/>
    <p:sldId id="279" r:id="rId39"/>
    <p:sldId id="280" r:id="rId40"/>
    <p:sldId id="334" r:id="rId41"/>
    <p:sldId id="335" r:id="rId42"/>
    <p:sldId id="307" r:id="rId43"/>
    <p:sldId id="281" r:id="rId44"/>
    <p:sldId id="322" r:id="rId45"/>
    <p:sldId id="282" r:id="rId46"/>
    <p:sldId id="317" r:id="rId47"/>
    <p:sldId id="329" r:id="rId48"/>
    <p:sldId id="294" r:id="rId49"/>
    <p:sldId id="330" r:id="rId50"/>
    <p:sldId id="331" r:id="rId51"/>
    <p:sldId id="298" r:id="rId52"/>
    <p:sldId id="332"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24"/>
    <p:restoredTop sz="94745"/>
  </p:normalViewPr>
  <p:slideViewPr>
    <p:cSldViewPr>
      <p:cViewPr varScale="1">
        <p:scale>
          <a:sx n="99" d="100"/>
          <a:sy n="99" d="100"/>
        </p:scale>
        <p:origin x="124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FE9185-F258-0330-1A91-DA44136EDC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392913C-BDAF-FA76-6858-19712D63C97F}"/>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53DD477F-E985-484C-B24A-6A12CD8ABDAB}" type="datetimeFigureOut">
              <a:rPr lang="en-US"/>
              <a:pPr>
                <a:defRPr/>
              </a:pPr>
              <a:t>5/10/23</a:t>
            </a:fld>
            <a:endParaRPr lang="en-US"/>
          </a:p>
        </p:txBody>
      </p:sp>
      <p:sp>
        <p:nvSpPr>
          <p:cNvPr id="4" name="Slide Image Placeholder 3">
            <a:extLst>
              <a:ext uri="{FF2B5EF4-FFF2-40B4-BE49-F238E27FC236}">
                <a16:creationId xmlns:a16="http://schemas.microsoft.com/office/drawing/2014/main" id="{126CB81E-B1DF-352A-F8FF-F61279B9CBF7}"/>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26DE1B4-357B-9933-BED5-8675C3D42E2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4C1AE6E-BF87-7359-39C8-A40F80CAF3C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0082163E-DAE3-5BA3-4A15-09DD0E6B378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A260AB4D-CF1D-8B4A-ADEA-54E39672DEA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0C0EA83B-FC36-BDAB-1530-7052895C6BC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a:extLst>
              <a:ext uri="{FF2B5EF4-FFF2-40B4-BE49-F238E27FC236}">
                <a16:creationId xmlns:a16="http://schemas.microsoft.com/office/drawing/2014/main" id="{07287734-46EC-2484-B89D-6048DE089E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48131" name="Slide Number Placeholder 3">
            <a:extLst>
              <a:ext uri="{FF2B5EF4-FFF2-40B4-BE49-F238E27FC236}">
                <a16:creationId xmlns:a16="http://schemas.microsoft.com/office/drawing/2014/main" id="{D9356878-2F51-F1F4-A518-31A1C99E15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287C6EF-3BE4-DC42-AEBB-2E781ABFBF7A}" type="slidenum">
              <a:rPr lang="en-US" altLang="en-US"/>
              <a:pPr/>
              <a:t>13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60AB4D-CF1D-8B4A-ADEA-54E39672DEAE}" type="slidenum">
              <a:rPr lang="en-US" smtClean="0"/>
              <a:pPr>
                <a:defRPr/>
              </a:pPr>
              <a:t>46</a:t>
            </a:fld>
            <a:endParaRPr lang="en-US"/>
          </a:p>
        </p:txBody>
      </p:sp>
    </p:spTree>
    <p:extLst>
      <p:ext uri="{BB962C8B-B14F-4D97-AF65-F5344CB8AC3E}">
        <p14:creationId xmlns:p14="http://schemas.microsoft.com/office/powerpoint/2010/main" val="61513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60AB4D-CF1D-8B4A-ADEA-54E39672DEAE}" type="slidenum">
              <a:rPr lang="en-US" smtClean="0"/>
              <a:pPr>
                <a:defRPr/>
              </a:pPr>
              <a:t>47</a:t>
            </a:fld>
            <a:endParaRPr lang="en-US"/>
          </a:p>
        </p:txBody>
      </p:sp>
    </p:spTree>
    <p:extLst>
      <p:ext uri="{BB962C8B-B14F-4D97-AF65-F5344CB8AC3E}">
        <p14:creationId xmlns:p14="http://schemas.microsoft.com/office/powerpoint/2010/main" val="264601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8094D05-2CC0-16E0-B501-62645AC827BF}"/>
              </a:ext>
            </a:extLst>
          </p:cNvPr>
          <p:cNvSpPr>
            <a:spLocks noGrp="1"/>
          </p:cNvSpPr>
          <p:nvPr>
            <p:ph type="dt" sz="half" idx="10"/>
          </p:nvPr>
        </p:nvSpPr>
        <p:spPr/>
        <p:txBody>
          <a:bodyPr/>
          <a:lstStyle>
            <a:lvl1pPr>
              <a:defRPr/>
            </a:lvl1pPr>
          </a:lstStyle>
          <a:p>
            <a:pPr>
              <a:defRPr/>
            </a:pPr>
            <a:fld id="{089DCE7F-E316-134F-B3E2-63ED5B14D0A6}"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09FB7C86-3D2E-148B-05C2-AD1D65B85B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04EAC0-4212-B1CA-11A3-91CA27268B1C}"/>
              </a:ext>
            </a:extLst>
          </p:cNvPr>
          <p:cNvSpPr>
            <a:spLocks noGrp="1"/>
          </p:cNvSpPr>
          <p:nvPr>
            <p:ph type="sldNum" sz="quarter" idx="12"/>
          </p:nvPr>
        </p:nvSpPr>
        <p:spPr/>
        <p:txBody>
          <a:bodyPr/>
          <a:lstStyle>
            <a:lvl1pPr>
              <a:defRPr/>
            </a:lvl1pPr>
          </a:lstStyle>
          <a:p>
            <a:pPr>
              <a:defRPr/>
            </a:pPr>
            <a:fld id="{94EE5DF7-C42F-E047-A390-E52407389B9D}" type="slidenum">
              <a:rPr lang="en-US" altLang="en-US"/>
              <a:pPr>
                <a:defRPr/>
              </a:pPr>
              <a:t>‹#›</a:t>
            </a:fld>
            <a:endParaRPr lang="en-US" altLang="en-US"/>
          </a:p>
        </p:txBody>
      </p:sp>
    </p:spTree>
    <p:extLst>
      <p:ext uri="{BB962C8B-B14F-4D97-AF65-F5344CB8AC3E}">
        <p14:creationId xmlns:p14="http://schemas.microsoft.com/office/powerpoint/2010/main" val="3124882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8314B-9EF4-E7B4-D56D-ECA23A87BB74}"/>
              </a:ext>
            </a:extLst>
          </p:cNvPr>
          <p:cNvSpPr>
            <a:spLocks noGrp="1"/>
          </p:cNvSpPr>
          <p:nvPr>
            <p:ph type="dt" sz="half" idx="10"/>
          </p:nvPr>
        </p:nvSpPr>
        <p:spPr/>
        <p:txBody>
          <a:bodyPr/>
          <a:lstStyle>
            <a:lvl1pPr>
              <a:defRPr/>
            </a:lvl1pPr>
          </a:lstStyle>
          <a:p>
            <a:pPr>
              <a:defRPr/>
            </a:pPr>
            <a:fld id="{3611E1BD-CCC5-414A-AAB4-9707B9D70B9A}"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E654FE1F-4054-26A9-C565-0EFAEAC76F7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DFC77DB-9B03-66BC-FE1A-219E2C497908}"/>
              </a:ext>
            </a:extLst>
          </p:cNvPr>
          <p:cNvSpPr>
            <a:spLocks noGrp="1"/>
          </p:cNvSpPr>
          <p:nvPr>
            <p:ph type="sldNum" sz="quarter" idx="12"/>
          </p:nvPr>
        </p:nvSpPr>
        <p:spPr/>
        <p:txBody>
          <a:bodyPr/>
          <a:lstStyle>
            <a:lvl1pPr>
              <a:defRPr/>
            </a:lvl1pPr>
          </a:lstStyle>
          <a:p>
            <a:pPr>
              <a:defRPr/>
            </a:pPr>
            <a:fld id="{9B2872A1-DA51-1547-9D1D-AE09250C2ACA}" type="slidenum">
              <a:rPr lang="en-US" altLang="en-US"/>
              <a:pPr>
                <a:defRPr/>
              </a:pPr>
              <a:t>‹#›</a:t>
            </a:fld>
            <a:endParaRPr lang="en-US" altLang="en-US"/>
          </a:p>
        </p:txBody>
      </p:sp>
    </p:spTree>
    <p:extLst>
      <p:ext uri="{BB962C8B-B14F-4D97-AF65-F5344CB8AC3E}">
        <p14:creationId xmlns:p14="http://schemas.microsoft.com/office/powerpoint/2010/main" val="1868419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2F7EA9-DAE8-8DD4-56D6-DB4265FF9961}"/>
              </a:ext>
            </a:extLst>
          </p:cNvPr>
          <p:cNvSpPr>
            <a:spLocks noGrp="1"/>
          </p:cNvSpPr>
          <p:nvPr>
            <p:ph type="dt" sz="half" idx="10"/>
          </p:nvPr>
        </p:nvSpPr>
        <p:spPr/>
        <p:txBody>
          <a:bodyPr/>
          <a:lstStyle>
            <a:lvl1pPr>
              <a:defRPr/>
            </a:lvl1pPr>
          </a:lstStyle>
          <a:p>
            <a:pPr>
              <a:defRPr/>
            </a:pPr>
            <a:fld id="{8D366D68-7E15-E648-BC23-D257AC9DFC67}"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1252D643-B5D9-F235-7244-7D09E93F9F9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EAAE8DE-F434-B0CB-D90F-C536D69D8578}"/>
              </a:ext>
            </a:extLst>
          </p:cNvPr>
          <p:cNvSpPr>
            <a:spLocks noGrp="1"/>
          </p:cNvSpPr>
          <p:nvPr>
            <p:ph type="sldNum" sz="quarter" idx="12"/>
          </p:nvPr>
        </p:nvSpPr>
        <p:spPr/>
        <p:txBody>
          <a:bodyPr/>
          <a:lstStyle>
            <a:lvl1pPr>
              <a:defRPr/>
            </a:lvl1pPr>
          </a:lstStyle>
          <a:p>
            <a:pPr>
              <a:defRPr/>
            </a:pPr>
            <a:fld id="{F5AE2865-CD5E-1743-8BA4-44113904D40C}" type="slidenum">
              <a:rPr lang="en-US" altLang="en-US"/>
              <a:pPr>
                <a:defRPr/>
              </a:pPr>
              <a:t>‹#›</a:t>
            </a:fld>
            <a:endParaRPr lang="en-US" altLang="en-US"/>
          </a:p>
        </p:txBody>
      </p:sp>
    </p:spTree>
    <p:extLst>
      <p:ext uri="{BB962C8B-B14F-4D97-AF65-F5344CB8AC3E}">
        <p14:creationId xmlns:p14="http://schemas.microsoft.com/office/powerpoint/2010/main" val="349420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0EB456E-3277-7801-A860-C67FD2AFF738}"/>
              </a:ext>
            </a:extLst>
          </p:cNvPr>
          <p:cNvSpPr>
            <a:spLocks noGrp="1"/>
          </p:cNvSpPr>
          <p:nvPr>
            <p:ph type="dt" sz="half" idx="10"/>
          </p:nvPr>
        </p:nvSpPr>
        <p:spPr/>
        <p:txBody>
          <a:bodyPr/>
          <a:lstStyle>
            <a:lvl1pPr>
              <a:defRPr/>
            </a:lvl1pPr>
          </a:lstStyle>
          <a:p>
            <a:pPr>
              <a:defRPr/>
            </a:pPr>
            <a:fld id="{7D6D3A9B-55C9-F340-BF3D-3DF96CDB5749}" type="datetime1">
              <a:rPr lang="en-US" altLang="en-US"/>
              <a:pPr>
                <a:defRPr/>
              </a:pPr>
              <a:t>5/10/23</a:t>
            </a:fld>
            <a:endParaRPr lang="en-US" altLang="en-US"/>
          </a:p>
        </p:txBody>
      </p:sp>
      <p:sp>
        <p:nvSpPr>
          <p:cNvPr id="6" name="Footer Placeholder 4">
            <a:extLst>
              <a:ext uri="{FF2B5EF4-FFF2-40B4-BE49-F238E27FC236}">
                <a16:creationId xmlns:a16="http://schemas.microsoft.com/office/drawing/2014/main" id="{8CC808E7-12E0-4C77-F75B-3A09E8E4156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B9753C-8A94-72D0-D0AE-CAA73403601F}"/>
              </a:ext>
            </a:extLst>
          </p:cNvPr>
          <p:cNvSpPr>
            <a:spLocks noGrp="1"/>
          </p:cNvSpPr>
          <p:nvPr>
            <p:ph type="sldNum" sz="quarter" idx="12"/>
          </p:nvPr>
        </p:nvSpPr>
        <p:spPr/>
        <p:txBody>
          <a:bodyPr/>
          <a:lstStyle>
            <a:lvl1pPr>
              <a:defRPr/>
            </a:lvl1pPr>
          </a:lstStyle>
          <a:p>
            <a:pPr>
              <a:defRPr/>
            </a:pPr>
            <a:fld id="{55AF696E-4174-9D46-95C4-3F041DF12283}" type="slidenum">
              <a:rPr lang="en-US" altLang="en-US"/>
              <a:pPr>
                <a:defRPr/>
              </a:pPr>
              <a:t>‹#›</a:t>
            </a:fld>
            <a:endParaRPr lang="en-US" altLang="en-US"/>
          </a:p>
        </p:txBody>
      </p:sp>
    </p:spTree>
    <p:extLst>
      <p:ext uri="{BB962C8B-B14F-4D97-AF65-F5344CB8AC3E}">
        <p14:creationId xmlns:p14="http://schemas.microsoft.com/office/powerpoint/2010/main" val="2053414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2446769-6F94-754D-5459-BE44B3DC90B2}"/>
              </a:ext>
            </a:extLst>
          </p:cNvPr>
          <p:cNvSpPr>
            <a:spLocks noGrp="1"/>
          </p:cNvSpPr>
          <p:nvPr>
            <p:ph type="dt" sz="half" idx="10"/>
          </p:nvPr>
        </p:nvSpPr>
        <p:spPr/>
        <p:txBody>
          <a:bodyPr/>
          <a:lstStyle>
            <a:lvl1pPr>
              <a:defRPr/>
            </a:lvl1pPr>
          </a:lstStyle>
          <a:p>
            <a:pPr>
              <a:defRPr/>
            </a:pPr>
            <a:fld id="{3044773C-C227-654F-BD94-08A651BD8704}" type="datetime1">
              <a:rPr lang="en-US" altLang="en-US"/>
              <a:pPr>
                <a:defRPr/>
              </a:pPr>
              <a:t>5/10/23</a:t>
            </a:fld>
            <a:endParaRPr lang="en-US" altLang="en-US"/>
          </a:p>
        </p:txBody>
      </p:sp>
      <p:sp>
        <p:nvSpPr>
          <p:cNvPr id="8" name="Footer Placeholder 4">
            <a:extLst>
              <a:ext uri="{FF2B5EF4-FFF2-40B4-BE49-F238E27FC236}">
                <a16:creationId xmlns:a16="http://schemas.microsoft.com/office/drawing/2014/main" id="{521CC19E-09D6-F653-A516-83E622098A4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40AEF74-B4FB-3BE1-0B5E-E62A4BEA7FFB}"/>
              </a:ext>
            </a:extLst>
          </p:cNvPr>
          <p:cNvSpPr>
            <a:spLocks noGrp="1"/>
          </p:cNvSpPr>
          <p:nvPr>
            <p:ph type="sldNum" sz="quarter" idx="12"/>
          </p:nvPr>
        </p:nvSpPr>
        <p:spPr/>
        <p:txBody>
          <a:bodyPr/>
          <a:lstStyle>
            <a:lvl1pPr>
              <a:defRPr/>
            </a:lvl1pPr>
          </a:lstStyle>
          <a:p>
            <a:pPr>
              <a:defRPr/>
            </a:pPr>
            <a:fld id="{780BA96A-A540-AE41-8A8B-DDCC64C3945B}" type="slidenum">
              <a:rPr lang="en-US" altLang="en-US"/>
              <a:pPr>
                <a:defRPr/>
              </a:pPr>
              <a:t>‹#›</a:t>
            </a:fld>
            <a:endParaRPr lang="en-US" altLang="en-US"/>
          </a:p>
        </p:txBody>
      </p:sp>
    </p:spTree>
    <p:extLst>
      <p:ext uri="{BB962C8B-B14F-4D97-AF65-F5344CB8AC3E}">
        <p14:creationId xmlns:p14="http://schemas.microsoft.com/office/powerpoint/2010/main" val="40280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B4D2CB74-8956-8738-2B5F-EB83488D9281}"/>
              </a:ext>
            </a:extLst>
          </p:cNvPr>
          <p:cNvSpPr>
            <a:spLocks noGrp="1"/>
          </p:cNvSpPr>
          <p:nvPr>
            <p:ph type="dt" sz="half" idx="10"/>
          </p:nvPr>
        </p:nvSpPr>
        <p:spPr/>
        <p:txBody>
          <a:bodyPr/>
          <a:lstStyle>
            <a:lvl1pPr>
              <a:defRPr/>
            </a:lvl1pPr>
          </a:lstStyle>
          <a:p>
            <a:pPr>
              <a:defRPr/>
            </a:pPr>
            <a:fld id="{7365E8CF-296E-CD4C-8340-4ACC99C9D2FA}" type="datetime1">
              <a:rPr lang="en-US" altLang="en-US"/>
              <a:pPr>
                <a:defRPr/>
              </a:pPr>
              <a:t>5/10/23</a:t>
            </a:fld>
            <a:endParaRPr lang="en-US" altLang="en-US"/>
          </a:p>
        </p:txBody>
      </p:sp>
      <p:sp>
        <p:nvSpPr>
          <p:cNvPr id="4" name="Footer Placeholder 4">
            <a:extLst>
              <a:ext uri="{FF2B5EF4-FFF2-40B4-BE49-F238E27FC236}">
                <a16:creationId xmlns:a16="http://schemas.microsoft.com/office/drawing/2014/main" id="{629E109F-1A73-C99F-72ED-0DA0409651F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B378C2E-04E5-667E-674D-29A248C0B27D}"/>
              </a:ext>
            </a:extLst>
          </p:cNvPr>
          <p:cNvSpPr>
            <a:spLocks noGrp="1"/>
          </p:cNvSpPr>
          <p:nvPr>
            <p:ph type="sldNum" sz="quarter" idx="12"/>
          </p:nvPr>
        </p:nvSpPr>
        <p:spPr/>
        <p:txBody>
          <a:bodyPr/>
          <a:lstStyle>
            <a:lvl1pPr>
              <a:defRPr/>
            </a:lvl1pPr>
          </a:lstStyle>
          <a:p>
            <a:pPr>
              <a:defRPr/>
            </a:pPr>
            <a:fld id="{0308CC35-4729-D843-A7D2-EF53A39EB447}" type="slidenum">
              <a:rPr lang="en-US" altLang="en-US"/>
              <a:pPr>
                <a:defRPr/>
              </a:pPr>
              <a:t>‹#›</a:t>
            </a:fld>
            <a:endParaRPr lang="en-US" altLang="en-US"/>
          </a:p>
        </p:txBody>
      </p:sp>
    </p:spTree>
    <p:extLst>
      <p:ext uri="{BB962C8B-B14F-4D97-AF65-F5344CB8AC3E}">
        <p14:creationId xmlns:p14="http://schemas.microsoft.com/office/powerpoint/2010/main" val="659439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BF09128-2900-8182-3B82-3A082C8D0A47}"/>
              </a:ext>
            </a:extLst>
          </p:cNvPr>
          <p:cNvSpPr>
            <a:spLocks noGrp="1"/>
          </p:cNvSpPr>
          <p:nvPr>
            <p:ph type="dt" sz="half" idx="10"/>
          </p:nvPr>
        </p:nvSpPr>
        <p:spPr/>
        <p:txBody>
          <a:bodyPr/>
          <a:lstStyle>
            <a:lvl1pPr>
              <a:defRPr/>
            </a:lvl1pPr>
          </a:lstStyle>
          <a:p>
            <a:pPr>
              <a:defRPr/>
            </a:pPr>
            <a:fld id="{B8081FEF-3D78-0249-A9C2-B9AAC2ADD2E6}" type="datetime1">
              <a:rPr lang="en-US" altLang="en-US"/>
              <a:pPr>
                <a:defRPr/>
              </a:pPr>
              <a:t>5/10/23</a:t>
            </a:fld>
            <a:endParaRPr lang="en-US" altLang="en-US"/>
          </a:p>
        </p:txBody>
      </p:sp>
      <p:sp>
        <p:nvSpPr>
          <p:cNvPr id="3" name="Footer Placeholder 4">
            <a:extLst>
              <a:ext uri="{FF2B5EF4-FFF2-40B4-BE49-F238E27FC236}">
                <a16:creationId xmlns:a16="http://schemas.microsoft.com/office/drawing/2014/main" id="{75ADD5E7-0F15-7807-9389-256A7DBEB01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27D7EC-76DA-8615-B5B1-B9FC17B01E72}"/>
              </a:ext>
            </a:extLst>
          </p:cNvPr>
          <p:cNvSpPr>
            <a:spLocks noGrp="1"/>
          </p:cNvSpPr>
          <p:nvPr>
            <p:ph type="sldNum" sz="quarter" idx="12"/>
          </p:nvPr>
        </p:nvSpPr>
        <p:spPr/>
        <p:txBody>
          <a:bodyPr/>
          <a:lstStyle>
            <a:lvl1pPr>
              <a:defRPr/>
            </a:lvl1pPr>
          </a:lstStyle>
          <a:p>
            <a:pPr>
              <a:defRPr/>
            </a:pPr>
            <a:fld id="{2C43DD98-ACA2-D341-B062-53665927C1A3}" type="slidenum">
              <a:rPr lang="en-US" altLang="en-US"/>
              <a:pPr>
                <a:defRPr/>
              </a:pPr>
              <a:t>‹#›</a:t>
            </a:fld>
            <a:endParaRPr lang="en-US" altLang="en-US"/>
          </a:p>
        </p:txBody>
      </p:sp>
    </p:spTree>
    <p:extLst>
      <p:ext uri="{BB962C8B-B14F-4D97-AF65-F5344CB8AC3E}">
        <p14:creationId xmlns:p14="http://schemas.microsoft.com/office/powerpoint/2010/main" val="1496709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B488460-0383-D67A-BD85-7A23E09AC8F2}"/>
              </a:ext>
            </a:extLst>
          </p:cNvPr>
          <p:cNvSpPr>
            <a:spLocks noGrp="1"/>
          </p:cNvSpPr>
          <p:nvPr>
            <p:ph type="dt" sz="half" idx="10"/>
          </p:nvPr>
        </p:nvSpPr>
        <p:spPr/>
        <p:txBody>
          <a:bodyPr/>
          <a:lstStyle>
            <a:lvl1pPr>
              <a:defRPr/>
            </a:lvl1pPr>
          </a:lstStyle>
          <a:p>
            <a:pPr>
              <a:defRPr/>
            </a:pPr>
            <a:fld id="{197CA167-56DE-9E46-A3F0-9E9B6706ABD4}" type="datetime1">
              <a:rPr lang="en-US" altLang="en-US"/>
              <a:pPr>
                <a:defRPr/>
              </a:pPr>
              <a:t>5/10/23</a:t>
            </a:fld>
            <a:endParaRPr lang="en-US" altLang="en-US"/>
          </a:p>
        </p:txBody>
      </p:sp>
      <p:sp>
        <p:nvSpPr>
          <p:cNvPr id="6" name="Footer Placeholder 4">
            <a:extLst>
              <a:ext uri="{FF2B5EF4-FFF2-40B4-BE49-F238E27FC236}">
                <a16:creationId xmlns:a16="http://schemas.microsoft.com/office/drawing/2014/main" id="{11348E2C-C59D-D89F-37A2-75ABA22C21E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65EE80E-B716-C3FB-50E2-D729DEE3362B}"/>
              </a:ext>
            </a:extLst>
          </p:cNvPr>
          <p:cNvSpPr>
            <a:spLocks noGrp="1"/>
          </p:cNvSpPr>
          <p:nvPr>
            <p:ph type="sldNum" sz="quarter" idx="12"/>
          </p:nvPr>
        </p:nvSpPr>
        <p:spPr/>
        <p:txBody>
          <a:bodyPr/>
          <a:lstStyle>
            <a:lvl1pPr>
              <a:defRPr/>
            </a:lvl1pPr>
          </a:lstStyle>
          <a:p>
            <a:pPr>
              <a:defRPr/>
            </a:pPr>
            <a:fld id="{2B962381-7284-D04C-9011-89AC744570BC}" type="slidenum">
              <a:rPr lang="en-US" altLang="en-US"/>
              <a:pPr>
                <a:defRPr/>
              </a:pPr>
              <a:t>‹#›</a:t>
            </a:fld>
            <a:endParaRPr lang="en-US" altLang="en-US"/>
          </a:p>
        </p:txBody>
      </p:sp>
    </p:spTree>
    <p:extLst>
      <p:ext uri="{BB962C8B-B14F-4D97-AF65-F5344CB8AC3E}">
        <p14:creationId xmlns:p14="http://schemas.microsoft.com/office/powerpoint/2010/main" val="2000885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334659A-E523-FBD0-BDAF-B49AE759DA96}"/>
              </a:ext>
            </a:extLst>
          </p:cNvPr>
          <p:cNvSpPr>
            <a:spLocks noGrp="1"/>
          </p:cNvSpPr>
          <p:nvPr>
            <p:ph type="dt" sz="half" idx="10"/>
          </p:nvPr>
        </p:nvSpPr>
        <p:spPr/>
        <p:txBody>
          <a:bodyPr/>
          <a:lstStyle>
            <a:lvl1pPr>
              <a:defRPr/>
            </a:lvl1pPr>
          </a:lstStyle>
          <a:p>
            <a:pPr>
              <a:defRPr/>
            </a:pPr>
            <a:fld id="{FF7D3BEA-5591-814E-8B67-2DAC4A18AFBE}" type="datetime1">
              <a:rPr lang="en-US" altLang="en-US"/>
              <a:pPr>
                <a:defRPr/>
              </a:pPr>
              <a:t>5/10/23</a:t>
            </a:fld>
            <a:endParaRPr lang="en-US" altLang="en-US"/>
          </a:p>
        </p:txBody>
      </p:sp>
      <p:sp>
        <p:nvSpPr>
          <p:cNvPr id="6" name="Footer Placeholder 4">
            <a:extLst>
              <a:ext uri="{FF2B5EF4-FFF2-40B4-BE49-F238E27FC236}">
                <a16:creationId xmlns:a16="http://schemas.microsoft.com/office/drawing/2014/main" id="{E3EF6297-4AA0-C271-4479-508C184ED1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453EDB2-F09D-0B49-FD98-619B54ACEDD5}"/>
              </a:ext>
            </a:extLst>
          </p:cNvPr>
          <p:cNvSpPr>
            <a:spLocks noGrp="1"/>
          </p:cNvSpPr>
          <p:nvPr>
            <p:ph type="sldNum" sz="quarter" idx="12"/>
          </p:nvPr>
        </p:nvSpPr>
        <p:spPr/>
        <p:txBody>
          <a:bodyPr/>
          <a:lstStyle>
            <a:lvl1pPr>
              <a:defRPr/>
            </a:lvl1pPr>
          </a:lstStyle>
          <a:p>
            <a:pPr>
              <a:defRPr/>
            </a:pPr>
            <a:fld id="{9549FCEE-E696-F241-9573-8A7B09DC14F4}" type="slidenum">
              <a:rPr lang="en-US" altLang="en-US"/>
              <a:pPr>
                <a:defRPr/>
              </a:pPr>
              <a:t>‹#›</a:t>
            </a:fld>
            <a:endParaRPr lang="en-US" altLang="en-US"/>
          </a:p>
        </p:txBody>
      </p:sp>
    </p:spTree>
    <p:extLst>
      <p:ext uri="{BB962C8B-B14F-4D97-AF65-F5344CB8AC3E}">
        <p14:creationId xmlns:p14="http://schemas.microsoft.com/office/powerpoint/2010/main" val="2586411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C0080D-F097-60BC-1776-F0FC2FF02764}"/>
              </a:ext>
            </a:extLst>
          </p:cNvPr>
          <p:cNvSpPr>
            <a:spLocks noGrp="1"/>
          </p:cNvSpPr>
          <p:nvPr>
            <p:ph type="dt" sz="half" idx="10"/>
          </p:nvPr>
        </p:nvSpPr>
        <p:spPr/>
        <p:txBody>
          <a:bodyPr/>
          <a:lstStyle>
            <a:lvl1pPr>
              <a:defRPr/>
            </a:lvl1pPr>
          </a:lstStyle>
          <a:p>
            <a:pPr>
              <a:defRPr/>
            </a:pPr>
            <a:fld id="{1A96512F-33BE-2B4F-A362-B5997D3319B6}"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124E57F3-C59B-EADB-883C-A14527233D7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D24ECE-ADF1-DCCF-083F-9C4922EF02F8}"/>
              </a:ext>
            </a:extLst>
          </p:cNvPr>
          <p:cNvSpPr>
            <a:spLocks noGrp="1"/>
          </p:cNvSpPr>
          <p:nvPr>
            <p:ph type="sldNum" sz="quarter" idx="12"/>
          </p:nvPr>
        </p:nvSpPr>
        <p:spPr/>
        <p:txBody>
          <a:bodyPr/>
          <a:lstStyle>
            <a:lvl1pPr>
              <a:defRPr/>
            </a:lvl1pPr>
          </a:lstStyle>
          <a:p>
            <a:pPr>
              <a:defRPr/>
            </a:pPr>
            <a:fld id="{0C023AD9-9A7A-6B40-8E69-7198FB076AEA}" type="slidenum">
              <a:rPr lang="en-US" altLang="en-US"/>
              <a:pPr>
                <a:defRPr/>
              </a:pPr>
              <a:t>‹#›</a:t>
            </a:fld>
            <a:endParaRPr lang="en-US" altLang="en-US"/>
          </a:p>
        </p:txBody>
      </p:sp>
    </p:spTree>
    <p:extLst>
      <p:ext uri="{BB962C8B-B14F-4D97-AF65-F5344CB8AC3E}">
        <p14:creationId xmlns:p14="http://schemas.microsoft.com/office/powerpoint/2010/main" val="2749843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0691A-7753-4643-F79B-9A30F614E79B}"/>
              </a:ext>
            </a:extLst>
          </p:cNvPr>
          <p:cNvSpPr>
            <a:spLocks noGrp="1"/>
          </p:cNvSpPr>
          <p:nvPr>
            <p:ph type="dt" sz="half" idx="10"/>
          </p:nvPr>
        </p:nvSpPr>
        <p:spPr/>
        <p:txBody>
          <a:bodyPr/>
          <a:lstStyle>
            <a:lvl1pPr>
              <a:defRPr/>
            </a:lvl1pPr>
          </a:lstStyle>
          <a:p>
            <a:pPr>
              <a:defRPr/>
            </a:pPr>
            <a:fld id="{A28F33A0-C759-5B42-9978-B1D0C38F5C68}"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E51B5575-55EF-D421-3530-2A53BDDA35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00407F-77FE-B821-1B9D-0454AD6D480A}"/>
              </a:ext>
            </a:extLst>
          </p:cNvPr>
          <p:cNvSpPr>
            <a:spLocks noGrp="1"/>
          </p:cNvSpPr>
          <p:nvPr>
            <p:ph type="sldNum" sz="quarter" idx="12"/>
          </p:nvPr>
        </p:nvSpPr>
        <p:spPr/>
        <p:txBody>
          <a:bodyPr/>
          <a:lstStyle>
            <a:lvl1pPr>
              <a:defRPr/>
            </a:lvl1pPr>
          </a:lstStyle>
          <a:p>
            <a:pPr>
              <a:defRPr/>
            </a:pPr>
            <a:fld id="{386BFB81-6349-AD43-8BB5-1DF1FC394838}" type="slidenum">
              <a:rPr lang="en-US" altLang="en-US"/>
              <a:pPr>
                <a:defRPr/>
              </a:pPr>
              <a:t>‹#›</a:t>
            </a:fld>
            <a:endParaRPr lang="en-US" altLang="en-US"/>
          </a:p>
        </p:txBody>
      </p:sp>
    </p:spTree>
    <p:extLst>
      <p:ext uri="{BB962C8B-B14F-4D97-AF65-F5344CB8AC3E}">
        <p14:creationId xmlns:p14="http://schemas.microsoft.com/office/powerpoint/2010/main" val="68017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9AD147A-25E8-7144-89F1-7F583082921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DA17D1A-DBC4-D899-B8EC-5A066F602AA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073C11C-28C1-BC2A-37DF-5EC2F0517246}"/>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cs typeface="Arial" panose="020B0604020202020204" pitchFamily="34" charset="0"/>
              </a:defRPr>
            </a:lvl1pPr>
          </a:lstStyle>
          <a:p>
            <a:pPr>
              <a:defRPr/>
            </a:pPr>
            <a:fld id="{C5E05996-5DAB-D54A-9069-29EA44ABAF74}" type="datetime1">
              <a:rPr lang="en-US" altLang="en-US"/>
              <a:pPr>
                <a:defRPr/>
              </a:pPr>
              <a:t>5/10/23</a:t>
            </a:fld>
            <a:endParaRPr lang="en-US" altLang="en-US"/>
          </a:p>
        </p:txBody>
      </p:sp>
      <p:sp>
        <p:nvSpPr>
          <p:cNvPr id="5" name="Footer Placeholder 4">
            <a:extLst>
              <a:ext uri="{FF2B5EF4-FFF2-40B4-BE49-F238E27FC236}">
                <a16:creationId xmlns:a16="http://schemas.microsoft.com/office/drawing/2014/main" id="{300D2426-76A4-5C01-DED7-0D2A8091E300}"/>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ea typeface="ＭＳ Ｐゴシック"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666AC35-71F9-4021-A096-2A08F302B3D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cs typeface="Arial" panose="020B0604020202020204" pitchFamily="34" charset="0"/>
              </a:defRPr>
            </a:lvl1pPr>
          </a:lstStyle>
          <a:p>
            <a:pPr>
              <a:defRPr/>
            </a:pPr>
            <a:fld id="{D140DD16-27DC-4C45-8B2C-9F8024AC5E5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fast.com/" TargetMode="External"/><Relationship Id="rId2" Type="http://schemas.openxmlformats.org/officeDocument/2006/relationships/hyperlink" Target="https://www.speedtest.ne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ast.com/" TargetMode="External"/><Relationship Id="rId2" Type="http://schemas.openxmlformats.org/officeDocument/2006/relationships/hyperlink" Target="https://www.speedtest.net/"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reative-wisdom.com/pub/mirror/test_equating.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vassarstats.net/kappa.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1723F436-D2B8-4719-54DF-1F6F9F5ADADF}"/>
              </a:ext>
            </a:extLst>
          </p:cNvPr>
          <p:cNvSpPr>
            <a:spLocks noGrp="1"/>
          </p:cNvSpPr>
          <p:nvPr>
            <p:ph type="ctrTitle"/>
          </p:nvPr>
        </p:nvSpPr>
        <p:spPr/>
        <p:txBody>
          <a:bodyPr/>
          <a:lstStyle/>
          <a:p>
            <a:pPr eaLnBrk="1" hangingPunct="1"/>
            <a:r>
              <a:rPr lang="en-US" altLang="en-US"/>
              <a:t>Reliability</a:t>
            </a:r>
          </a:p>
        </p:txBody>
      </p:sp>
      <p:sp>
        <p:nvSpPr>
          <p:cNvPr id="13314" name="Subtitle 2">
            <a:extLst>
              <a:ext uri="{FF2B5EF4-FFF2-40B4-BE49-F238E27FC236}">
                <a16:creationId xmlns:a16="http://schemas.microsoft.com/office/drawing/2014/main" id="{091327F4-7557-0F47-9A27-9C0DAA08CFCB}"/>
              </a:ext>
            </a:extLst>
          </p:cNvPr>
          <p:cNvSpPr>
            <a:spLocks noGrp="1"/>
          </p:cNvSpPr>
          <p:nvPr>
            <p:ph type="subTitle" idx="1"/>
          </p:nvPr>
        </p:nvSpPr>
        <p:spPr/>
        <p:txBody>
          <a:bodyPr/>
          <a:lstStyle/>
          <a:p>
            <a:pPr eaLnBrk="1" hangingPunct="1"/>
            <a:r>
              <a:rPr lang="en-US" altLang="en-US">
                <a:solidFill>
                  <a:srgbClr val="898989"/>
                </a:solidFill>
              </a:rPr>
              <a:t>Chong Ho Yu</a:t>
            </a:r>
          </a:p>
          <a:p>
            <a:pPr eaLnBrk="1" hangingPunct="1"/>
            <a:endParaRPr lang="en-US" altLang="en-US">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352B7F2B-00BE-5EAE-4062-7D8DAB22DA72}"/>
              </a:ext>
            </a:extLst>
          </p:cNvPr>
          <p:cNvSpPr>
            <a:spLocks noGrp="1"/>
          </p:cNvSpPr>
          <p:nvPr>
            <p:ph type="title"/>
          </p:nvPr>
        </p:nvSpPr>
        <p:spPr>
          <a:xfrm>
            <a:off x="762000" y="304800"/>
            <a:ext cx="7772400" cy="1143000"/>
          </a:xfrm>
        </p:spPr>
        <p:txBody>
          <a:bodyPr/>
          <a:lstStyle/>
          <a:p>
            <a:pPr eaLnBrk="1" hangingPunct="1"/>
            <a:r>
              <a:rPr lang="en-US" altLang="en-US"/>
              <a:t>What’</a:t>
            </a:r>
            <a:r>
              <a:rPr lang="en-US" altLang="ja-JP"/>
              <a:t>s a </a:t>
            </a:r>
            <a:r>
              <a:rPr lang="ja-JP" altLang="en-US"/>
              <a:t>“</a:t>
            </a:r>
            <a:r>
              <a:rPr lang="en-US" altLang="ja-JP"/>
              <a:t>Good Test?</a:t>
            </a:r>
            <a:r>
              <a:rPr lang="ja-JP" altLang="en-US"/>
              <a:t>”</a:t>
            </a:r>
            <a:endParaRPr lang="en-US" altLang="en-US"/>
          </a:p>
        </p:txBody>
      </p:sp>
      <p:sp>
        <p:nvSpPr>
          <p:cNvPr id="14338" name="Content Placeholder 2">
            <a:extLst>
              <a:ext uri="{FF2B5EF4-FFF2-40B4-BE49-F238E27FC236}">
                <a16:creationId xmlns:a16="http://schemas.microsoft.com/office/drawing/2014/main" id="{EAB0814E-B1FB-B846-684B-2A4900271496}"/>
              </a:ext>
            </a:extLst>
          </p:cNvPr>
          <p:cNvSpPr>
            <a:spLocks noGrp="1"/>
          </p:cNvSpPr>
          <p:nvPr>
            <p:ph idx="1"/>
          </p:nvPr>
        </p:nvSpPr>
        <p:spPr>
          <a:xfrm>
            <a:off x="685800" y="1295400"/>
            <a:ext cx="7772400" cy="4114800"/>
          </a:xfrm>
        </p:spPr>
        <p:txBody>
          <a:bodyPr/>
          <a:lstStyle/>
          <a:p>
            <a:pPr eaLnBrk="1" hangingPunct="1"/>
            <a:r>
              <a:rPr lang="en-US" altLang="en-US" sz="2400" dirty="0"/>
              <a:t>Reliability</a:t>
            </a:r>
          </a:p>
          <a:p>
            <a:pPr lvl="1" eaLnBrk="1" hangingPunct="1"/>
            <a:r>
              <a:rPr lang="en-US" altLang="en-US" sz="2400" dirty="0"/>
              <a:t>temporal stability</a:t>
            </a:r>
          </a:p>
          <a:p>
            <a:pPr lvl="1" eaLnBrk="1" hangingPunct="1"/>
            <a:r>
              <a:rPr lang="en-US" altLang="en-US" sz="2400" dirty="0"/>
              <a:t>form equivalency</a:t>
            </a:r>
          </a:p>
          <a:p>
            <a:pPr lvl="1" eaLnBrk="1" hangingPunct="1"/>
            <a:r>
              <a:rPr lang="en-US" altLang="en-US" sz="2400" dirty="0"/>
              <a:t>Internal consistency</a:t>
            </a:r>
          </a:p>
          <a:p>
            <a:pPr lvl="1" eaLnBrk="1" hangingPunct="1"/>
            <a:r>
              <a:rPr lang="en-US" altLang="en-US" sz="2400" dirty="0"/>
              <a:t>rater agreement</a:t>
            </a:r>
          </a:p>
          <a:p>
            <a:pPr eaLnBrk="1" hangingPunct="1"/>
            <a:r>
              <a:rPr lang="en-US" altLang="en-US" sz="2400" dirty="0"/>
              <a:t>Validity</a:t>
            </a:r>
          </a:p>
          <a:p>
            <a:pPr lvl="1" eaLnBrk="1" hangingPunct="1"/>
            <a:r>
              <a:rPr lang="en-US" altLang="en-US" sz="2400" dirty="0"/>
              <a:t>The test measures what it purports to measure</a:t>
            </a:r>
          </a:p>
          <a:p>
            <a:pPr eaLnBrk="1" hangingPunct="1"/>
            <a:r>
              <a:rPr lang="en-US" altLang="en-US" sz="2400" dirty="0"/>
              <a:t>Reliability is a necessary, but not sufficient condition for validity. Reliability is a prerequisite of validity. </a:t>
            </a:r>
          </a:p>
          <a:p>
            <a:pPr eaLnBrk="1" hangingPunct="1"/>
            <a:r>
              <a:rPr lang="en-US" altLang="en-US" sz="2400" dirty="0"/>
              <a:t>Other considerations</a:t>
            </a:r>
          </a:p>
          <a:p>
            <a:pPr lvl="1" eaLnBrk="1" hangingPunct="1"/>
            <a:r>
              <a:rPr lang="en-US" altLang="en-US" sz="2400" dirty="0"/>
              <a:t>Administration, scoring, cost, bias/fairness, interpretation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F73B7022-DF4C-0F90-9E48-2F90C557CAF1}"/>
              </a:ext>
            </a:extLst>
          </p:cNvPr>
          <p:cNvSpPr>
            <a:spLocks noGrp="1"/>
          </p:cNvSpPr>
          <p:nvPr>
            <p:ph type="title"/>
          </p:nvPr>
        </p:nvSpPr>
        <p:spPr>
          <a:xfrm>
            <a:off x="533400" y="533400"/>
            <a:ext cx="4953000" cy="1096963"/>
          </a:xfrm>
        </p:spPr>
        <p:txBody>
          <a:bodyPr/>
          <a:lstStyle/>
          <a:p>
            <a:r>
              <a:rPr lang="en-US" altLang="en-US"/>
              <a:t>Common usage</a:t>
            </a:r>
          </a:p>
        </p:txBody>
      </p:sp>
      <p:sp>
        <p:nvSpPr>
          <p:cNvPr id="15362" name="Content Placeholder 2">
            <a:extLst>
              <a:ext uri="{FF2B5EF4-FFF2-40B4-BE49-F238E27FC236}">
                <a16:creationId xmlns:a16="http://schemas.microsoft.com/office/drawing/2014/main" id="{FBC8E2AB-93A2-7DD2-6431-6239E00A9BE5}"/>
              </a:ext>
            </a:extLst>
          </p:cNvPr>
          <p:cNvSpPr>
            <a:spLocks noGrp="1"/>
          </p:cNvSpPr>
          <p:nvPr>
            <p:ph idx="1"/>
          </p:nvPr>
        </p:nvSpPr>
        <p:spPr>
          <a:xfrm>
            <a:off x="457200" y="1981200"/>
            <a:ext cx="8229600" cy="4525963"/>
          </a:xfrm>
        </p:spPr>
        <p:txBody>
          <a:bodyPr/>
          <a:lstStyle/>
          <a:p>
            <a:r>
              <a:rPr lang="ja-JP" altLang="en-US"/>
              <a:t>“</a:t>
            </a:r>
            <a:r>
              <a:rPr lang="en-US" altLang="ja-JP"/>
              <a:t>My boyfriend is reliable. Whenever I need him, he is always there.</a:t>
            </a:r>
            <a:r>
              <a:rPr lang="ja-JP" altLang="en-US"/>
              <a:t>”</a:t>
            </a:r>
            <a:endParaRPr lang="en-US" altLang="ja-JP"/>
          </a:p>
          <a:p>
            <a:pPr lvl="1"/>
            <a:r>
              <a:rPr lang="en-US" altLang="en-US"/>
              <a:t>It means that he is trustworthy and dependable.</a:t>
            </a:r>
          </a:p>
          <a:p>
            <a:r>
              <a:rPr lang="ja-JP" altLang="en-US"/>
              <a:t>“</a:t>
            </a:r>
            <a:r>
              <a:rPr lang="en-US" altLang="ja-JP"/>
              <a:t>My Toyota is very reliable. I have been driving the vehicle for 8 years and so far no major repair is needed.</a:t>
            </a:r>
            <a:r>
              <a:rPr lang="ja-JP" altLang="en-US"/>
              <a:t>”</a:t>
            </a:r>
            <a:endParaRPr lang="en-US" altLang="ja-JP"/>
          </a:p>
          <a:p>
            <a:pPr lvl="1"/>
            <a:r>
              <a:rPr lang="en-US" altLang="en-US"/>
              <a:t>It means it is durable and robust.</a:t>
            </a:r>
          </a:p>
          <a:p>
            <a:r>
              <a:rPr lang="en-US" altLang="en-US"/>
              <a:t>In psychometrics, the meaning of </a:t>
            </a:r>
            <a:r>
              <a:rPr lang="ja-JP" altLang="en-US"/>
              <a:t>“</a:t>
            </a:r>
            <a:r>
              <a:rPr lang="en-US" altLang="ja-JP"/>
              <a:t>reliability</a:t>
            </a:r>
            <a:r>
              <a:rPr lang="ja-JP" altLang="en-US"/>
              <a:t>”</a:t>
            </a:r>
            <a:r>
              <a:rPr lang="en-US" altLang="ja-JP"/>
              <a:t> is different. </a:t>
            </a:r>
          </a:p>
          <a:p>
            <a:endParaRPr lang="en-US" altLang="en-US"/>
          </a:p>
        </p:txBody>
      </p:sp>
      <p:pic>
        <p:nvPicPr>
          <p:cNvPr id="15363" name="Picture 2" descr="http://pad2.whstatic.com/images/thumb/a/a0/Kiss-and-Cuddle-With-Your-Boyfriend-Step-8.jpg/670px-Kiss-and-Cuddle-With-Your-Boyfriend-Step-8.jpg">
            <a:extLst>
              <a:ext uri="{FF2B5EF4-FFF2-40B4-BE49-F238E27FC236}">
                <a16:creationId xmlns:a16="http://schemas.microsoft.com/office/drawing/2014/main" id="{7639C383-2B41-0CED-43CE-534C38441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52400"/>
            <a:ext cx="2590800" cy="1752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3DB1482D-95C6-8091-9BE0-95B4B3A276A6}"/>
              </a:ext>
            </a:extLst>
          </p:cNvPr>
          <p:cNvSpPr>
            <a:spLocks noGrp="1"/>
          </p:cNvSpPr>
          <p:nvPr>
            <p:ph type="title"/>
          </p:nvPr>
        </p:nvSpPr>
        <p:spPr/>
        <p:txBody>
          <a:bodyPr/>
          <a:lstStyle/>
          <a:p>
            <a:r>
              <a:rPr lang="en-US" altLang="en-US"/>
              <a:t>New trend: </a:t>
            </a:r>
            <a:br>
              <a:rPr lang="en-US" altLang="en-US"/>
            </a:br>
            <a:r>
              <a:rPr lang="en-US" altLang="en-US"/>
              <a:t>Reliability and precision</a:t>
            </a:r>
          </a:p>
        </p:txBody>
      </p:sp>
      <p:sp>
        <p:nvSpPr>
          <p:cNvPr id="16386" name="Content Placeholder 2">
            <a:extLst>
              <a:ext uri="{FF2B5EF4-FFF2-40B4-BE49-F238E27FC236}">
                <a16:creationId xmlns:a16="http://schemas.microsoft.com/office/drawing/2014/main" id="{84AD12C1-C17A-60FF-A3E7-BF89CCC695BA}"/>
              </a:ext>
            </a:extLst>
          </p:cNvPr>
          <p:cNvSpPr>
            <a:spLocks noGrp="1"/>
          </p:cNvSpPr>
          <p:nvPr>
            <p:ph idx="1"/>
          </p:nvPr>
        </p:nvSpPr>
        <p:spPr/>
        <p:txBody>
          <a:bodyPr/>
          <a:lstStyle/>
          <a:p>
            <a:r>
              <a:rPr lang="en-US" altLang="en-US" sz="2800"/>
              <a:t>When a test is said to be reliable, it means that it can yield results that are consistent and stable. But it can be </a:t>
            </a:r>
            <a:r>
              <a:rPr lang="en-US" altLang="en-US" sz="2800">
                <a:solidFill>
                  <a:srgbClr val="FF0000"/>
                </a:solidFill>
              </a:rPr>
              <a:t>consistently wrong</a:t>
            </a:r>
            <a:r>
              <a:rPr lang="en-US" altLang="en-US" sz="2800"/>
              <a:t>!</a:t>
            </a:r>
          </a:p>
          <a:p>
            <a:r>
              <a:rPr lang="en-US" altLang="en-US" sz="2800"/>
              <a:t>If my scale is not calibrated, everyday it under-reports my weight by 10 pounds (I want this scale). The scale is reliable, but it is imprecise. Two raters may agree with each other, but both can be wrong.</a:t>
            </a:r>
          </a:p>
          <a:p>
            <a:r>
              <a:rPr lang="en-US" altLang="en-US" sz="2800"/>
              <a:t>2014 Standards for Educational and Psychology Testing (AERA, APA, &amp; NCME): shifted focus from reliability alone to reliability and precision together.</a:t>
            </a:r>
          </a:p>
          <a:p>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EF638E7E-0EA7-3686-AE85-52E14BD0A4B7}"/>
              </a:ext>
            </a:extLst>
          </p:cNvPr>
          <p:cNvSpPr>
            <a:spLocks noGrp="1"/>
          </p:cNvSpPr>
          <p:nvPr>
            <p:ph type="title"/>
          </p:nvPr>
        </p:nvSpPr>
        <p:spPr/>
        <p:txBody>
          <a:bodyPr/>
          <a:lstStyle/>
          <a:p>
            <a:r>
              <a:rPr lang="en-US" altLang="en-US">
                <a:solidFill>
                  <a:srgbClr val="FF0000"/>
                </a:solidFill>
              </a:rPr>
              <a:t>Temporal stability</a:t>
            </a:r>
          </a:p>
        </p:txBody>
      </p:sp>
      <p:sp>
        <p:nvSpPr>
          <p:cNvPr id="17410" name="Content Placeholder 2">
            <a:extLst>
              <a:ext uri="{FF2B5EF4-FFF2-40B4-BE49-F238E27FC236}">
                <a16:creationId xmlns:a16="http://schemas.microsoft.com/office/drawing/2014/main" id="{2F4828C1-D578-7310-D324-82A30EC91196}"/>
              </a:ext>
            </a:extLst>
          </p:cNvPr>
          <p:cNvSpPr>
            <a:spLocks noGrp="1"/>
          </p:cNvSpPr>
          <p:nvPr>
            <p:ph idx="1"/>
          </p:nvPr>
        </p:nvSpPr>
        <p:spPr/>
        <p:txBody>
          <a:bodyPr/>
          <a:lstStyle/>
          <a:p>
            <a:r>
              <a:rPr lang="en-US" altLang="en-US"/>
              <a:t>This type of reliability utilizes the same form of a test on two or more separate occasions to the same group of examinees (Test-retest). </a:t>
            </a:r>
          </a:p>
          <a:p>
            <a:r>
              <a:rPr lang="en-US" altLang="en-US"/>
              <a:t>On many occasions this approach </a:t>
            </a:r>
            <a:r>
              <a:rPr lang="en-US" altLang="en-US">
                <a:solidFill>
                  <a:srgbClr val="FF0000"/>
                </a:solidFill>
              </a:rPr>
              <a:t>is not practical</a:t>
            </a:r>
            <a:r>
              <a:rPr lang="en-US" altLang="en-US"/>
              <a:t> because the behaviors of the examinees could be affected by repeated measurements. For example, the examinees might be adaptive to the test format and thus tend to score higher in later tests. </a:t>
            </a:r>
          </a:p>
          <a:p>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142EB3E3-225E-211E-B64C-1EB93BBAB8F9}"/>
              </a:ext>
            </a:extLst>
          </p:cNvPr>
          <p:cNvSpPr>
            <a:spLocks noGrp="1"/>
          </p:cNvSpPr>
          <p:nvPr>
            <p:ph type="title"/>
          </p:nvPr>
        </p:nvSpPr>
        <p:spPr/>
        <p:txBody>
          <a:bodyPr/>
          <a:lstStyle/>
          <a:p>
            <a:r>
              <a:rPr lang="en-US" altLang="en-US">
                <a:solidFill>
                  <a:srgbClr val="FF0000"/>
                </a:solidFill>
              </a:rPr>
              <a:t>Temporal stability</a:t>
            </a:r>
          </a:p>
        </p:txBody>
      </p:sp>
      <p:sp>
        <p:nvSpPr>
          <p:cNvPr id="18434" name="Content Placeholder 2">
            <a:extLst>
              <a:ext uri="{FF2B5EF4-FFF2-40B4-BE49-F238E27FC236}">
                <a16:creationId xmlns:a16="http://schemas.microsoft.com/office/drawing/2014/main" id="{8EE749C0-1C0C-EF51-80D1-08521DE796BD}"/>
              </a:ext>
            </a:extLst>
          </p:cNvPr>
          <p:cNvSpPr>
            <a:spLocks noGrp="1"/>
          </p:cNvSpPr>
          <p:nvPr>
            <p:ph idx="1"/>
          </p:nvPr>
        </p:nvSpPr>
        <p:spPr>
          <a:xfrm>
            <a:off x="304800" y="1447800"/>
            <a:ext cx="8153400" cy="4525963"/>
          </a:xfrm>
        </p:spPr>
        <p:txBody>
          <a:bodyPr/>
          <a:lstStyle/>
          <a:p>
            <a:r>
              <a:rPr lang="en-US" altLang="en-US" sz="2800"/>
              <a:t>Test-retest reliability (TRR) is </a:t>
            </a:r>
            <a:r>
              <a:rPr lang="en-US" altLang="en-US" sz="2800">
                <a:solidFill>
                  <a:srgbClr val="FF0000"/>
                </a:solidFill>
              </a:rPr>
              <a:t>not</a:t>
            </a:r>
            <a:r>
              <a:rPr lang="en-US" altLang="en-US" sz="2800"/>
              <a:t> the same as </a:t>
            </a:r>
            <a:r>
              <a:rPr lang="en-US" altLang="en-US" sz="2800">
                <a:solidFill>
                  <a:srgbClr val="FF0000"/>
                </a:solidFill>
              </a:rPr>
              <a:t>repeated measures (RM) </a:t>
            </a:r>
            <a:r>
              <a:rPr lang="en-US" altLang="en-US" sz="2800"/>
              <a:t>that you learned in 362 Research Methods. </a:t>
            </a:r>
          </a:p>
          <a:p>
            <a:r>
              <a:rPr lang="en-US" altLang="en-US" sz="2800"/>
              <a:t>In RM the subjects might be exposed to some treatment. You look for the </a:t>
            </a:r>
            <a:r>
              <a:rPr lang="en-US" altLang="en-US" sz="2800">
                <a:solidFill>
                  <a:srgbClr val="FF0000"/>
                </a:solidFill>
              </a:rPr>
              <a:t>treatment effect </a:t>
            </a:r>
            <a:r>
              <a:rPr lang="en-US" altLang="en-US" sz="2800"/>
              <a:t>manifested by the test scores and thus you expect changes across time. If the scores are unstable (e.g. Test 5 scores are significantly higher than Test 1 scores), it is good!</a:t>
            </a:r>
          </a:p>
          <a:p>
            <a:r>
              <a:rPr lang="en-US" altLang="en-US" sz="2800"/>
              <a:t>In TRR you look for reliability expressed by temporal stability. If the test scores vary across time, it is bad!</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E0B0BC91-151C-29CA-CC68-44DF4949B96F}"/>
              </a:ext>
            </a:extLst>
          </p:cNvPr>
          <p:cNvSpPr>
            <a:spLocks noGrp="1"/>
          </p:cNvSpPr>
          <p:nvPr>
            <p:ph type="title"/>
          </p:nvPr>
        </p:nvSpPr>
        <p:spPr/>
        <p:txBody>
          <a:bodyPr/>
          <a:lstStyle/>
          <a:p>
            <a:r>
              <a:rPr lang="en-US" altLang="en-US">
                <a:solidFill>
                  <a:srgbClr val="FF0000"/>
                </a:solidFill>
              </a:rPr>
              <a:t>Temporal stability</a:t>
            </a:r>
          </a:p>
        </p:txBody>
      </p:sp>
      <p:sp>
        <p:nvSpPr>
          <p:cNvPr id="19458" name="Content Placeholder 2">
            <a:extLst>
              <a:ext uri="{FF2B5EF4-FFF2-40B4-BE49-F238E27FC236}">
                <a16:creationId xmlns:a16="http://schemas.microsoft.com/office/drawing/2014/main" id="{56C0D5C0-A939-F929-981F-41B75A7E876B}"/>
              </a:ext>
            </a:extLst>
          </p:cNvPr>
          <p:cNvSpPr>
            <a:spLocks noGrp="1"/>
          </p:cNvSpPr>
          <p:nvPr>
            <p:ph idx="1"/>
          </p:nvPr>
        </p:nvSpPr>
        <p:spPr>
          <a:xfrm>
            <a:off x="304800" y="1447800"/>
            <a:ext cx="8153400" cy="4525963"/>
          </a:xfrm>
        </p:spPr>
        <p:txBody>
          <a:bodyPr/>
          <a:lstStyle/>
          <a:p>
            <a:r>
              <a:rPr lang="en-US" altLang="en-US"/>
              <a:t>Test-retest reliability is arguably the most important concept because all forms of reliability share a common theme: are the data </a:t>
            </a:r>
            <a:r>
              <a:rPr lang="en-US" altLang="en-US">
                <a:solidFill>
                  <a:srgbClr val="FF0000"/>
                </a:solidFill>
              </a:rPr>
              <a:t>reproducible</a:t>
            </a:r>
            <a:r>
              <a:rPr lang="en-US" altLang="en-US"/>
              <a:t>? </a:t>
            </a:r>
          </a:p>
          <a:p>
            <a:r>
              <a:rPr lang="en-US" altLang="en-US"/>
              <a:t>For more information, please read (optional):  Yu, C. H. (2005). Test-retest reliability. In K. Kempf-Leonard (Ed.), </a:t>
            </a:r>
            <a:r>
              <a:rPr lang="en-US" altLang="en-US" i="1"/>
              <a:t>Encyclopedia of social measurement, Vol. 3</a:t>
            </a:r>
            <a:r>
              <a:rPr lang="en-US" altLang="en-US"/>
              <a:t> (pp. 777-784). San Diego, CA: Academic Press.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53D8A6B3-6C62-9779-8F22-D3F547EA7F17}"/>
              </a:ext>
            </a:extLst>
          </p:cNvPr>
          <p:cNvSpPr>
            <a:spLocks noGrp="1"/>
          </p:cNvSpPr>
          <p:nvPr>
            <p:ph type="title"/>
          </p:nvPr>
        </p:nvSpPr>
        <p:spPr/>
        <p:txBody>
          <a:bodyPr/>
          <a:lstStyle/>
          <a:p>
            <a:r>
              <a:rPr lang="en-US" altLang="en-US" dirty="0"/>
              <a:t>SD and variance</a:t>
            </a:r>
          </a:p>
        </p:txBody>
      </p:sp>
      <p:sp>
        <p:nvSpPr>
          <p:cNvPr id="20482" name="Content Placeholder 2">
            <a:extLst>
              <a:ext uri="{FF2B5EF4-FFF2-40B4-BE49-F238E27FC236}">
                <a16:creationId xmlns:a16="http://schemas.microsoft.com/office/drawing/2014/main" id="{A668EF52-4D86-BDE7-6397-1D469EBB35B0}"/>
              </a:ext>
            </a:extLst>
          </p:cNvPr>
          <p:cNvSpPr>
            <a:spLocks noGrp="1"/>
          </p:cNvSpPr>
          <p:nvPr>
            <p:ph idx="1"/>
          </p:nvPr>
        </p:nvSpPr>
        <p:spPr>
          <a:xfrm>
            <a:off x="381000" y="1600200"/>
            <a:ext cx="8305800" cy="4800600"/>
          </a:xfrm>
        </p:spPr>
        <p:txBody>
          <a:bodyPr/>
          <a:lstStyle/>
          <a:p>
            <a:r>
              <a:rPr lang="en-US" altLang="en-US" sz="2800" dirty="0"/>
              <a:t>If the measurement results from the instrument do not vary much, we expect a lower variation.</a:t>
            </a:r>
          </a:p>
          <a:p>
            <a:r>
              <a:rPr lang="en-US" altLang="en-US" sz="2800" dirty="0"/>
              <a:t>If there is only one tester (you), the quickest and easiest way to check variability is standard deviation (SD) statistics. </a:t>
            </a:r>
          </a:p>
          <a:p>
            <a:r>
              <a:rPr lang="en-US" altLang="en-US" sz="2800" dirty="0"/>
              <a:t>You can do it in SAS, JMP, SPSS, or Excel.</a:t>
            </a:r>
          </a:p>
          <a:p>
            <a:r>
              <a:rPr lang="en-US" altLang="en-US" sz="2800" dirty="0"/>
              <a:t>In Excel you can use the function </a:t>
            </a:r>
            <a:r>
              <a:rPr lang="en-US" altLang="en-US" sz="2800" dirty="0">
                <a:solidFill>
                  <a:srgbClr val="FF0000"/>
                </a:solidFill>
              </a:rPr>
              <a:t>=</a:t>
            </a:r>
            <a:r>
              <a:rPr lang="en-US" altLang="en-US" sz="2800" dirty="0" err="1">
                <a:solidFill>
                  <a:srgbClr val="FF0000"/>
                </a:solidFill>
              </a:rPr>
              <a:t>stdev.s</a:t>
            </a:r>
            <a:endParaRPr lang="en-US" altLang="en-US" sz="2800" dirty="0">
              <a:solidFill>
                <a:srgbClr val="FF0000"/>
              </a:solidFill>
            </a:endParaRPr>
          </a:p>
          <a:p>
            <a:r>
              <a:rPr lang="en-US" altLang="en-US" sz="2800" dirty="0"/>
              <a:t>If many people test the speed repeatedly, we can use intraclass correlation coefficient, which is also used in inter-rater reliability (which be discussed later).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85E7A94-60BB-2040-FD49-93FE2655B1BA}"/>
              </a:ext>
            </a:extLst>
          </p:cNvPr>
          <p:cNvSpPr>
            <a:spLocks noGrp="1"/>
          </p:cNvSpPr>
          <p:nvPr>
            <p:ph type="title"/>
          </p:nvPr>
        </p:nvSpPr>
        <p:spPr>
          <a:xfrm>
            <a:off x="457200" y="381000"/>
            <a:ext cx="8229600" cy="1143000"/>
          </a:xfrm>
        </p:spPr>
        <p:txBody>
          <a:bodyPr/>
          <a:lstStyle/>
          <a:p>
            <a:r>
              <a:rPr lang="en-US" altLang="en-US" dirty="0"/>
              <a:t>Application of reliability in real life</a:t>
            </a:r>
          </a:p>
        </p:txBody>
      </p:sp>
      <p:sp>
        <p:nvSpPr>
          <p:cNvPr id="21506" name="Content Placeholder 2">
            <a:extLst>
              <a:ext uri="{FF2B5EF4-FFF2-40B4-BE49-F238E27FC236}">
                <a16:creationId xmlns:a16="http://schemas.microsoft.com/office/drawing/2014/main" id="{E1487F1A-D21F-5BF2-3D0C-B34620501BC0}"/>
              </a:ext>
            </a:extLst>
          </p:cNvPr>
          <p:cNvSpPr>
            <a:spLocks noGrp="1"/>
          </p:cNvSpPr>
          <p:nvPr>
            <p:ph idx="1"/>
          </p:nvPr>
        </p:nvSpPr>
        <p:spPr>
          <a:xfrm>
            <a:off x="457200" y="1752600"/>
            <a:ext cx="8229600" cy="4525963"/>
          </a:xfrm>
        </p:spPr>
        <p:txBody>
          <a:bodyPr/>
          <a:lstStyle/>
          <a:p>
            <a:r>
              <a:rPr lang="en-US" altLang="en-US" dirty="0"/>
              <a:t>The Internet connection at your home is slow. You used </a:t>
            </a:r>
            <a:r>
              <a:rPr lang="en-US" altLang="en-US" u="sng" dirty="0">
                <a:hlinkClick r:id="rId2"/>
              </a:rPr>
              <a:t>https://www.speedtest.net</a:t>
            </a:r>
            <a:r>
              <a:rPr lang="en-US" altLang="en-US" u="sng" dirty="0"/>
              <a:t> </a:t>
            </a:r>
            <a:r>
              <a:rPr lang="en-US" altLang="en-US" dirty="0"/>
              <a:t>to test the download speed to verify that it is really slow. You called the Internet provider and they tested the speed using </a:t>
            </a:r>
            <a:r>
              <a:rPr lang="en-US" altLang="en-US" u="sng" dirty="0">
                <a:hlinkClick r:id="rId3"/>
              </a:rPr>
              <a:t>https://fast.com</a:t>
            </a:r>
            <a:r>
              <a:rPr lang="en-US" altLang="en-US" u="sng" dirty="0"/>
              <a:t>. </a:t>
            </a:r>
            <a:r>
              <a:rPr lang="en-US" altLang="en-US" dirty="0"/>
              <a:t>They insisted that there is nothing wrong at their end. You suspect whether their speed test is reliable or not. What can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A9AF86F4-3154-95D0-A997-C5BDC0C0374D}"/>
              </a:ext>
            </a:extLst>
          </p:cNvPr>
          <p:cNvSpPr>
            <a:spLocks noGrp="1"/>
          </p:cNvSpPr>
          <p:nvPr>
            <p:ph type="title"/>
          </p:nvPr>
        </p:nvSpPr>
        <p:spPr>
          <a:xfrm>
            <a:off x="493713" y="152400"/>
            <a:ext cx="8229600" cy="1143000"/>
          </a:xfrm>
        </p:spPr>
        <p:txBody>
          <a:bodyPr/>
          <a:lstStyle/>
          <a:p>
            <a:r>
              <a:rPr lang="en-US" altLang="en-US"/>
              <a:t>In-class activity</a:t>
            </a:r>
          </a:p>
        </p:txBody>
      </p:sp>
      <p:sp>
        <p:nvSpPr>
          <p:cNvPr id="22530" name="Content Placeholder 2">
            <a:extLst>
              <a:ext uri="{FF2B5EF4-FFF2-40B4-BE49-F238E27FC236}">
                <a16:creationId xmlns:a16="http://schemas.microsoft.com/office/drawing/2014/main" id="{5E12BD72-90DB-4CB9-10A0-8041C137C18C}"/>
              </a:ext>
            </a:extLst>
          </p:cNvPr>
          <p:cNvSpPr>
            <a:spLocks noGrp="1"/>
          </p:cNvSpPr>
          <p:nvPr>
            <p:ph idx="1"/>
          </p:nvPr>
        </p:nvSpPr>
        <p:spPr>
          <a:xfrm>
            <a:off x="493713" y="1295400"/>
            <a:ext cx="8345487" cy="2590800"/>
          </a:xfrm>
        </p:spPr>
        <p:txBody>
          <a:bodyPr/>
          <a:lstStyle/>
          <a:p>
            <a:r>
              <a:rPr lang="en-US" altLang="en-US" sz="2600" dirty="0"/>
              <a:t>Go to </a:t>
            </a:r>
            <a:r>
              <a:rPr lang="en-US" altLang="en-US" sz="2600" dirty="0">
                <a:hlinkClick r:id="rId2"/>
              </a:rPr>
              <a:t>speedtest.net</a:t>
            </a:r>
            <a:r>
              <a:rPr lang="en-US" altLang="en-US" sz="2600" dirty="0"/>
              <a:t> and fast.</a:t>
            </a:r>
            <a:r>
              <a:rPr lang="en-US" altLang="en-US" sz="2600" dirty="0">
                <a:hlinkClick r:id="rId3"/>
              </a:rPr>
              <a:t>com</a:t>
            </a:r>
            <a:r>
              <a:rPr lang="en-US" altLang="en-US" sz="2600" dirty="0"/>
              <a:t> in tandem. </a:t>
            </a:r>
          </a:p>
          <a:p>
            <a:r>
              <a:rPr lang="en-US" altLang="en-US" sz="2600" dirty="0"/>
              <a:t>Test Internet speed test in both.</a:t>
            </a:r>
          </a:p>
          <a:p>
            <a:r>
              <a:rPr lang="en-US" altLang="en-US" sz="2600" dirty="0"/>
              <a:t>Repeat the same test three to four times.</a:t>
            </a:r>
          </a:p>
          <a:p>
            <a:r>
              <a:rPr lang="en-US" altLang="en-US" sz="2400" dirty="0"/>
              <a:t>Compute the SD for both. Which test has a bigger variability?</a:t>
            </a:r>
          </a:p>
          <a:p>
            <a:endParaRPr lang="en-US" altLang="en-US" sz="2600" dirty="0"/>
          </a:p>
        </p:txBody>
      </p:sp>
      <p:pic>
        <p:nvPicPr>
          <p:cNvPr id="22531" name="Picture 1">
            <a:extLst>
              <a:ext uri="{FF2B5EF4-FFF2-40B4-BE49-F238E27FC236}">
                <a16:creationId xmlns:a16="http://schemas.microsoft.com/office/drawing/2014/main" id="{D65C09F0-9A8B-21A1-9EA7-41F07C9F2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886200"/>
            <a:ext cx="45720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a:extLst>
              <a:ext uri="{FF2B5EF4-FFF2-40B4-BE49-F238E27FC236}">
                <a16:creationId xmlns:a16="http://schemas.microsoft.com/office/drawing/2014/main" id="{76112CF4-487D-E751-FE8F-A9E9D71AED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6700" y="3865563"/>
            <a:ext cx="3492500"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9E3C3EED-DED6-3C91-83EE-BAD7BF17D995}"/>
              </a:ext>
            </a:extLst>
          </p:cNvPr>
          <p:cNvSpPr>
            <a:spLocks noGrp="1"/>
          </p:cNvSpPr>
          <p:nvPr>
            <p:ph type="title"/>
          </p:nvPr>
        </p:nvSpPr>
        <p:spPr/>
        <p:txBody>
          <a:bodyPr/>
          <a:lstStyle/>
          <a:p>
            <a:r>
              <a:rPr lang="en-US" altLang="en-US">
                <a:solidFill>
                  <a:srgbClr val="FF0000"/>
                </a:solidFill>
              </a:rPr>
              <a:t>Form equivalence</a:t>
            </a:r>
          </a:p>
        </p:txBody>
      </p:sp>
      <p:sp>
        <p:nvSpPr>
          <p:cNvPr id="23554" name="Content Placeholder 2">
            <a:extLst>
              <a:ext uri="{FF2B5EF4-FFF2-40B4-BE49-F238E27FC236}">
                <a16:creationId xmlns:a16="http://schemas.microsoft.com/office/drawing/2014/main" id="{198857BB-7AF4-D6AB-5D71-957A9A276651}"/>
              </a:ext>
            </a:extLst>
          </p:cNvPr>
          <p:cNvSpPr>
            <a:spLocks noGrp="1"/>
          </p:cNvSpPr>
          <p:nvPr>
            <p:ph idx="1"/>
          </p:nvPr>
        </p:nvSpPr>
        <p:spPr>
          <a:xfrm>
            <a:off x="457200" y="1524000"/>
            <a:ext cx="8305800" cy="4525963"/>
          </a:xfrm>
        </p:spPr>
        <p:txBody>
          <a:bodyPr/>
          <a:lstStyle/>
          <a:p>
            <a:r>
              <a:rPr lang="en-US" altLang="en-US"/>
              <a:t>This approach requires two different test forms based on the same content (</a:t>
            </a:r>
            <a:r>
              <a:rPr lang="en-US" altLang="en-US">
                <a:solidFill>
                  <a:srgbClr val="FF0000"/>
                </a:solidFill>
              </a:rPr>
              <a:t>Alternate form</a:t>
            </a:r>
            <a:r>
              <a:rPr lang="en-US" altLang="en-US"/>
              <a:t>). </a:t>
            </a:r>
          </a:p>
          <a:p>
            <a:r>
              <a:rPr lang="en-US" altLang="en-US"/>
              <a:t>It is common to use different versions (forms) to preempt cheating (e.g. students in the morning session </a:t>
            </a:r>
            <a:r>
              <a:rPr lang="ja-JP" altLang="en-US"/>
              <a:t>“</a:t>
            </a:r>
            <a:r>
              <a:rPr lang="en-US" altLang="ja-JP"/>
              <a:t>share</a:t>
            </a:r>
            <a:r>
              <a:rPr lang="ja-JP" altLang="en-US"/>
              <a:t>”</a:t>
            </a:r>
            <a:r>
              <a:rPr lang="en-US" altLang="ja-JP"/>
              <a:t> the questions with their friends in the evening session) or pattern recognition due to item exposure (e.g. the testees anticipate what will be on the tests based on the past exam patterns). </a:t>
            </a:r>
          </a:p>
          <a:p>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D930CC2C-DFF7-DE91-952C-9074463888C8}"/>
              </a:ext>
            </a:extLst>
          </p:cNvPr>
          <p:cNvSpPr>
            <a:spLocks noGrp="1"/>
          </p:cNvSpPr>
          <p:nvPr>
            <p:ph type="title"/>
          </p:nvPr>
        </p:nvSpPr>
        <p:spPr/>
        <p:txBody>
          <a:bodyPr/>
          <a:lstStyle/>
          <a:p>
            <a:r>
              <a:rPr lang="en-US" altLang="en-US">
                <a:solidFill>
                  <a:srgbClr val="FF0000"/>
                </a:solidFill>
              </a:rPr>
              <a:t>Form equivalence</a:t>
            </a:r>
          </a:p>
        </p:txBody>
      </p:sp>
      <p:sp>
        <p:nvSpPr>
          <p:cNvPr id="24578" name="Content Placeholder 2">
            <a:extLst>
              <a:ext uri="{FF2B5EF4-FFF2-40B4-BE49-F238E27FC236}">
                <a16:creationId xmlns:a16="http://schemas.microsoft.com/office/drawing/2014/main" id="{24E2795E-A330-47CC-CD99-D4C89098E5F3}"/>
              </a:ext>
            </a:extLst>
          </p:cNvPr>
          <p:cNvSpPr>
            <a:spLocks noGrp="1"/>
          </p:cNvSpPr>
          <p:nvPr>
            <p:ph idx="1"/>
          </p:nvPr>
        </p:nvSpPr>
        <p:spPr>
          <a:xfrm>
            <a:off x="228600" y="1371600"/>
            <a:ext cx="4343400" cy="5181600"/>
          </a:xfrm>
        </p:spPr>
        <p:txBody>
          <a:bodyPr/>
          <a:lstStyle/>
          <a:p>
            <a:r>
              <a:rPr lang="en-US" altLang="en-US" sz="2600"/>
              <a:t>Because the different forms have different items, an examinee who took Form A earlier could not "help" another student who takes Form B later.</a:t>
            </a:r>
          </a:p>
          <a:p>
            <a:r>
              <a:rPr lang="en-US" altLang="en-US" sz="2600"/>
              <a:t>By the same token, when you take your driver license paper and pencil test, don</a:t>
            </a:r>
            <a:r>
              <a:rPr lang="ja-JP" altLang="en-US" sz="2600"/>
              <a:t>’</a:t>
            </a:r>
            <a:r>
              <a:rPr lang="en-US" altLang="ja-JP" sz="2600"/>
              <a:t>t bother to look at the answers of the testee next to you. He or she has a different form.</a:t>
            </a:r>
            <a:endParaRPr lang="en-US" altLang="en-US" sz="2600"/>
          </a:p>
        </p:txBody>
      </p:sp>
      <p:pic>
        <p:nvPicPr>
          <p:cNvPr id="24579" name="Picture 6">
            <a:extLst>
              <a:ext uri="{FF2B5EF4-FFF2-40B4-BE49-F238E27FC236}">
                <a16:creationId xmlns:a16="http://schemas.microsoft.com/office/drawing/2014/main" id="{07F07A42-9953-804B-DAE9-969465874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24000"/>
            <a:ext cx="4114800" cy="3978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0BB4D99-2818-E05C-E46E-FB3255236C83}"/>
              </a:ext>
            </a:extLst>
          </p:cNvPr>
          <p:cNvSpPr>
            <a:spLocks noGrp="1"/>
          </p:cNvSpPr>
          <p:nvPr>
            <p:ph type="title"/>
          </p:nvPr>
        </p:nvSpPr>
        <p:spPr/>
        <p:txBody>
          <a:bodyPr/>
          <a:lstStyle/>
          <a:p>
            <a:r>
              <a:rPr lang="en-US" altLang="en-US">
                <a:solidFill>
                  <a:srgbClr val="FF0000"/>
                </a:solidFill>
              </a:rPr>
              <a:t>Form equivalence</a:t>
            </a:r>
            <a:endParaRPr lang="en-US" altLang="en-US"/>
          </a:p>
        </p:txBody>
      </p:sp>
      <p:sp>
        <p:nvSpPr>
          <p:cNvPr id="25602" name="Content Placeholder 2">
            <a:extLst>
              <a:ext uri="{FF2B5EF4-FFF2-40B4-BE49-F238E27FC236}">
                <a16:creationId xmlns:a16="http://schemas.microsoft.com/office/drawing/2014/main" id="{230FC080-F398-DAC3-C892-0719F73137FF}"/>
              </a:ext>
            </a:extLst>
          </p:cNvPr>
          <p:cNvSpPr>
            <a:spLocks noGrp="1"/>
          </p:cNvSpPr>
          <p:nvPr>
            <p:ph idx="1"/>
          </p:nvPr>
        </p:nvSpPr>
        <p:spPr/>
        <p:txBody>
          <a:bodyPr/>
          <a:lstStyle/>
          <a:p>
            <a:r>
              <a:rPr lang="en-US" altLang="en-US" sz="2800" dirty="0"/>
              <a:t>But how can we know the two forms are equivalent? If one version is easier than the others, it will be unfair to some students.</a:t>
            </a:r>
          </a:p>
          <a:p>
            <a:r>
              <a:rPr lang="en-US" altLang="en-US" sz="2800" dirty="0"/>
              <a:t>The technique to equate two or more forms of the same test is called </a:t>
            </a:r>
            <a:r>
              <a:rPr lang="en-US" altLang="en-US" sz="2800" dirty="0">
                <a:solidFill>
                  <a:srgbClr val="FF0000"/>
                </a:solidFill>
              </a:rPr>
              <a:t>test equating</a:t>
            </a:r>
            <a:r>
              <a:rPr lang="en-US" altLang="en-US" sz="2800" dirty="0"/>
              <a:t>. </a:t>
            </a:r>
          </a:p>
          <a:p>
            <a:r>
              <a:rPr lang="en-US" altLang="en-US" sz="2800" dirty="0"/>
              <a:t>For more information, please read (optional): Yu, C. H., &amp; Osborn-Popp, S. (2005). </a:t>
            </a:r>
            <a:r>
              <a:rPr lang="en-US" altLang="en-US" sz="2800" dirty="0">
                <a:hlinkClick r:id="rId3"/>
              </a:rPr>
              <a:t>Test equating by common items and common subjects: Concepts and applications</a:t>
            </a:r>
            <a:r>
              <a:rPr lang="en-US" altLang="en-US" sz="2800" dirty="0"/>
              <a:t>. </a:t>
            </a:r>
            <a:r>
              <a:rPr lang="en-US" altLang="en-US" sz="2800" i="1" dirty="0"/>
              <a:t>Practical Assessment Research and Evaluation, 10</a:t>
            </a:r>
            <a:r>
              <a:rPr lang="en-US" altLang="en-US" sz="2800" dirty="0"/>
              <a:t>. </a:t>
            </a:r>
          </a:p>
          <a:p>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60CC-6B3A-0F7E-736B-E3A2CD417CF0}"/>
              </a:ext>
            </a:extLst>
          </p:cNvPr>
          <p:cNvSpPr>
            <a:spLocks noGrp="1"/>
          </p:cNvSpPr>
          <p:nvPr>
            <p:ph type="title"/>
          </p:nvPr>
        </p:nvSpPr>
        <p:spPr/>
        <p:txBody>
          <a:bodyPr/>
          <a:lstStyle/>
          <a:p>
            <a:r>
              <a:rPr lang="en-US" dirty="0"/>
              <a:t>Internal consistency</a:t>
            </a:r>
          </a:p>
        </p:txBody>
      </p:sp>
      <p:sp>
        <p:nvSpPr>
          <p:cNvPr id="3" name="Content Placeholder 2">
            <a:extLst>
              <a:ext uri="{FF2B5EF4-FFF2-40B4-BE49-F238E27FC236}">
                <a16:creationId xmlns:a16="http://schemas.microsoft.com/office/drawing/2014/main" id="{2F0453ED-4C7C-1634-DDE2-3015FD508EC2}"/>
              </a:ext>
            </a:extLst>
          </p:cNvPr>
          <p:cNvSpPr>
            <a:spLocks noGrp="1"/>
          </p:cNvSpPr>
          <p:nvPr>
            <p:ph idx="1"/>
          </p:nvPr>
        </p:nvSpPr>
        <p:spPr/>
        <p:txBody>
          <a:bodyPr/>
          <a:lstStyle/>
          <a:p>
            <a:r>
              <a:rPr lang="en-US" altLang="en-US" sz="2800" dirty="0"/>
              <a:t>The key is </a:t>
            </a:r>
            <a:r>
              <a:rPr lang="en-US" altLang="en-US" sz="2800" dirty="0">
                <a:solidFill>
                  <a:srgbClr val="FF0000"/>
                </a:solidFill>
              </a:rPr>
              <a:t>"internal”</a:t>
            </a:r>
            <a:r>
              <a:rPr lang="en-US" altLang="en-US" sz="2800" dirty="0"/>
              <a:t>: The response patterns of all items should be similar (consistent).</a:t>
            </a:r>
            <a:endParaRPr lang="en-US" sz="2800" dirty="0"/>
          </a:p>
          <a:p>
            <a:r>
              <a:rPr lang="en-US" sz="2800" dirty="0"/>
              <a:t>Today the most common way to check internal consistency is Cronbach Alpha.</a:t>
            </a:r>
          </a:p>
          <a:p>
            <a:r>
              <a:rPr lang="en-US" sz="2800" dirty="0"/>
              <a:t>Before that people used the Kuder Richardson (KR) Formula, or split-half Reliability Coefficient.  </a:t>
            </a:r>
          </a:p>
          <a:p>
            <a:r>
              <a:rPr lang="en-US" sz="2800" b="0" i="0" dirty="0">
                <a:solidFill>
                  <a:srgbClr val="000000"/>
                </a:solidFill>
                <a:effectLst/>
                <a:latin typeface="Times"/>
              </a:rPr>
              <a:t>Split-half can be viewed as a one-test equivalent to alternate form and test-retest, which use two tests. In split-half, you treat one single test as two tests by dividing the items into two subsets.</a:t>
            </a:r>
            <a:endParaRPr lang="en-US" sz="2800" dirty="0"/>
          </a:p>
        </p:txBody>
      </p:sp>
    </p:spTree>
    <p:extLst>
      <p:ext uri="{BB962C8B-B14F-4D97-AF65-F5344CB8AC3E}">
        <p14:creationId xmlns:p14="http://schemas.microsoft.com/office/powerpoint/2010/main" val="4001251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60CC-6B3A-0F7E-736B-E3A2CD417CF0}"/>
              </a:ext>
            </a:extLst>
          </p:cNvPr>
          <p:cNvSpPr>
            <a:spLocks noGrp="1"/>
          </p:cNvSpPr>
          <p:nvPr>
            <p:ph type="title"/>
          </p:nvPr>
        </p:nvSpPr>
        <p:spPr/>
        <p:txBody>
          <a:bodyPr/>
          <a:lstStyle/>
          <a:p>
            <a:r>
              <a:rPr lang="en-US" sz="4400" b="0" i="0" dirty="0">
                <a:solidFill>
                  <a:srgbClr val="000000"/>
                </a:solidFill>
                <a:effectLst/>
                <a:latin typeface="Times"/>
              </a:rPr>
              <a:t>Split-half</a:t>
            </a:r>
            <a:endParaRPr lang="en-US" dirty="0"/>
          </a:p>
        </p:txBody>
      </p:sp>
      <p:sp>
        <p:nvSpPr>
          <p:cNvPr id="3" name="Content Placeholder 2">
            <a:extLst>
              <a:ext uri="{FF2B5EF4-FFF2-40B4-BE49-F238E27FC236}">
                <a16:creationId xmlns:a16="http://schemas.microsoft.com/office/drawing/2014/main" id="{2F0453ED-4C7C-1634-DDE2-3015FD508EC2}"/>
              </a:ext>
            </a:extLst>
          </p:cNvPr>
          <p:cNvSpPr>
            <a:spLocks noGrp="1"/>
          </p:cNvSpPr>
          <p:nvPr>
            <p:ph idx="1"/>
          </p:nvPr>
        </p:nvSpPr>
        <p:spPr>
          <a:xfrm>
            <a:off x="457200" y="1600200"/>
            <a:ext cx="5181600" cy="4525963"/>
          </a:xfrm>
        </p:spPr>
        <p:txBody>
          <a:bodyPr/>
          <a:lstStyle/>
          <a:p>
            <a:r>
              <a:rPr lang="en-US" b="0" i="0" dirty="0">
                <a:solidFill>
                  <a:srgbClr val="000000"/>
                </a:solidFill>
                <a:effectLst/>
                <a:latin typeface="Times"/>
              </a:rPr>
              <a:t>Reliability is estimated by computing the correlation between the two subsets. For example, let's assume that you calculate the subtotal scores of all even numbered items and the subtotal of all odd numbered items. </a:t>
            </a:r>
            <a:endParaRPr lang="en-US" dirty="0"/>
          </a:p>
        </p:txBody>
      </p:sp>
      <p:pic>
        <p:nvPicPr>
          <p:cNvPr id="4" name="Picture 3">
            <a:extLst>
              <a:ext uri="{FF2B5EF4-FFF2-40B4-BE49-F238E27FC236}">
                <a16:creationId xmlns:a16="http://schemas.microsoft.com/office/drawing/2014/main" id="{CCFF1729-1FEE-6AD4-8EDA-998186DD46DD}"/>
              </a:ext>
            </a:extLst>
          </p:cNvPr>
          <p:cNvPicPr>
            <a:picLocks noChangeAspect="1"/>
          </p:cNvPicPr>
          <p:nvPr/>
        </p:nvPicPr>
        <p:blipFill>
          <a:blip r:embed="rId2"/>
          <a:stretch>
            <a:fillRect/>
          </a:stretch>
        </p:blipFill>
        <p:spPr>
          <a:xfrm>
            <a:off x="5486400" y="1752600"/>
            <a:ext cx="2971800" cy="2603500"/>
          </a:xfrm>
          <a:prstGeom prst="rect">
            <a:avLst/>
          </a:prstGeom>
        </p:spPr>
      </p:pic>
    </p:spTree>
    <p:extLst>
      <p:ext uri="{BB962C8B-B14F-4D97-AF65-F5344CB8AC3E}">
        <p14:creationId xmlns:p14="http://schemas.microsoft.com/office/powerpoint/2010/main" val="1618232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60CC-6B3A-0F7E-736B-E3A2CD417CF0}"/>
              </a:ext>
            </a:extLst>
          </p:cNvPr>
          <p:cNvSpPr>
            <a:spLocks noGrp="1"/>
          </p:cNvSpPr>
          <p:nvPr>
            <p:ph type="title"/>
          </p:nvPr>
        </p:nvSpPr>
        <p:spPr/>
        <p:txBody>
          <a:bodyPr/>
          <a:lstStyle/>
          <a:p>
            <a:r>
              <a:rPr lang="en-US" sz="4400" b="0" i="0" dirty="0">
                <a:solidFill>
                  <a:srgbClr val="000000"/>
                </a:solidFill>
                <a:effectLst/>
                <a:latin typeface="Times"/>
              </a:rPr>
              <a:t>Split-half</a:t>
            </a:r>
            <a:endParaRPr lang="en-US" dirty="0"/>
          </a:p>
        </p:txBody>
      </p:sp>
      <p:sp>
        <p:nvSpPr>
          <p:cNvPr id="3" name="Content Placeholder 2">
            <a:extLst>
              <a:ext uri="{FF2B5EF4-FFF2-40B4-BE49-F238E27FC236}">
                <a16:creationId xmlns:a16="http://schemas.microsoft.com/office/drawing/2014/main" id="{2F0453ED-4C7C-1634-DDE2-3015FD508EC2}"/>
              </a:ext>
            </a:extLst>
          </p:cNvPr>
          <p:cNvSpPr>
            <a:spLocks noGrp="1"/>
          </p:cNvSpPr>
          <p:nvPr>
            <p:ph idx="1"/>
          </p:nvPr>
        </p:nvSpPr>
        <p:spPr>
          <a:xfrm>
            <a:off x="457200" y="1600200"/>
            <a:ext cx="7772400" cy="4525963"/>
          </a:xfrm>
        </p:spPr>
        <p:txBody>
          <a:bodyPr/>
          <a:lstStyle/>
          <a:p>
            <a:r>
              <a:rPr lang="en-US" sz="2400" b="0" i="0" dirty="0">
                <a:solidFill>
                  <a:srgbClr val="000000"/>
                </a:solidFill>
                <a:effectLst/>
                <a:latin typeface="Times"/>
              </a:rPr>
              <a:t>You can simply calculate the correlation of these two sets of scores to check the </a:t>
            </a:r>
            <a:r>
              <a:rPr lang="en-US" sz="2400" b="1" i="0" dirty="0">
                <a:solidFill>
                  <a:srgbClr val="000000"/>
                </a:solidFill>
                <a:effectLst/>
                <a:latin typeface="Times"/>
              </a:rPr>
              <a:t>internal</a:t>
            </a:r>
            <a:r>
              <a:rPr lang="en-US" sz="2400" b="0" i="0" dirty="0">
                <a:solidFill>
                  <a:srgbClr val="000000"/>
                </a:solidFill>
                <a:effectLst/>
                <a:latin typeface="Times"/>
              </a:rPr>
              <a:t> consistency. </a:t>
            </a:r>
          </a:p>
          <a:p>
            <a:r>
              <a:rPr lang="en-US" sz="2400" b="0" i="0" dirty="0">
                <a:solidFill>
                  <a:srgbClr val="000000"/>
                </a:solidFill>
                <a:effectLst/>
                <a:latin typeface="Times"/>
              </a:rPr>
              <a:t>Unlike test-retest and alternate form that require another test as an external reference, split-half uses test items within the same test as an internal reference. </a:t>
            </a:r>
          </a:p>
          <a:p>
            <a:r>
              <a:rPr lang="en-US" sz="2400" b="0" i="0" dirty="0">
                <a:solidFill>
                  <a:srgbClr val="000000"/>
                </a:solidFill>
                <a:effectLst/>
                <a:latin typeface="Times"/>
              </a:rPr>
              <a:t>If the correlation of the two sets of scores is low, it implies that some people received high scores on odd items but received low scores on even items while other people received high scores on even items but received low scores on odd items. </a:t>
            </a:r>
          </a:p>
          <a:p>
            <a:r>
              <a:rPr lang="en-US" sz="2400" b="0" i="0" dirty="0">
                <a:solidFill>
                  <a:srgbClr val="000000"/>
                </a:solidFill>
                <a:effectLst/>
                <a:latin typeface="Times"/>
              </a:rPr>
              <a:t>In other words, the response pattern is inconsistent.</a:t>
            </a:r>
          </a:p>
          <a:p>
            <a:r>
              <a:rPr lang="en-US" sz="2400" dirty="0">
                <a:solidFill>
                  <a:srgbClr val="000000"/>
                </a:solidFill>
                <a:latin typeface="Times"/>
              </a:rPr>
              <a:t>What is the </a:t>
            </a:r>
            <a:r>
              <a:rPr lang="en-US" sz="2400" dirty="0">
                <a:solidFill>
                  <a:srgbClr val="FF0000"/>
                </a:solidFill>
                <a:latin typeface="Times"/>
              </a:rPr>
              <a:t>drawback</a:t>
            </a:r>
            <a:r>
              <a:rPr lang="en-US" sz="2400" dirty="0">
                <a:solidFill>
                  <a:srgbClr val="000000"/>
                </a:solidFill>
                <a:latin typeface="Times"/>
              </a:rPr>
              <a:t> of Split-half? </a:t>
            </a:r>
            <a:endParaRPr lang="en-US" sz="2400" dirty="0"/>
          </a:p>
        </p:txBody>
      </p:sp>
    </p:spTree>
    <p:extLst>
      <p:ext uri="{BB962C8B-B14F-4D97-AF65-F5344CB8AC3E}">
        <p14:creationId xmlns:p14="http://schemas.microsoft.com/office/powerpoint/2010/main" val="819928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60CC-6B3A-0F7E-736B-E3A2CD417CF0}"/>
              </a:ext>
            </a:extLst>
          </p:cNvPr>
          <p:cNvSpPr>
            <a:spLocks noGrp="1"/>
          </p:cNvSpPr>
          <p:nvPr>
            <p:ph type="title"/>
          </p:nvPr>
        </p:nvSpPr>
        <p:spPr/>
        <p:txBody>
          <a:bodyPr/>
          <a:lstStyle/>
          <a:p>
            <a:r>
              <a:rPr lang="en-US" sz="4400" b="0" i="0" dirty="0">
                <a:solidFill>
                  <a:srgbClr val="000000"/>
                </a:solidFill>
                <a:effectLst/>
                <a:latin typeface="Times"/>
              </a:rPr>
              <a:t>Split-half</a:t>
            </a:r>
            <a:endParaRPr lang="en-US" dirty="0"/>
          </a:p>
        </p:txBody>
      </p:sp>
      <p:sp>
        <p:nvSpPr>
          <p:cNvPr id="3" name="Content Placeholder 2">
            <a:extLst>
              <a:ext uri="{FF2B5EF4-FFF2-40B4-BE49-F238E27FC236}">
                <a16:creationId xmlns:a16="http://schemas.microsoft.com/office/drawing/2014/main" id="{2F0453ED-4C7C-1634-DDE2-3015FD508EC2}"/>
              </a:ext>
            </a:extLst>
          </p:cNvPr>
          <p:cNvSpPr>
            <a:spLocks noGrp="1"/>
          </p:cNvSpPr>
          <p:nvPr>
            <p:ph idx="1"/>
          </p:nvPr>
        </p:nvSpPr>
        <p:spPr>
          <a:xfrm>
            <a:off x="457200" y="1600200"/>
            <a:ext cx="7772400" cy="4525963"/>
          </a:xfrm>
        </p:spPr>
        <p:txBody>
          <a:bodyPr/>
          <a:lstStyle/>
          <a:p>
            <a:r>
              <a:rPr lang="en-US" sz="2800" b="0" i="0" dirty="0">
                <a:solidFill>
                  <a:srgbClr val="000000"/>
                </a:solidFill>
                <a:effectLst/>
                <a:latin typeface="Times"/>
              </a:rPr>
              <a:t>The drawback is that the outcome is determined by </a:t>
            </a:r>
            <a:r>
              <a:rPr lang="en-US" sz="2800" b="0" i="0" dirty="0">
                <a:solidFill>
                  <a:srgbClr val="FF0000"/>
                </a:solidFill>
                <a:effectLst/>
                <a:latin typeface="Times"/>
              </a:rPr>
              <a:t>how you group the items</a:t>
            </a:r>
            <a:r>
              <a:rPr lang="en-US" sz="2800" b="0" i="0" dirty="0">
                <a:solidFill>
                  <a:srgbClr val="000000"/>
                </a:solidFill>
                <a:effectLst/>
                <a:latin typeface="Times"/>
              </a:rPr>
              <a:t>. The default of SPSS is to divide the test into first half and second half. A more common practice is to group odd-number items and even-number items. Therefore, the reliability coefficient may vary due to different grouping methods. </a:t>
            </a:r>
          </a:p>
          <a:p>
            <a:r>
              <a:rPr lang="en-US" sz="2800" b="0" i="0" dirty="0">
                <a:solidFill>
                  <a:srgbClr val="000000"/>
                </a:solidFill>
                <a:effectLst/>
                <a:latin typeface="Times"/>
              </a:rPr>
              <a:t>Cronbach Alpha is the mean of </a:t>
            </a:r>
            <a:r>
              <a:rPr lang="en-US" sz="2800" b="0" i="0" dirty="0">
                <a:solidFill>
                  <a:srgbClr val="FF0000"/>
                </a:solidFill>
                <a:effectLst/>
                <a:latin typeface="Times"/>
              </a:rPr>
              <a:t>all possible split-half coefficients</a:t>
            </a:r>
            <a:r>
              <a:rPr lang="en-US" sz="2800" b="0" i="0" dirty="0">
                <a:solidFill>
                  <a:srgbClr val="000000"/>
                </a:solidFill>
                <a:effectLst/>
                <a:latin typeface="Times"/>
              </a:rPr>
              <a:t>. </a:t>
            </a:r>
            <a:endParaRPr lang="en-US" sz="2800" dirty="0"/>
          </a:p>
        </p:txBody>
      </p:sp>
    </p:spTree>
    <p:extLst>
      <p:ext uri="{BB962C8B-B14F-4D97-AF65-F5344CB8AC3E}">
        <p14:creationId xmlns:p14="http://schemas.microsoft.com/office/powerpoint/2010/main" val="3122797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95A197C0-FBAE-79D8-8B38-A1C5CD83704D}"/>
              </a:ext>
            </a:extLst>
          </p:cNvPr>
          <p:cNvSpPr>
            <a:spLocks noGrp="1"/>
          </p:cNvSpPr>
          <p:nvPr>
            <p:ph type="title"/>
          </p:nvPr>
        </p:nvSpPr>
        <p:spPr>
          <a:xfrm>
            <a:off x="1524000" y="457200"/>
            <a:ext cx="6019800" cy="1905000"/>
          </a:xfrm>
        </p:spPr>
        <p:txBody>
          <a:bodyPr/>
          <a:lstStyle/>
          <a:p>
            <a:pPr eaLnBrk="1" hangingPunct="1"/>
            <a:r>
              <a:rPr lang="en-US" altLang="en-US" sz="3600" b="1" dirty="0"/>
              <a:t>Cronbach Alpha: </a:t>
            </a:r>
            <a:br>
              <a:rPr lang="en-US" altLang="en-US" sz="3600" b="1" dirty="0"/>
            </a:br>
            <a:r>
              <a:rPr lang="en-US" altLang="en-US" sz="3600" b="1" dirty="0"/>
              <a:t>Internal consistency</a:t>
            </a:r>
            <a:endParaRPr lang="en-US" altLang="en-US" sz="3600" dirty="0"/>
          </a:p>
        </p:txBody>
      </p:sp>
      <p:sp>
        <p:nvSpPr>
          <p:cNvPr id="26626" name="Content Placeholder 2">
            <a:extLst>
              <a:ext uri="{FF2B5EF4-FFF2-40B4-BE49-F238E27FC236}">
                <a16:creationId xmlns:a16="http://schemas.microsoft.com/office/drawing/2014/main" id="{C601FE9D-936D-3981-4892-5D5F743918C1}"/>
              </a:ext>
            </a:extLst>
          </p:cNvPr>
          <p:cNvSpPr>
            <a:spLocks noGrp="1"/>
          </p:cNvSpPr>
          <p:nvPr>
            <p:ph idx="1"/>
          </p:nvPr>
        </p:nvSpPr>
        <p:spPr>
          <a:xfrm>
            <a:off x="419100" y="2499519"/>
            <a:ext cx="8229600" cy="3687763"/>
          </a:xfrm>
        </p:spPr>
        <p:txBody>
          <a:bodyPr/>
          <a:lstStyle/>
          <a:p>
            <a:pPr eaLnBrk="1" hangingPunct="1">
              <a:lnSpc>
                <a:spcPct val="90000"/>
              </a:lnSpc>
            </a:pPr>
            <a:r>
              <a:rPr lang="en-US" altLang="en-US" dirty="0"/>
              <a:t>Cronbach Alpha can be used for both </a:t>
            </a:r>
            <a:r>
              <a:rPr lang="en-US" altLang="en-US" dirty="0">
                <a:solidFill>
                  <a:srgbClr val="FF0000"/>
                </a:solidFill>
              </a:rPr>
              <a:t>binary</a:t>
            </a:r>
            <a:r>
              <a:rPr lang="en-US" altLang="en-US" dirty="0"/>
              <a:t> (1 or 0), </a:t>
            </a:r>
            <a:r>
              <a:rPr lang="en-US" altLang="en-US" dirty="0">
                <a:solidFill>
                  <a:srgbClr val="FF0000"/>
                </a:solidFill>
              </a:rPr>
              <a:t>fairly spread</a:t>
            </a:r>
            <a:r>
              <a:rPr lang="en-US" altLang="en-US" dirty="0"/>
              <a:t> (e.g. 1- 7), or </a:t>
            </a:r>
            <a:r>
              <a:rPr lang="en-US" altLang="en-US" dirty="0">
                <a:solidFill>
                  <a:srgbClr val="FF0000"/>
                </a:solidFill>
              </a:rPr>
              <a:t>widely-spread</a:t>
            </a:r>
            <a:r>
              <a:rPr lang="en-US" altLang="en-US" dirty="0"/>
              <a:t> (e.g., 1-100) data. </a:t>
            </a:r>
          </a:p>
          <a:p>
            <a:pPr eaLnBrk="1" hangingPunct="1">
              <a:lnSpc>
                <a:spcPct val="90000"/>
              </a:lnSpc>
            </a:pPr>
            <a:r>
              <a:rPr lang="en-US" altLang="en-US" dirty="0"/>
              <a:t>Efficient: It takes one test only while test-retest requires two or more and the alternate form needs two or more versions.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DEFC7DD1-8C62-26F5-D6E1-0085F9FE2250}"/>
              </a:ext>
            </a:extLst>
          </p:cNvPr>
          <p:cNvSpPr>
            <a:spLocks noGrp="1"/>
          </p:cNvSpPr>
          <p:nvPr>
            <p:ph type="title"/>
          </p:nvPr>
        </p:nvSpPr>
        <p:spPr/>
        <p:txBody>
          <a:bodyPr/>
          <a:lstStyle/>
          <a:p>
            <a:pPr eaLnBrk="1" hangingPunct="1"/>
            <a:r>
              <a:rPr lang="en-US" altLang="en-US" sz="4000" b="1"/>
              <a:t>What is Cronbach Coefficient Alpha?</a:t>
            </a:r>
            <a:endParaRPr lang="en-US" altLang="en-US" sz="4000"/>
          </a:p>
        </p:txBody>
      </p:sp>
      <p:sp>
        <p:nvSpPr>
          <p:cNvPr id="27650" name="Content Placeholder 2">
            <a:extLst>
              <a:ext uri="{FF2B5EF4-FFF2-40B4-BE49-F238E27FC236}">
                <a16:creationId xmlns:a16="http://schemas.microsoft.com/office/drawing/2014/main" id="{F0BC6F0E-D661-C574-6074-1F2CCEA23919}"/>
              </a:ext>
            </a:extLst>
          </p:cNvPr>
          <p:cNvSpPr>
            <a:spLocks noGrp="1"/>
          </p:cNvSpPr>
          <p:nvPr>
            <p:ph idx="1"/>
          </p:nvPr>
        </p:nvSpPr>
        <p:spPr>
          <a:xfrm>
            <a:off x="457200" y="1600200"/>
            <a:ext cx="8229600" cy="4953000"/>
          </a:xfrm>
        </p:spPr>
        <p:txBody>
          <a:bodyPr/>
          <a:lstStyle/>
          <a:p>
            <a:pPr eaLnBrk="1" hangingPunct="1"/>
            <a:r>
              <a:rPr lang="en-US" altLang="en-US" sz="3400"/>
              <a:t>The theory behind it is that the observed score is equal to the true score plus the measurement error (</a:t>
            </a:r>
            <a:r>
              <a:rPr lang="en-US" altLang="en-US" sz="3400" b="1">
                <a:solidFill>
                  <a:srgbClr val="FF0000"/>
                </a:solidFill>
              </a:rPr>
              <a:t>Y = T + E</a:t>
            </a:r>
            <a:r>
              <a:rPr lang="en-US" altLang="en-US" sz="3400"/>
              <a:t>). </a:t>
            </a:r>
          </a:p>
          <a:p>
            <a:pPr eaLnBrk="1" hangingPunct="1"/>
            <a:r>
              <a:rPr lang="en-US" altLang="en-US" sz="3400"/>
              <a:t>For example, I know 80% of the materials but my score is 85% because of lucky guessing. In this case, my observed score is 85 while my true score is 80. The additional five points are due to the </a:t>
            </a:r>
            <a:r>
              <a:rPr lang="en-US" altLang="en-US" sz="3400" b="1">
                <a:solidFill>
                  <a:srgbClr val="FF0000"/>
                </a:solidFill>
              </a:rPr>
              <a:t>measurement error</a:t>
            </a:r>
            <a:r>
              <a:rPr lang="en-US" altLang="en-US" sz="3400"/>
              <a:t>. </a:t>
            </a:r>
          </a:p>
          <a:p>
            <a:pPr eaLnBrk="1" hangingPunct="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CF5E9A73-D17C-DDAF-0D95-8E12DFC7D567}"/>
              </a:ext>
            </a:extLst>
          </p:cNvPr>
          <p:cNvSpPr>
            <a:spLocks noGrp="1"/>
          </p:cNvSpPr>
          <p:nvPr>
            <p:ph type="title"/>
          </p:nvPr>
        </p:nvSpPr>
        <p:spPr/>
        <p:txBody>
          <a:bodyPr/>
          <a:lstStyle/>
          <a:p>
            <a:pPr eaLnBrk="1" hangingPunct="1"/>
            <a:r>
              <a:rPr lang="en-US" altLang="en-US" sz="4000" b="1"/>
              <a:t>What is Cronbach Coefficient Alpha?</a:t>
            </a:r>
            <a:endParaRPr lang="en-US" altLang="en-US" sz="4000"/>
          </a:p>
        </p:txBody>
      </p:sp>
      <p:sp>
        <p:nvSpPr>
          <p:cNvPr id="28674" name="Content Placeholder 2">
            <a:extLst>
              <a:ext uri="{FF2B5EF4-FFF2-40B4-BE49-F238E27FC236}">
                <a16:creationId xmlns:a16="http://schemas.microsoft.com/office/drawing/2014/main" id="{1726AB93-0CC5-8E5F-9B77-62D32C110CE1}"/>
              </a:ext>
            </a:extLst>
          </p:cNvPr>
          <p:cNvSpPr>
            <a:spLocks noGrp="1"/>
          </p:cNvSpPr>
          <p:nvPr>
            <p:ph idx="1"/>
          </p:nvPr>
        </p:nvSpPr>
        <p:spPr>
          <a:xfrm>
            <a:off x="457200" y="1600200"/>
            <a:ext cx="8229600" cy="4953000"/>
          </a:xfrm>
        </p:spPr>
        <p:txBody>
          <a:bodyPr/>
          <a:lstStyle/>
          <a:p>
            <a:pPr eaLnBrk="1" hangingPunct="1"/>
            <a:r>
              <a:rPr lang="en-US" altLang="en-US" sz="3400"/>
              <a:t>A reliable test should </a:t>
            </a:r>
            <a:r>
              <a:rPr lang="en-US" altLang="en-US" sz="3400">
                <a:solidFill>
                  <a:srgbClr val="FF0000"/>
                </a:solidFill>
              </a:rPr>
              <a:t>minimize the measurement error</a:t>
            </a:r>
            <a:r>
              <a:rPr lang="en-US" altLang="en-US" sz="3400"/>
              <a:t> so that the error is not highly correlated with the true score. </a:t>
            </a:r>
          </a:p>
          <a:p>
            <a:pPr eaLnBrk="1" hangingPunct="1"/>
            <a:r>
              <a:rPr lang="en-US" altLang="en-US" sz="3400"/>
              <a:t>On the other hand, the relationship between true score and observed score should be strong. Cronbach Alpha examines this relationship.</a:t>
            </a:r>
          </a:p>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24BA6201-29DD-4324-D934-8B3F5455BCB7}"/>
              </a:ext>
            </a:extLst>
          </p:cNvPr>
          <p:cNvSpPr>
            <a:spLocks noGrp="1"/>
          </p:cNvSpPr>
          <p:nvPr>
            <p:ph type="title"/>
          </p:nvPr>
        </p:nvSpPr>
        <p:spPr>
          <a:xfrm>
            <a:off x="457200" y="103188"/>
            <a:ext cx="8229600" cy="1143000"/>
          </a:xfrm>
        </p:spPr>
        <p:txBody>
          <a:bodyPr/>
          <a:lstStyle/>
          <a:p>
            <a:pPr eaLnBrk="1" hangingPunct="1"/>
            <a:r>
              <a:rPr lang="en-US" altLang="en-US" sz="4000" b="1"/>
              <a:t>What is Cronbach Coefficient Alpha?</a:t>
            </a:r>
            <a:endParaRPr lang="en-US" altLang="en-US" sz="4000"/>
          </a:p>
        </p:txBody>
      </p:sp>
      <p:sp>
        <p:nvSpPr>
          <p:cNvPr id="29698" name="Content Placeholder 2">
            <a:extLst>
              <a:ext uri="{FF2B5EF4-FFF2-40B4-BE49-F238E27FC236}">
                <a16:creationId xmlns:a16="http://schemas.microsoft.com/office/drawing/2014/main" id="{33BED0E3-2207-B3DD-3703-B4C39DF4E006}"/>
              </a:ext>
            </a:extLst>
          </p:cNvPr>
          <p:cNvSpPr>
            <a:spLocks noGrp="1"/>
          </p:cNvSpPr>
          <p:nvPr>
            <p:ph idx="1"/>
          </p:nvPr>
        </p:nvSpPr>
        <p:spPr>
          <a:xfrm>
            <a:off x="457200" y="1600200"/>
            <a:ext cx="4800600" cy="4953000"/>
          </a:xfrm>
        </p:spPr>
        <p:txBody>
          <a:bodyPr/>
          <a:lstStyle/>
          <a:p>
            <a:pPr>
              <a:lnSpc>
                <a:spcPct val="80000"/>
              </a:lnSpc>
            </a:pPr>
            <a:r>
              <a:rPr lang="en-US" altLang="en-US"/>
              <a:t>Two types of Cronbach Alpha:</a:t>
            </a:r>
          </a:p>
          <a:p>
            <a:pPr lvl="1">
              <a:lnSpc>
                <a:spcPct val="80000"/>
              </a:lnSpc>
            </a:pPr>
            <a:r>
              <a:rPr lang="en-US" altLang="en-US">
                <a:solidFill>
                  <a:srgbClr val="FF0000"/>
                </a:solidFill>
              </a:rPr>
              <a:t>Standardized</a:t>
            </a:r>
            <a:r>
              <a:rPr lang="en-US" altLang="en-US"/>
              <a:t>: based on item correlation</a:t>
            </a:r>
          </a:p>
          <a:p>
            <a:pPr lvl="1">
              <a:lnSpc>
                <a:spcPct val="80000"/>
              </a:lnSpc>
            </a:pPr>
            <a:r>
              <a:rPr lang="en-US" altLang="en-US">
                <a:solidFill>
                  <a:srgbClr val="FF0000"/>
                </a:solidFill>
              </a:rPr>
              <a:t>Raw</a:t>
            </a:r>
            <a:r>
              <a:rPr lang="en-US" altLang="en-US"/>
              <a:t>: based on item covariance matrix</a:t>
            </a:r>
          </a:p>
          <a:p>
            <a:pPr>
              <a:lnSpc>
                <a:spcPct val="80000"/>
              </a:lnSpc>
            </a:pPr>
            <a:r>
              <a:rPr lang="en-US" altLang="en-US"/>
              <a:t>What is covariance?</a:t>
            </a:r>
          </a:p>
          <a:p>
            <a:pPr lvl="1">
              <a:lnSpc>
                <a:spcPct val="80000"/>
              </a:lnSpc>
            </a:pPr>
            <a:r>
              <a:rPr lang="en-US" altLang="en-US"/>
              <a:t>One variable: one distribution, one variance</a:t>
            </a:r>
          </a:p>
          <a:p>
            <a:pPr lvl="1">
              <a:lnSpc>
                <a:spcPct val="80000"/>
              </a:lnSpc>
            </a:pPr>
            <a:r>
              <a:rPr lang="en-US" altLang="en-US"/>
              <a:t>Two variables: co-variance </a:t>
            </a:r>
            <a:r>
              <a:rPr lang="en-US" altLang="en-US">
                <a:solidFill>
                  <a:srgbClr val="FF0000"/>
                </a:solidFill>
              </a:rPr>
              <a:t>(Mexican hat)</a:t>
            </a:r>
          </a:p>
          <a:p>
            <a:pPr lvl="1">
              <a:lnSpc>
                <a:spcPct val="80000"/>
              </a:lnSpc>
            </a:pPr>
            <a:endParaRPr lang="en-US" altLang="en-US"/>
          </a:p>
          <a:p>
            <a:pPr eaLnBrk="1" hangingPunct="1">
              <a:lnSpc>
                <a:spcPct val="80000"/>
              </a:lnSpc>
            </a:pPr>
            <a:endParaRPr lang="en-US" altLang="en-US"/>
          </a:p>
        </p:txBody>
      </p:sp>
      <p:pic>
        <p:nvPicPr>
          <p:cNvPr id="29699" name="Picture 2">
            <a:extLst>
              <a:ext uri="{FF2B5EF4-FFF2-40B4-BE49-F238E27FC236}">
                <a16:creationId xmlns:a16="http://schemas.microsoft.com/office/drawing/2014/main" id="{69E2B0A0-C18D-8A04-7AC6-A6D6A96AD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3038" y="1066800"/>
            <a:ext cx="3509962" cy="27971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0" name="Picture 6" descr="http://i00.i.aliimg.com/wsphoto/v0/550107124_1/20-pcs-lot-Oversized-Colorful-Mexican-Party-Hat-EMS-Free-Shipping.jpg">
            <a:extLst>
              <a:ext uri="{FF2B5EF4-FFF2-40B4-BE49-F238E27FC236}">
                <a16:creationId xmlns:a16="http://schemas.microsoft.com/office/drawing/2014/main" id="{80ED694E-F685-FEDC-6298-7917E52ED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956050"/>
            <a:ext cx="3505200" cy="2743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81C8DD97-5832-55BF-0019-BEF9A0C16D47}"/>
              </a:ext>
            </a:extLst>
          </p:cNvPr>
          <p:cNvSpPr>
            <a:spLocks noGrp="1"/>
          </p:cNvSpPr>
          <p:nvPr>
            <p:ph type="title"/>
          </p:nvPr>
        </p:nvSpPr>
        <p:spPr>
          <a:xfrm>
            <a:off x="457200" y="274638"/>
            <a:ext cx="5257800" cy="1143000"/>
          </a:xfrm>
        </p:spPr>
        <p:txBody>
          <a:bodyPr/>
          <a:lstStyle/>
          <a:p>
            <a:r>
              <a:rPr lang="en-US" altLang="en-US"/>
              <a:t>Always check the data accuracy!</a:t>
            </a:r>
          </a:p>
        </p:txBody>
      </p:sp>
      <p:sp>
        <p:nvSpPr>
          <p:cNvPr id="30722" name="Content Placeholder 2">
            <a:extLst>
              <a:ext uri="{FF2B5EF4-FFF2-40B4-BE49-F238E27FC236}">
                <a16:creationId xmlns:a16="http://schemas.microsoft.com/office/drawing/2014/main" id="{6D17AE92-83E3-615F-7DA0-B4965C60BFFE}"/>
              </a:ext>
            </a:extLst>
          </p:cNvPr>
          <p:cNvSpPr>
            <a:spLocks noGrp="1"/>
          </p:cNvSpPr>
          <p:nvPr>
            <p:ph idx="1"/>
          </p:nvPr>
        </p:nvSpPr>
        <p:spPr>
          <a:xfrm>
            <a:off x="457200" y="1600200"/>
            <a:ext cx="4876800" cy="4525963"/>
          </a:xfrm>
        </p:spPr>
        <p:txBody>
          <a:bodyPr/>
          <a:lstStyle/>
          <a:p>
            <a:r>
              <a:rPr lang="en-US" altLang="en-US"/>
              <a:t>Before doing any computation, we should always check the accuracy of the data.</a:t>
            </a:r>
          </a:p>
          <a:p>
            <a:r>
              <a:rPr lang="en-US" altLang="en-US"/>
              <a:t>The easiest way is to look at the distributions.</a:t>
            </a:r>
          </a:p>
          <a:p>
            <a:r>
              <a:rPr lang="en-US" altLang="en-US"/>
              <a:t>The scale is from 1 to 7. </a:t>
            </a:r>
            <a:r>
              <a:rPr lang="ja-JP" altLang="en-US"/>
              <a:t>“</a:t>
            </a:r>
            <a:r>
              <a:rPr lang="en-US" altLang="ja-JP"/>
              <a:t>10</a:t>
            </a:r>
            <a:r>
              <a:rPr lang="ja-JP" altLang="en-US"/>
              <a:t>”</a:t>
            </a:r>
            <a:r>
              <a:rPr lang="en-US" altLang="ja-JP"/>
              <a:t> must be a typo!</a:t>
            </a:r>
            <a:endParaRPr lang="en-US" altLang="en-US"/>
          </a:p>
        </p:txBody>
      </p:sp>
      <p:pic>
        <p:nvPicPr>
          <p:cNvPr id="30723" name="Picture 3">
            <a:extLst>
              <a:ext uri="{FF2B5EF4-FFF2-40B4-BE49-F238E27FC236}">
                <a16:creationId xmlns:a16="http://schemas.microsoft.com/office/drawing/2014/main" id="{A72132BB-D9C9-502A-00BC-412760EEA9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74638"/>
            <a:ext cx="2486025" cy="6418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C47D63DD-2F52-25D2-FCAF-83D5BECC2AF3}"/>
              </a:ext>
            </a:extLst>
          </p:cNvPr>
          <p:cNvSpPr>
            <a:spLocks noGrp="1"/>
          </p:cNvSpPr>
          <p:nvPr>
            <p:ph type="title"/>
          </p:nvPr>
        </p:nvSpPr>
        <p:spPr>
          <a:xfrm>
            <a:off x="228600" y="0"/>
            <a:ext cx="8229600" cy="1143000"/>
          </a:xfrm>
        </p:spPr>
        <p:txBody>
          <a:bodyPr/>
          <a:lstStyle/>
          <a:p>
            <a:r>
              <a:rPr lang="en-US" altLang="en-US"/>
              <a:t>Entire set</a:t>
            </a:r>
          </a:p>
        </p:txBody>
      </p:sp>
      <p:sp>
        <p:nvSpPr>
          <p:cNvPr id="31746" name="Content Placeholder 2">
            <a:extLst>
              <a:ext uri="{FF2B5EF4-FFF2-40B4-BE49-F238E27FC236}">
                <a16:creationId xmlns:a16="http://schemas.microsoft.com/office/drawing/2014/main" id="{A1BD1217-E8C2-5943-D743-D313420FAD2E}"/>
              </a:ext>
            </a:extLst>
          </p:cNvPr>
          <p:cNvSpPr>
            <a:spLocks noGrp="1"/>
          </p:cNvSpPr>
          <p:nvPr>
            <p:ph idx="1"/>
          </p:nvPr>
        </p:nvSpPr>
        <p:spPr>
          <a:xfrm>
            <a:off x="4552950" y="914400"/>
            <a:ext cx="4438650" cy="4724400"/>
          </a:xfrm>
        </p:spPr>
        <p:txBody>
          <a:bodyPr/>
          <a:lstStyle/>
          <a:p>
            <a:r>
              <a:rPr lang="en-US" altLang="en-US" sz="2800"/>
              <a:t>Cronbach Alpha is about the </a:t>
            </a:r>
            <a:r>
              <a:rPr lang="en-US" altLang="en-US" sz="2800">
                <a:solidFill>
                  <a:srgbClr val="FF0000"/>
                </a:solidFill>
              </a:rPr>
              <a:t>entire scale</a:t>
            </a:r>
            <a:r>
              <a:rPr lang="en-US" altLang="en-US" sz="2800"/>
              <a:t>. </a:t>
            </a:r>
          </a:p>
          <a:p>
            <a:r>
              <a:rPr lang="en-US" altLang="en-US" sz="2800"/>
              <a:t>There is NO alpha for a single item.</a:t>
            </a:r>
          </a:p>
          <a:p>
            <a:r>
              <a:rPr lang="en-US" altLang="en-US" sz="2800"/>
              <a:t>The number next to each item tells you: if this column is excluded (</a:t>
            </a:r>
            <a:r>
              <a:rPr lang="en-US" altLang="en-US" sz="2800" b="1">
                <a:solidFill>
                  <a:srgbClr val="FF0000"/>
                </a:solidFill>
              </a:rPr>
              <a:t>excluded Col</a:t>
            </a:r>
            <a:r>
              <a:rPr lang="en-US" altLang="en-US" sz="2800"/>
              <a:t>), how would the alpha be changed?</a:t>
            </a:r>
          </a:p>
          <a:p>
            <a:r>
              <a:rPr lang="en-US" altLang="en-US" sz="2800"/>
              <a:t>This scale is OK, but not great (Cronbach alpha = .7726; .7821)</a:t>
            </a:r>
          </a:p>
          <a:p>
            <a:endParaRPr lang="en-US" altLang="en-US"/>
          </a:p>
        </p:txBody>
      </p:sp>
      <p:pic>
        <p:nvPicPr>
          <p:cNvPr id="31747" name="Picture 1">
            <a:extLst>
              <a:ext uri="{FF2B5EF4-FFF2-40B4-BE49-F238E27FC236}">
                <a16:creationId xmlns:a16="http://schemas.microsoft.com/office/drawing/2014/main" id="{FE10E31A-669D-E463-2227-39401C31D8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990600"/>
            <a:ext cx="4343400" cy="544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2EE84FD4-E79F-7BD6-2414-FA5AE78985CB}"/>
              </a:ext>
            </a:extLst>
          </p:cNvPr>
          <p:cNvSpPr>
            <a:spLocks noGrp="1"/>
          </p:cNvSpPr>
          <p:nvPr>
            <p:ph type="title"/>
          </p:nvPr>
        </p:nvSpPr>
        <p:spPr/>
        <p:txBody>
          <a:bodyPr/>
          <a:lstStyle/>
          <a:p>
            <a:r>
              <a:rPr lang="en-US" altLang="en-US"/>
              <a:t>Remove the bad apple (item)!</a:t>
            </a:r>
          </a:p>
        </p:txBody>
      </p:sp>
      <p:pic>
        <p:nvPicPr>
          <p:cNvPr id="32770" name="Content Placeholder 5">
            <a:extLst>
              <a:ext uri="{FF2B5EF4-FFF2-40B4-BE49-F238E27FC236}">
                <a16:creationId xmlns:a16="http://schemas.microsoft.com/office/drawing/2014/main" id="{2350594B-8513-C189-AA4B-8E557D445D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645" b="17645"/>
          <a:stretch>
            <a:fillRect/>
          </a:stretch>
        </p:blip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314CE021-8E2D-2D35-4632-073180023BF6}"/>
              </a:ext>
            </a:extLst>
          </p:cNvPr>
          <p:cNvSpPr>
            <a:spLocks noGrp="1"/>
          </p:cNvSpPr>
          <p:nvPr>
            <p:ph type="title"/>
          </p:nvPr>
        </p:nvSpPr>
        <p:spPr/>
        <p:txBody>
          <a:bodyPr/>
          <a:lstStyle/>
          <a:p>
            <a:r>
              <a:rPr lang="en-US" altLang="en-US"/>
              <a:t>Remedies</a:t>
            </a:r>
          </a:p>
        </p:txBody>
      </p:sp>
      <p:sp>
        <p:nvSpPr>
          <p:cNvPr id="33794" name="Content Placeholder 2">
            <a:extLst>
              <a:ext uri="{FF2B5EF4-FFF2-40B4-BE49-F238E27FC236}">
                <a16:creationId xmlns:a16="http://schemas.microsoft.com/office/drawing/2014/main" id="{0FCB1D66-BCD8-F2CE-95ED-F33532673064}"/>
              </a:ext>
            </a:extLst>
          </p:cNvPr>
          <p:cNvSpPr>
            <a:spLocks noGrp="1"/>
          </p:cNvSpPr>
          <p:nvPr>
            <p:ph idx="1"/>
          </p:nvPr>
        </p:nvSpPr>
        <p:spPr>
          <a:xfrm>
            <a:off x="71438" y="1255713"/>
            <a:ext cx="4267200" cy="4525962"/>
          </a:xfrm>
        </p:spPr>
        <p:txBody>
          <a:bodyPr/>
          <a:lstStyle/>
          <a:p>
            <a:r>
              <a:rPr lang="en-US" altLang="en-US"/>
              <a:t>You need to remove the item “Handle many things” to make the alpha better.</a:t>
            </a:r>
          </a:p>
          <a:p>
            <a:r>
              <a:rPr lang="en-US" altLang="en-US"/>
              <a:t>Reporting standardized alpha (based on covariance) makes it a bit better.</a:t>
            </a:r>
          </a:p>
          <a:p>
            <a:endParaRPr lang="en-US" altLang="en-US"/>
          </a:p>
        </p:txBody>
      </p:sp>
      <p:pic>
        <p:nvPicPr>
          <p:cNvPr id="33795" name="Picture 1">
            <a:extLst>
              <a:ext uri="{FF2B5EF4-FFF2-40B4-BE49-F238E27FC236}">
                <a16:creationId xmlns:a16="http://schemas.microsoft.com/office/drawing/2014/main" id="{0D5EF7B3-03B5-7E20-D2EE-D0DE563AFE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1363" y="1268413"/>
            <a:ext cx="4341812" cy="5446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FF0000"/>
                </a:solidFill>
              </a:rPr>
              <a:t>Caution! </a:t>
            </a:r>
            <a:endParaRPr lang="en-US" dirty="0">
              <a:solidFill>
                <a:srgbClr val="FF0000"/>
              </a:solidFill>
            </a:endParaRPr>
          </a:p>
        </p:txBody>
      </p:sp>
      <p:sp>
        <p:nvSpPr>
          <p:cNvPr id="3" name="Content Placeholder 2"/>
          <p:cNvSpPr>
            <a:spLocks noGrp="1"/>
          </p:cNvSpPr>
          <p:nvPr>
            <p:ph idx="1"/>
          </p:nvPr>
        </p:nvSpPr>
        <p:spPr>
          <a:xfrm>
            <a:off x="4114800" y="1676400"/>
            <a:ext cx="4724400" cy="4672301"/>
          </a:xfrm>
        </p:spPr>
        <p:txBody>
          <a:bodyPr>
            <a:noAutofit/>
          </a:bodyPr>
          <a:lstStyle/>
          <a:p>
            <a:r>
              <a:rPr lang="en-US" sz="2400" dirty="0"/>
              <a:t>Cronbach Alpha cannot be used for </a:t>
            </a:r>
            <a:r>
              <a:rPr lang="en-US" sz="2400" dirty="0">
                <a:solidFill>
                  <a:srgbClr val="FF0000"/>
                </a:solidFill>
              </a:rPr>
              <a:t>big data analytics</a:t>
            </a:r>
            <a:r>
              <a:rPr lang="en-US" sz="2400" dirty="0"/>
              <a:t>!</a:t>
            </a:r>
          </a:p>
          <a:p>
            <a:r>
              <a:rPr lang="en-US" sz="2400" dirty="0"/>
              <a:t>These are 14,819 responses to the Consideration of Future Consequences Scale (CFCS). </a:t>
            </a:r>
          </a:p>
          <a:p>
            <a:r>
              <a:rPr lang="en-US" sz="2400" dirty="0"/>
              <a:t>When the n is huge, even random numbers might appear to be good. </a:t>
            </a:r>
          </a:p>
          <a:p>
            <a:r>
              <a:rPr lang="en-US" sz="2400" dirty="0"/>
              <a:t>To demonstrate the problem, Q13 and Q14 are randomly generated.</a:t>
            </a:r>
          </a:p>
        </p:txBody>
      </p:sp>
      <p:pic>
        <p:nvPicPr>
          <p:cNvPr id="4" name="Picture 3"/>
          <p:cNvPicPr>
            <a:picLocks noChangeAspect="1"/>
          </p:cNvPicPr>
          <p:nvPr/>
        </p:nvPicPr>
        <p:blipFill>
          <a:blip r:embed="rId2"/>
          <a:stretch>
            <a:fillRect/>
          </a:stretch>
        </p:blipFill>
        <p:spPr>
          <a:xfrm>
            <a:off x="457200" y="1927310"/>
            <a:ext cx="3429000" cy="3371850"/>
          </a:xfrm>
          <a:prstGeom prst="rect">
            <a:avLst/>
          </a:prstGeom>
          <a:ln>
            <a:solidFill>
              <a:schemeClr val="tx1"/>
            </a:solidFill>
          </a:ln>
        </p:spPr>
      </p:pic>
    </p:spTree>
    <p:extLst>
      <p:ext uri="{BB962C8B-B14F-4D97-AF65-F5344CB8AC3E}">
        <p14:creationId xmlns:p14="http://schemas.microsoft.com/office/powerpoint/2010/main" val="1214319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13D08-69EB-094B-CB39-1AD743557252}"/>
              </a:ext>
            </a:extLst>
          </p:cNvPr>
          <p:cNvSpPr>
            <a:spLocks noGrp="1"/>
          </p:cNvSpPr>
          <p:nvPr>
            <p:ph type="title"/>
          </p:nvPr>
        </p:nvSpPr>
        <p:spPr/>
        <p:txBody>
          <a:bodyPr/>
          <a:lstStyle/>
          <a:p>
            <a:r>
              <a:rPr lang="en-US" dirty="0"/>
              <a:t>Check data in SPSS</a:t>
            </a:r>
          </a:p>
        </p:txBody>
      </p:sp>
      <p:sp>
        <p:nvSpPr>
          <p:cNvPr id="3" name="Content Placeholder 2">
            <a:extLst>
              <a:ext uri="{FF2B5EF4-FFF2-40B4-BE49-F238E27FC236}">
                <a16:creationId xmlns:a16="http://schemas.microsoft.com/office/drawing/2014/main" id="{92752276-3E4C-3D42-FBC5-1E21823F2A80}"/>
              </a:ext>
            </a:extLst>
          </p:cNvPr>
          <p:cNvSpPr>
            <a:spLocks noGrp="1"/>
          </p:cNvSpPr>
          <p:nvPr>
            <p:ph idx="1"/>
          </p:nvPr>
        </p:nvSpPr>
        <p:spPr>
          <a:xfrm>
            <a:off x="457200" y="1445892"/>
            <a:ext cx="8229600" cy="4525963"/>
          </a:xfrm>
        </p:spPr>
        <p:txBody>
          <a:bodyPr/>
          <a:lstStyle/>
          <a:p>
            <a:r>
              <a:rPr lang="en-US" dirty="0"/>
              <a:t>Analyze </a:t>
            </a:r>
            <a:r>
              <a:rPr lang="en-US" dirty="0">
                <a:sym typeface="Wingdings" pitchFamily="2" charset="2"/>
              </a:rPr>
              <a:t> Descriptive Statistics  </a:t>
            </a:r>
            <a:r>
              <a:rPr lang="en-US" dirty="0" err="1">
                <a:sym typeface="Wingdings" pitchFamily="2" charset="2"/>
              </a:rPr>
              <a:t>Descriptives</a:t>
            </a:r>
            <a:endParaRPr lang="en-US" dirty="0">
              <a:sym typeface="Wingdings" pitchFamily="2" charset="2"/>
            </a:endParaRPr>
          </a:p>
        </p:txBody>
      </p:sp>
      <p:pic>
        <p:nvPicPr>
          <p:cNvPr id="4" name="Picture 3">
            <a:extLst>
              <a:ext uri="{FF2B5EF4-FFF2-40B4-BE49-F238E27FC236}">
                <a16:creationId xmlns:a16="http://schemas.microsoft.com/office/drawing/2014/main" id="{949FA870-2D00-6B6B-C8ED-1CFE06482842}"/>
              </a:ext>
            </a:extLst>
          </p:cNvPr>
          <p:cNvPicPr>
            <a:picLocks noChangeAspect="1"/>
          </p:cNvPicPr>
          <p:nvPr/>
        </p:nvPicPr>
        <p:blipFill>
          <a:blip r:embed="rId2"/>
          <a:stretch>
            <a:fillRect/>
          </a:stretch>
        </p:blipFill>
        <p:spPr>
          <a:xfrm>
            <a:off x="685800" y="2590800"/>
            <a:ext cx="7772400" cy="4075499"/>
          </a:xfrm>
          <a:prstGeom prst="rect">
            <a:avLst/>
          </a:prstGeom>
        </p:spPr>
      </p:pic>
    </p:spTree>
    <p:extLst>
      <p:ext uri="{BB962C8B-B14F-4D97-AF65-F5344CB8AC3E}">
        <p14:creationId xmlns:p14="http://schemas.microsoft.com/office/powerpoint/2010/main" val="670094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68EE-9926-506A-9381-A914BEF92B69}"/>
              </a:ext>
            </a:extLst>
          </p:cNvPr>
          <p:cNvSpPr>
            <a:spLocks noGrp="1"/>
          </p:cNvSpPr>
          <p:nvPr>
            <p:ph type="title"/>
          </p:nvPr>
        </p:nvSpPr>
        <p:spPr/>
        <p:txBody>
          <a:bodyPr/>
          <a:lstStyle/>
          <a:p>
            <a:r>
              <a:rPr lang="en-US" dirty="0"/>
              <a:t>Histogram in SPSS</a:t>
            </a:r>
          </a:p>
        </p:txBody>
      </p:sp>
      <p:sp>
        <p:nvSpPr>
          <p:cNvPr id="3" name="Content Placeholder 2">
            <a:extLst>
              <a:ext uri="{FF2B5EF4-FFF2-40B4-BE49-F238E27FC236}">
                <a16:creationId xmlns:a16="http://schemas.microsoft.com/office/drawing/2014/main" id="{B47A4C3A-A436-7F62-7DEF-4C1A65C1DDFC}"/>
              </a:ext>
            </a:extLst>
          </p:cNvPr>
          <p:cNvSpPr>
            <a:spLocks noGrp="1"/>
          </p:cNvSpPr>
          <p:nvPr>
            <p:ph idx="1"/>
          </p:nvPr>
        </p:nvSpPr>
        <p:spPr/>
        <p:txBody>
          <a:bodyPr/>
          <a:lstStyle/>
          <a:p>
            <a:r>
              <a:rPr lang="en-US" dirty="0"/>
              <a:t>Use Chart Builder or Legacy Dialogs</a:t>
            </a:r>
          </a:p>
          <a:p>
            <a:r>
              <a:rPr lang="en-US" dirty="0"/>
              <a:t>Cannot do multiple, only one at one time.</a:t>
            </a:r>
          </a:p>
        </p:txBody>
      </p:sp>
      <p:pic>
        <p:nvPicPr>
          <p:cNvPr id="4" name="Picture 3">
            <a:extLst>
              <a:ext uri="{FF2B5EF4-FFF2-40B4-BE49-F238E27FC236}">
                <a16:creationId xmlns:a16="http://schemas.microsoft.com/office/drawing/2014/main" id="{FE9A2FC7-553D-4AEC-0FBE-BC39A6669850}"/>
              </a:ext>
            </a:extLst>
          </p:cNvPr>
          <p:cNvPicPr>
            <a:picLocks noChangeAspect="1"/>
          </p:cNvPicPr>
          <p:nvPr/>
        </p:nvPicPr>
        <p:blipFill>
          <a:blip r:embed="rId2"/>
          <a:stretch>
            <a:fillRect/>
          </a:stretch>
        </p:blipFill>
        <p:spPr>
          <a:xfrm>
            <a:off x="2057400" y="2895600"/>
            <a:ext cx="4800600" cy="3766261"/>
          </a:xfrm>
          <a:prstGeom prst="rect">
            <a:avLst/>
          </a:prstGeom>
        </p:spPr>
      </p:pic>
    </p:spTree>
    <p:extLst>
      <p:ext uri="{BB962C8B-B14F-4D97-AF65-F5344CB8AC3E}">
        <p14:creationId xmlns:p14="http://schemas.microsoft.com/office/powerpoint/2010/main" val="2643098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68EE-9926-506A-9381-A914BEF92B69}"/>
              </a:ext>
            </a:extLst>
          </p:cNvPr>
          <p:cNvSpPr>
            <a:spLocks noGrp="1"/>
          </p:cNvSpPr>
          <p:nvPr>
            <p:ph type="title"/>
          </p:nvPr>
        </p:nvSpPr>
        <p:spPr/>
        <p:txBody>
          <a:bodyPr/>
          <a:lstStyle/>
          <a:p>
            <a:r>
              <a:rPr lang="en-US" dirty="0"/>
              <a:t>Histogram in SPSS</a:t>
            </a:r>
          </a:p>
        </p:txBody>
      </p:sp>
      <p:sp>
        <p:nvSpPr>
          <p:cNvPr id="3" name="Content Placeholder 2">
            <a:extLst>
              <a:ext uri="{FF2B5EF4-FFF2-40B4-BE49-F238E27FC236}">
                <a16:creationId xmlns:a16="http://schemas.microsoft.com/office/drawing/2014/main" id="{B47A4C3A-A436-7F62-7DEF-4C1A65C1DDFC}"/>
              </a:ext>
            </a:extLst>
          </p:cNvPr>
          <p:cNvSpPr>
            <a:spLocks noGrp="1"/>
          </p:cNvSpPr>
          <p:nvPr>
            <p:ph idx="1"/>
          </p:nvPr>
        </p:nvSpPr>
        <p:spPr/>
        <p:txBody>
          <a:bodyPr/>
          <a:lstStyle/>
          <a:p>
            <a:r>
              <a:rPr lang="en-US" dirty="0"/>
              <a:t>It shows the error (10). Clear the observation.</a:t>
            </a:r>
          </a:p>
        </p:txBody>
      </p:sp>
      <p:pic>
        <p:nvPicPr>
          <p:cNvPr id="5" name="Picture 4">
            <a:extLst>
              <a:ext uri="{FF2B5EF4-FFF2-40B4-BE49-F238E27FC236}">
                <a16:creationId xmlns:a16="http://schemas.microsoft.com/office/drawing/2014/main" id="{80716676-BE09-F86B-B2B7-BDB7A5710A98}"/>
              </a:ext>
            </a:extLst>
          </p:cNvPr>
          <p:cNvPicPr>
            <a:picLocks noChangeAspect="1"/>
          </p:cNvPicPr>
          <p:nvPr/>
        </p:nvPicPr>
        <p:blipFill>
          <a:blip r:embed="rId2"/>
          <a:stretch>
            <a:fillRect/>
          </a:stretch>
        </p:blipFill>
        <p:spPr>
          <a:xfrm>
            <a:off x="1371600" y="2438400"/>
            <a:ext cx="6858000" cy="4044049"/>
          </a:xfrm>
          <a:prstGeom prst="rect">
            <a:avLst/>
          </a:prstGeom>
        </p:spPr>
      </p:pic>
    </p:spTree>
    <p:extLst>
      <p:ext uri="{BB962C8B-B14F-4D97-AF65-F5344CB8AC3E}">
        <p14:creationId xmlns:p14="http://schemas.microsoft.com/office/powerpoint/2010/main" val="2087131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B377-8803-6472-8016-84656B12DAEF}"/>
              </a:ext>
            </a:extLst>
          </p:cNvPr>
          <p:cNvSpPr>
            <a:spLocks noGrp="1"/>
          </p:cNvSpPr>
          <p:nvPr>
            <p:ph type="title"/>
          </p:nvPr>
        </p:nvSpPr>
        <p:spPr/>
        <p:txBody>
          <a:bodyPr/>
          <a:lstStyle/>
          <a:p>
            <a:r>
              <a:rPr lang="en-US" dirty="0"/>
              <a:t>Cronbach Alpha in SPSS</a:t>
            </a:r>
          </a:p>
        </p:txBody>
      </p:sp>
      <p:sp>
        <p:nvSpPr>
          <p:cNvPr id="3" name="Content Placeholder 2">
            <a:extLst>
              <a:ext uri="{FF2B5EF4-FFF2-40B4-BE49-F238E27FC236}">
                <a16:creationId xmlns:a16="http://schemas.microsoft.com/office/drawing/2014/main" id="{2F0044D9-369C-A1F3-4C10-A135A16060A3}"/>
              </a:ext>
            </a:extLst>
          </p:cNvPr>
          <p:cNvSpPr>
            <a:spLocks noGrp="1"/>
          </p:cNvSpPr>
          <p:nvPr>
            <p:ph idx="1"/>
          </p:nvPr>
        </p:nvSpPr>
        <p:spPr>
          <a:xfrm>
            <a:off x="457200" y="3243262"/>
            <a:ext cx="8229600" cy="2882901"/>
          </a:xfrm>
        </p:spPr>
        <p:txBody>
          <a:bodyPr/>
          <a:lstStyle/>
          <a:p>
            <a:r>
              <a:rPr lang="en-US" dirty="0"/>
              <a:t>Select Analyze </a:t>
            </a:r>
            <a:r>
              <a:rPr lang="en-US" dirty="0">
                <a:sym typeface="Wingdings" pitchFamily="2" charset="2"/>
              </a:rPr>
              <a:t> Scale  Reliability Analysis</a:t>
            </a:r>
          </a:p>
          <a:p>
            <a:r>
              <a:rPr lang="en-US" dirty="0">
                <a:sym typeface="Wingdings" pitchFamily="2" charset="2"/>
              </a:rPr>
              <a:t>Click on Statistics</a:t>
            </a:r>
            <a:endParaRPr lang="en-US" dirty="0"/>
          </a:p>
        </p:txBody>
      </p:sp>
      <p:pic>
        <p:nvPicPr>
          <p:cNvPr id="4" name="Picture 3">
            <a:extLst>
              <a:ext uri="{FF2B5EF4-FFF2-40B4-BE49-F238E27FC236}">
                <a16:creationId xmlns:a16="http://schemas.microsoft.com/office/drawing/2014/main" id="{62AD814D-D9A6-FFB8-5030-B1770B0D45F4}"/>
              </a:ext>
            </a:extLst>
          </p:cNvPr>
          <p:cNvPicPr>
            <a:picLocks noChangeAspect="1"/>
          </p:cNvPicPr>
          <p:nvPr/>
        </p:nvPicPr>
        <p:blipFill>
          <a:blip r:embed="rId2"/>
          <a:stretch>
            <a:fillRect/>
          </a:stretch>
        </p:blipFill>
        <p:spPr>
          <a:xfrm>
            <a:off x="762000" y="1600200"/>
            <a:ext cx="6896100" cy="1460500"/>
          </a:xfrm>
          <a:prstGeom prst="rect">
            <a:avLst/>
          </a:prstGeom>
        </p:spPr>
      </p:pic>
      <p:pic>
        <p:nvPicPr>
          <p:cNvPr id="5" name="Picture 4">
            <a:extLst>
              <a:ext uri="{FF2B5EF4-FFF2-40B4-BE49-F238E27FC236}">
                <a16:creationId xmlns:a16="http://schemas.microsoft.com/office/drawing/2014/main" id="{A8358354-3F51-1719-1139-56FD83BA8C24}"/>
              </a:ext>
            </a:extLst>
          </p:cNvPr>
          <p:cNvPicPr>
            <a:picLocks noChangeAspect="1"/>
          </p:cNvPicPr>
          <p:nvPr/>
        </p:nvPicPr>
        <p:blipFill>
          <a:blip r:embed="rId3"/>
          <a:stretch>
            <a:fillRect/>
          </a:stretch>
        </p:blipFill>
        <p:spPr>
          <a:xfrm>
            <a:off x="792822" y="4660792"/>
            <a:ext cx="6451600" cy="1778000"/>
          </a:xfrm>
          <a:prstGeom prst="rect">
            <a:avLst/>
          </a:prstGeom>
        </p:spPr>
      </p:pic>
    </p:spTree>
    <p:extLst>
      <p:ext uri="{BB962C8B-B14F-4D97-AF65-F5344CB8AC3E}">
        <p14:creationId xmlns:p14="http://schemas.microsoft.com/office/powerpoint/2010/main" val="718499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B377-8803-6472-8016-84656B12DAEF}"/>
              </a:ext>
            </a:extLst>
          </p:cNvPr>
          <p:cNvSpPr>
            <a:spLocks noGrp="1"/>
          </p:cNvSpPr>
          <p:nvPr>
            <p:ph type="title"/>
          </p:nvPr>
        </p:nvSpPr>
        <p:spPr/>
        <p:txBody>
          <a:bodyPr/>
          <a:lstStyle/>
          <a:p>
            <a:r>
              <a:rPr lang="en-US" dirty="0"/>
              <a:t>Cronbach Alpha in SPSS</a:t>
            </a:r>
          </a:p>
        </p:txBody>
      </p:sp>
      <p:sp>
        <p:nvSpPr>
          <p:cNvPr id="3" name="Content Placeholder 2">
            <a:extLst>
              <a:ext uri="{FF2B5EF4-FFF2-40B4-BE49-F238E27FC236}">
                <a16:creationId xmlns:a16="http://schemas.microsoft.com/office/drawing/2014/main" id="{2F0044D9-369C-A1F3-4C10-A135A16060A3}"/>
              </a:ext>
            </a:extLst>
          </p:cNvPr>
          <p:cNvSpPr>
            <a:spLocks noGrp="1"/>
          </p:cNvSpPr>
          <p:nvPr>
            <p:ph idx="1"/>
          </p:nvPr>
        </p:nvSpPr>
        <p:spPr>
          <a:xfrm>
            <a:off x="457200" y="1386620"/>
            <a:ext cx="8229600" cy="2882901"/>
          </a:xfrm>
        </p:spPr>
        <p:txBody>
          <a:bodyPr/>
          <a:lstStyle/>
          <a:p>
            <a:r>
              <a:rPr lang="en-US" dirty="0"/>
              <a:t>SPSS output provides more information than JMP </a:t>
            </a:r>
            <a:r>
              <a:rPr lang="en-US" dirty="0" err="1"/>
              <a:t>e.g</a:t>
            </a:r>
            <a:r>
              <a:rPr lang="en-US" dirty="0"/>
              <a:t>, item-total correlation</a:t>
            </a:r>
          </a:p>
        </p:txBody>
      </p:sp>
      <p:pic>
        <p:nvPicPr>
          <p:cNvPr id="6" name="Picture 5">
            <a:extLst>
              <a:ext uri="{FF2B5EF4-FFF2-40B4-BE49-F238E27FC236}">
                <a16:creationId xmlns:a16="http://schemas.microsoft.com/office/drawing/2014/main" id="{8FE6F055-6A2A-AC64-ED62-B24508AEE66A}"/>
              </a:ext>
            </a:extLst>
          </p:cNvPr>
          <p:cNvPicPr>
            <a:picLocks noChangeAspect="1"/>
          </p:cNvPicPr>
          <p:nvPr/>
        </p:nvPicPr>
        <p:blipFill>
          <a:blip r:embed="rId2"/>
          <a:stretch>
            <a:fillRect/>
          </a:stretch>
        </p:blipFill>
        <p:spPr>
          <a:xfrm>
            <a:off x="1676400" y="2487633"/>
            <a:ext cx="5486400" cy="4251590"/>
          </a:xfrm>
          <a:prstGeom prst="rect">
            <a:avLst/>
          </a:prstGeom>
        </p:spPr>
      </p:pic>
    </p:spTree>
    <p:extLst>
      <p:ext uri="{BB962C8B-B14F-4D97-AF65-F5344CB8AC3E}">
        <p14:creationId xmlns:p14="http://schemas.microsoft.com/office/powerpoint/2010/main" val="217037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C71B-BFDA-713E-BE20-1252F5C1574C}"/>
              </a:ext>
            </a:extLst>
          </p:cNvPr>
          <p:cNvSpPr>
            <a:spLocks noGrp="1"/>
          </p:cNvSpPr>
          <p:nvPr>
            <p:ph type="title"/>
          </p:nvPr>
        </p:nvSpPr>
        <p:spPr/>
        <p:txBody>
          <a:bodyPr/>
          <a:lstStyle/>
          <a:p>
            <a:r>
              <a:rPr lang="en-US" dirty="0"/>
              <a:t>Cronbach Alpha in SAS</a:t>
            </a:r>
          </a:p>
        </p:txBody>
      </p:sp>
      <p:sp>
        <p:nvSpPr>
          <p:cNvPr id="3" name="Content Placeholder 2">
            <a:extLst>
              <a:ext uri="{FF2B5EF4-FFF2-40B4-BE49-F238E27FC236}">
                <a16:creationId xmlns:a16="http://schemas.microsoft.com/office/drawing/2014/main" id="{D7E2B5C3-66B7-0D62-2088-5E175D8C9B90}"/>
              </a:ext>
            </a:extLst>
          </p:cNvPr>
          <p:cNvSpPr>
            <a:spLocks noGrp="1"/>
          </p:cNvSpPr>
          <p:nvPr>
            <p:ph idx="1"/>
          </p:nvPr>
        </p:nvSpPr>
        <p:spPr>
          <a:xfrm>
            <a:off x="489857" y="4267200"/>
            <a:ext cx="8229600" cy="1972236"/>
          </a:xfrm>
        </p:spPr>
        <p:txBody>
          <a:bodyPr/>
          <a:lstStyle/>
          <a:p>
            <a:pPr marL="0" indent="0">
              <a:buNone/>
            </a:pPr>
            <a:r>
              <a:rPr lang="en-US" dirty="0"/>
              <a:t>proc </a:t>
            </a:r>
            <a:r>
              <a:rPr lang="en-US" dirty="0" err="1"/>
              <a:t>corr</a:t>
            </a:r>
            <a:r>
              <a:rPr lang="en-US" dirty="0"/>
              <a:t> alpha </a:t>
            </a:r>
            <a:r>
              <a:rPr lang="en-US" dirty="0" err="1"/>
              <a:t>nocorr</a:t>
            </a:r>
            <a:r>
              <a:rPr lang="en-US" dirty="0"/>
              <a:t> </a:t>
            </a:r>
            <a:r>
              <a:rPr lang="en-US" dirty="0" err="1"/>
              <a:t>nomiss</a:t>
            </a:r>
            <a:r>
              <a:rPr lang="en-US" dirty="0"/>
              <a:t> data = </a:t>
            </a:r>
            <a:r>
              <a:rPr lang="en-US" dirty="0" err="1"/>
              <a:t>alex.PIAAC</a:t>
            </a:r>
            <a:r>
              <a:rPr lang="en-US" dirty="0"/>
              <a:t>;</a:t>
            </a:r>
          </a:p>
          <a:p>
            <a:pPr marL="0" indent="0">
              <a:buNone/>
            </a:pPr>
            <a:r>
              <a:rPr lang="en-US" dirty="0"/>
              <a:t>var C1-C6;</a:t>
            </a:r>
          </a:p>
          <a:p>
            <a:pPr marL="0" indent="0">
              <a:buNone/>
            </a:pPr>
            <a:r>
              <a:rPr lang="en-US" dirty="0"/>
              <a:t>run;</a:t>
            </a:r>
          </a:p>
        </p:txBody>
      </p:sp>
      <p:pic>
        <p:nvPicPr>
          <p:cNvPr id="4" name="Picture 3">
            <a:extLst>
              <a:ext uri="{FF2B5EF4-FFF2-40B4-BE49-F238E27FC236}">
                <a16:creationId xmlns:a16="http://schemas.microsoft.com/office/drawing/2014/main" id="{B6B5BE16-0F15-1DFE-3070-C723A3485E86}"/>
              </a:ext>
            </a:extLst>
          </p:cNvPr>
          <p:cNvPicPr>
            <a:picLocks noChangeAspect="1"/>
          </p:cNvPicPr>
          <p:nvPr/>
        </p:nvPicPr>
        <p:blipFill>
          <a:blip r:embed="rId2"/>
          <a:stretch>
            <a:fillRect/>
          </a:stretch>
        </p:blipFill>
        <p:spPr>
          <a:xfrm>
            <a:off x="457200" y="1524000"/>
            <a:ext cx="8201586" cy="2523565"/>
          </a:xfrm>
          <a:prstGeom prst="rect">
            <a:avLst/>
          </a:prstGeom>
        </p:spPr>
      </p:pic>
    </p:spTree>
    <p:extLst>
      <p:ext uri="{BB962C8B-B14F-4D97-AF65-F5344CB8AC3E}">
        <p14:creationId xmlns:p14="http://schemas.microsoft.com/office/powerpoint/2010/main" val="1381600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E1B4-69A0-6C62-F4E8-7AFCE2185BE1}"/>
              </a:ext>
            </a:extLst>
          </p:cNvPr>
          <p:cNvSpPr>
            <a:spLocks noGrp="1"/>
          </p:cNvSpPr>
          <p:nvPr>
            <p:ph type="title"/>
          </p:nvPr>
        </p:nvSpPr>
        <p:spPr/>
        <p:txBody>
          <a:bodyPr/>
          <a:lstStyle/>
          <a:p>
            <a:r>
              <a:rPr lang="en-US" dirty="0"/>
              <a:t>What does Cronbach Alpha imply?</a:t>
            </a:r>
          </a:p>
        </p:txBody>
      </p:sp>
      <p:sp>
        <p:nvSpPr>
          <p:cNvPr id="3" name="Content Placeholder 2">
            <a:extLst>
              <a:ext uri="{FF2B5EF4-FFF2-40B4-BE49-F238E27FC236}">
                <a16:creationId xmlns:a16="http://schemas.microsoft.com/office/drawing/2014/main" id="{208ED50E-3F46-A0D0-0D9C-9D0ECFE16AAE}"/>
              </a:ext>
            </a:extLst>
          </p:cNvPr>
          <p:cNvSpPr>
            <a:spLocks noGrp="1"/>
          </p:cNvSpPr>
          <p:nvPr>
            <p:ph idx="1"/>
          </p:nvPr>
        </p:nvSpPr>
        <p:spPr/>
        <p:txBody>
          <a:bodyPr/>
          <a:lstStyle/>
          <a:p>
            <a:r>
              <a:rPr lang="en-US" altLang="en-US" sz="2800" dirty="0"/>
              <a:t>Some researchers said that if Alpha is high and the response patterns are consistent, then all questions measure one single construct (unidimensional). </a:t>
            </a:r>
          </a:p>
          <a:p>
            <a:r>
              <a:rPr lang="en-US" altLang="en-US" sz="2800" dirty="0"/>
              <a:t>If the Alpha is low, there must be subscales measuring different constructs and pointing to different dimensions. </a:t>
            </a:r>
          </a:p>
          <a:p>
            <a:r>
              <a:rPr lang="en-US" altLang="en-US" sz="2800" dirty="0"/>
              <a:t>So, run factor analysis first to create subscales (multiple dimensions), and then compute Cronbach Alpha on each subscale.</a:t>
            </a:r>
          </a:p>
          <a:p>
            <a:r>
              <a:rPr lang="en-US" altLang="en-US" sz="2800" dirty="0">
                <a:solidFill>
                  <a:srgbClr val="FF0000"/>
                </a:solidFill>
              </a:rPr>
              <a:t>It is not always true</a:t>
            </a:r>
            <a:r>
              <a:rPr lang="en-US" altLang="en-US" sz="2800" dirty="0"/>
              <a:t>.</a:t>
            </a:r>
          </a:p>
          <a:p>
            <a:endParaRPr lang="en-US" dirty="0"/>
          </a:p>
        </p:txBody>
      </p:sp>
    </p:spTree>
    <p:extLst>
      <p:ext uri="{BB962C8B-B14F-4D97-AF65-F5344CB8AC3E}">
        <p14:creationId xmlns:p14="http://schemas.microsoft.com/office/powerpoint/2010/main" val="831810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BA23609E-BAF7-BFA7-B67E-7C902E7AE2F9}"/>
              </a:ext>
            </a:extLst>
          </p:cNvPr>
          <p:cNvSpPr>
            <a:spLocks noGrp="1"/>
          </p:cNvSpPr>
          <p:nvPr>
            <p:ph type="title"/>
          </p:nvPr>
        </p:nvSpPr>
        <p:spPr/>
        <p:txBody>
          <a:bodyPr/>
          <a:lstStyle/>
          <a:p>
            <a:pPr eaLnBrk="1" hangingPunct="1"/>
            <a:r>
              <a:rPr lang="en-US" altLang="en-US" sz="4000"/>
              <a:t>Consistency is NOT  </a:t>
            </a:r>
            <a:br>
              <a:rPr lang="en-US" altLang="en-US" sz="4000"/>
            </a:br>
            <a:r>
              <a:rPr lang="en-US" altLang="en-US" sz="4000"/>
              <a:t>uni-dimensionality</a:t>
            </a:r>
          </a:p>
        </p:txBody>
      </p:sp>
      <p:sp>
        <p:nvSpPr>
          <p:cNvPr id="34818" name="Content Placeholder 2">
            <a:extLst>
              <a:ext uri="{FF2B5EF4-FFF2-40B4-BE49-F238E27FC236}">
                <a16:creationId xmlns:a16="http://schemas.microsoft.com/office/drawing/2014/main" id="{18CB5D86-A031-DDD3-32F6-6D2980D67E38}"/>
              </a:ext>
            </a:extLst>
          </p:cNvPr>
          <p:cNvSpPr>
            <a:spLocks noGrp="1"/>
          </p:cNvSpPr>
          <p:nvPr>
            <p:ph idx="1"/>
          </p:nvPr>
        </p:nvSpPr>
        <p:spPr>
          <a:xfrm>
            <a:off x="3657600" y="1752600"/>
            <a:ext cx="5029200" cy="4373563"/>
          </a:xfrm>
        </p:spPr>
        <p:txBody>
          <a:bodyPr/>
          <a:lstStyle/>
          <a:p>
            <a:pPr>
              <a:lnSpc>
                <a:spcPct val="80000"/>
              </a:lnSpc>
            </a:pPr>
            <a:r>
              <a:rPr lang="en-US" altLang="en-US" sz="3000"/>
              <a:t>Actually </a:t>
            </a:r>
            <a:r>
              <a:rPr lang="en-US" altLang="en-US" sz="3000" b="1">
                <a:solidFill>
                  <a:srgbClr val="FF0000"/>
                </a:solidFill>
              </a:rPr>
              <a:t>consistency</a:t>
            </a:r>
            <a:r>
              <a:rPr lang="en-US" altLang="en-US" sz="3000"/>
              <a:t> and </a:t>
            </a:r>
            <a:r>
              <a:rPr lang="en-US" altLang="en-US" sz="3000" b="1">
                <a:solidFill>
                  <a:srgbClr val="FF0000"/>
                </a:solidFill>
              </a:rPr>
              <a:t>dimensionality</a:t>
            </a:r>
            <a:r>
              <a:rPr lang="en-US" altLang="en-US" sz="3000"/>
              <a:t> must be assessed separately. </a:t>
            </a:r>
          </a:p>
          <a:p>
            <a:pPr>
              <a:lnSpc>
                <a:spcPct val="80000"/>
              </a:lnSpc>
            </a:pPr>
            <a:r>
              <a:rPr lang="en-US" altLang="en-US" sz="3000"/>
              <a:t>Uni-dimensionality is a subset of consistency. If a test is uni-dimensional, then it will show internal consistency. </a:t>
            </a:r>
          </a:p>
          <a:p>
            <a:pPr>
              <a:lnSpc>
                <a:spcPct val="80000"/>
              </a:lnSpc>
            </a:pPr>
            <a:r>
              <a:rPr lang="en-US" altLang="en-US" sz="3000"/>
              <a:t>But if a test is internally consistent, it does not necessarily entail one construct. </a:t>
            </a:r>
          </a:p>
        </p:txBody>
      </p:sp>
      <p:pic>
        <p:nvPicPr>
          <p:cNvPr id="34819" name="Picture 5">
            <a:extLst>
              <a:ext uri="{FF2B5EF4-FFF2-40B4-BE49-F238E27FC236}">
                <a16:creationId xmlns:a16="http://schemas.microsoft.com/office/drawing/2014/main" id="{232E8C9A-F765-C632-DDCB-6E00FEA58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3268663" cy="3338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08104830-C22F-1BF4-5105-0FC61DFAED4E}"/>
              </a:ext>
            </a:extLst>
          </p:cNvPr>
          <p:cNvSpPr>
            <a:spLocks noGrp="1"/>
          </p:cNvSpPr>
          <p:nvPr>
            <p:ph type="title"/>
          </p:nvPr>
        </p:nvSpPr>
        <p:spPr/>
        <p:txBody>
          <a:bodyPr/>
          <a:lstStyle/>
          <a:p>
            <a:r>
              <a:rPr lang="en-US" altLang="en-US" b="1"/>
              <a:t>Kappa</a:t>
            </a:r>
            <a:endParaRPr lang="en-US" altLang="en-US"/>
          </a:p>
        </p:txBody>
      </p:sp>
      <p:sp>
        <p:nvSpPr>
          <p:cNvPr id="34818" name="Content Placeholder 2">
            <a:extLst>
              <a:ext uri="{FF2B5EF4-FFF2-40B4-BE49-F238E27FC236}">
                <a16:creationId xmlns:a16="http://schemas.microsoft.com/office/drawing/2014/main" id="{9E42320F-E4F9-AA0F-B945-DD34E3AD2C4A}"/>
              </a:ext>
            </a:extLst>
          </p:cNvPr>
          <p:cNvSpPr>
            <a:spLocks noGrp="1"/>
          </p:cNvSpPr>
          <p:nvPr>
            <p:ph idx="1"/>
          </p:nvPr>
        </p:nvSpPr>
        <p:spPr>
          <a:xfrm>
            <a:off x="304800" y="1447800"/>
            <a:ext cx="8534400" cy="4525963"/>
          </a:xfrm>
        </p:spPr>
        <p:txBody>
          <a:bodyPr/>
          <a:lstStyle/>
          <a:p>
            <a:r>
              <a:rPr lang="en-US" altLang="en-US" sz="2800"/>
              <a:t>This example is based on the data set from Fleiss (1981). In this example, 100 clients were diagnosed by two health care professionals. The subjects were classified into three categories. Obviously, these two experts did not totally agree with each other.  </a:t>
            </a:r>
          </a:p>
        </p:txBody>
      </p:sp>
      <p:pic>
        <p:nvPicPr>
          <p:cNvPr id="34819" name="Picture 2">
            <a:extLst>
              <a:ext uri="{FF2B5EF4-FFF2-40B4-BE49-F238E27FC236}">
                <a16:creationId xmlns:a16="http://schemas.microsoft.com/office/drawing/2014/main" id="{80251C5A-2C07-7530-A3AE-A1C72275FE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191000"/>
            <a:ext cx="7651750" cy="2201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E55EFF7C-9F5A-5069-9DFB-B33827DCC896}"/>
              </a:ext>
            </a:extLst>
          </p:cNvPr>
          <p:cNvSpPr>
            <a:spLocks noGrp="1"/>
          </p:cNvSpPr>
          <p:nvPr>
            <p:ph type="title"/>
          </p:nvPr>
        </p:nvSpPr>
        <p:spPr/>
        <p:txBody>
          <a:bodyPr/>
          <a:lstStyle/>
          <a:p>
            <a:r>
              <a:rPr lang="en-US" altLang="en-US" b="1"/>
              <a:t>Online Kappa calculator</a:t>
            </a:r>
            <a:endParaRPr lang="en-US" altLang="en-US"/>
          </a:p>
        </p:txBody>
      </p:sp>
      <p:sp>
        <p:nvSpPr>
          <p:cNvPr id="35842" name="Content Placeholder 2">
            <a:extLst>
              <a:ext uri="{FF2B5EF4-FFF2-40B4-BE49-F238E27FC236}">
                <a16:creationId xmlns:a16="http://schemas.microsoft.com/office/drawing/2014/main" id="{D5302EB0-0FDF-480C-5DBE-E7CE965ED9C4}"/>
              </a:ext>
            </a:extLst>
          </p:cNvPr>
          <p:cNvSpPr>
            <a:spLocks noGrp="1"/>
          </p:cNvSpPr>
          <p:nvPr>
            <p:ph idx="1"/>
          </p:nvPr>
        </p:nvSpPr>
        <p:spPr/>
        <p:txBody>
          <a:bodyPr/>
          <a:lstStyle/>
          <a:p>
            <a:r>
              <a:rPr lang="en-US" altLang="en-US" u="sng" dirty="0">
                <a:hlinkClick r:id="rId2"/>
              </a:rPr>
              <a:t>http://vassarstats.net/kappa.html</a:t>
            </a:r>
            <a:endParaRPr lang="en-US" altLang="en-US" dirty="0"/>
          </a:p>
        </p:txBody>
      </p:sp>
      <p:pic>
        <p:nvPicPr>
          <p:cNvPr id="35843" name="Picture 3">
            <a:extLst>
              <a:ext uri="{FF2B5EF4-FFF2-40B4-BE49-F238E27FC236}">
                <a16:creationId xmlns:a16="http://schemas.microsoft.com/office/drawing/2014/main" id="{9D8DC21C-42A0-740B-8405-833F1EEDE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286000"/>
            <a:ext cx="4638675" cy="434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43AD0A93-1377-67F8-2C8B-EB29E4930468}"/>
              </a:ext>
            </a:extLst>
          </p:cNvPr>
          <p:cNvSpPr>
            <a:spLocks noGrp="1"/>
          </p:cNvSpPr>
          <p:nvPr>
            <p:ph type="title"/>
          </p:nvPr>
        </p:nvSpPr>
        <p:spPr/>
        <p:txBody>
          <a:bodyPr/>
          <a:lstStyle/>
          <a:p>
            <a:r>
              <a:rPr lang="en-US" altLang="en-US"/>
              <a:t>Kappa output </a:t>
            </a:r>
          </a:p>
        </p:txBody>
      </p:sp>
      <p:sp>
        <p:nvSpPr>
          <p:cNvPr id="36866" name="Content Placeholder 2">
            <a:extLst>
              <a:ext uri="{FF2B5EF4-FFF2-40B4-BE49-F238E27FC236}">
                <a16:creationId xmlns:a16="http://schemas.microsoft.com/office/drawing/2014/main" id="{EDA51492-7391-31BA-DC34-1F3F7EFDFEF0}"/>
              </a:ext>
            </a:extLst>
          </p:cNvPr>
          <p:cNvSpPr>
            <a:spLocks noGrp="1"/>
          </p:cNvSpPr>
          <p:nvPr>
            <p:ph idx="1"/>
          </p:nvPr>
        </p:nvSpPr>
        <p:spPr/>
        <p:txBody>
          <a:bodyPr/>
          <a:lstStyle/>
          <a:p>
            <a:r>
              <a:rPr lang="en-US" altLang="en-US" sz="2400"/>
              <a:t>If you do not assign weights to different categories, the user can simply report the </a:t>
            </a:r>
            <a:r>
              <a:rPr lang="en-US" altLang="en-US" sz="2400">
                <a:solidFill>
                  <a:srgbClr val="FF0000"/>
                </a:solidFill>
              </a:rPr>
              <a:t>unweighted Kappa</a:t>
            </a:r>
            <a:r>
              <a:rPr lang="en-US" altLang="en-US" sz="2400"/>
              <a:t>.</a:t>
            </a:r>
          </a:p>
          <a:p>
            <a:r>
              <a:rPr lang="en-US" altLang="en-US" sz="2400">
                <a:solidFill>
                  <a:srgbClr val="FF0000"/>
                </a:solidFill>
              </a:rPr>
              <a:t>Standard error</a:t>
            </a:r>
            <a:r>
              <a:rPr lang="en-US" altLang="en-US" sz="2400"/>
              <a:t>: you want an unbiased estimator, but there are always bias and errors.</a:t>
            </a:r>
          </a:p>
          <a:p>
            <a:r>
              <a:rPr lang="en-US" altLang="en-US" sz="2400">
                <a:solidFill>
                  <a:srgbClr val="FF0000"/>
                </a:solidFill>
              </a:rPr>
              <a:t>.95 Confidence interval </a:t>
            </a:r>
            <a:r>
              <a:rPr lang="en-US" altLang="en-US" sz="2400"/>
              <a:t>(the possible range in the population)</a:t>
            </a:r>
          </a:p>
        </p:txBody>
      </p:sp>
      <p:pic>
        <p:nvPicPr>
          <p:cNvPr id="36867" name="Picture 3">
            <a:extLst>
              <a:ext uri="{FF2B5EF4-FFF2-40B4-BE49-F238E27FC236}">
                <a16:creationId xmlns:a16="http://schemas.microsoft.com/office/drawing/2014/main" id="{F0A2C584-D78F-C07C-7795-406B4A2DDE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733800"/>
            <a:ext cx="4695825" cy="289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08D21CF0-4E63-A70C-00E5-B0016675D540}"/>
              </a:ext>
            </a:extLst>
          </p:cNvPr>
          <p:cNvSpPr>
            <a:spLocks noGrp="1"/>
          </p:cNvSpPr>
          <p:nvPr>
            <p:ph type="title"/>
          </p:nvPr>
        </p:nvSpPr>
        <p:spPr/>
        <p:txBody>
          <a:bodyPr/>
          <a:lstStyle/>
          <a:p>
            <a:r>
              <a:rPr lang="en-US" altLang="en-US" b="1"/>
              <a:t>JMP</a:t>
            </a:r>
            <a:endParaRPr lang="en-US" altLang="en-US"/>
          </a:p>
        </p:txBody>
      </p:sp>
      <p:sp>
        <p:nvSpPr>
          <p:cNvPr id="37890" name="Content Placeholder 2">
            <a:extLst>
              <a:ext uri="{FF2B5EF4-FFF2-40B4-BE49-F238E27FC236}">
                <a16:creationId xmlns:a16="http://schemas.microsoft.com/office/drawing/2014/main" id="{0876FC75-98DE-9D3C-837F-DAF4F81FA5A9}"/>
              </a:ext>
            </a:extLst>
          </p:cNvPr>
          <p:cNvSpPr>
            <a:spLocks noGrp="1"/>
          </p:cNvSpPr>
          <p:nvPr>
            <p:ph idx="1"/>
          </p:nvPr>
        </p:nvSpPr>
        <p:spPr>
          <a:xfrm>
            <a:off x="457200" y="1600200"/>
            <a:ext cx="4648200" cy="4525963"/>
          </a:xfrm>
        </p:spPr>
        <p:txBody>
          <a:bodyPr/>
          <a:lstStyle/>
          <a:p>
            <a:r>
              <a:rPr lang="en-US" altLang="en-US"/>
              <a:t>A photo contest is flooded by many entries. In response to this, the contest organizer hired two photographers (Ansel Adams Junior and Chong Ho Yu) to conduct the first round of screening.</a:t>
            </a:r>
          </a:p>
        </p:txBody>
      </p:sp>
      <p:pic>
        <p:nvPicPr>
          <p:cNvPr id="37891" name="Picture 3">
            <a:extLst>
              <a:ext uri="{FF2B5EF4-FFF2-40B4-BE49-F238E27FC236}">
                <a16:creationId xmlns:a16="http://schemas.microsoft.com/office/drawing/2014/main" id="{52EBBF2D-273C-DFBB-543D-78D7F7AD1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676400"/>
            <a:ext cx="3663950" cy="2743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B06FFBEF-BD47-EA49-B96D-728CE11E0D15}"/>
              </a:ext>
            </a:extLst>
          </p:cNvPr>
          <p:cNvSpPr>
            <a:spLocks noGrp="1"/>
          </p:cNvSpPr>
          <p:nvPr>
            <p:ph type="title"/>
          </p:nvPr>
        </p:nvSpPr>
        <p:spPr/>
        <p:txBody>
          <a:bodyPr/>
          <a:lstStyle/>
          <a:p>
            <a:endParaRPr lang="en-US" altLang="en-US"/>
          </a:p>
        </p:txBody>
      </p:sp>
      <p:sp>
        <p:nvSpPr>
          <p:cNvPr id="38914" name="Content Placeholder 2">
            <a:extLst>
              <a:ext uri="{FF2B5EF4-FFF2-40B4-BE49-F238E27FC236}">
                <a16:creationId xmlns:a16="http://schemas.microsoft.com/office/drawing/2014/main" id="{C91AB99E-2111-4EC2-104A-EFD0AA60F426}"/>
              </a:ext>
            </a:extLst>
          </p:cNvPr>
          <p:cNvSpPr>
            <a:spLocks noGrp="1"/>
          </p:cNvSpPr>
          <p:nvPr>
            <p:ph idx="1"/>
          </p:nvPr>
        </p:nvSpPr>
        <p:spPr/>
        <p:txBody>
          <a:bodyPr/>
          <a:lstStyle/>
          <a:p>
            <a:endParaRPr lang="en-US" altLang="en-US"/>
          </a:p>
        </p:txBody>
      </p:sp>
      <p:pic>
        <p:nvPicPr>
          <p:cNvPr id="38915" name="Picture 3">
            <a:extLst>
              <a:ext uri="{FF2B5EF4-FFF2-40B4-BE49-F238E27FC236}">
                <a16:creationId xmlns:a16="http://schemas.microsoft.com/office/drawing/2014/main" id="{28B02A79-2B66-DD08-5971-BC320F20F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2514600" cy="342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6" name="Picture 4">
            <a:extLst>
              <a:ext uri="{FF2B5EF4-FFF2-40B4-BE49-F238E27FC236}">
                <a16:creationId xmlns:a16="http://schemas.microsoft.com/office/drawing/2014/main" id="{1902C1DB-0E96-4F86-4561-6A2F3A780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81000"/>
            <a:ext cx="5638800" cy="271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7" name="Picture 5">
            <a:extLst>
              <a:ext uri="{FF2B5EF4-FFF2-40B4-BE49-F238E27FC236}">
                <a16:creationId xmlns:a16="http://schemas.microsoft.com/office/drawing/2014/main" id="{3A998FB9-5EDF-4216-71D0-BBCE64616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3325813"/>
            <a:ext cx="5638800" cy="2998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4484-A3E1-7355-3562-9FDFF43E14C2}"/>
              </a:ext>
            </a:extLst>
          </p:cNvPr>
          <p:cNvSpPr>
            <a:spLocks noGrp="1"/>
          </p:cNvSpPr>
          <p:nvPr>
            <p:ph type="title"/>
          </p:nvPr>
        </p:nvSpPr>
        <p:spPr/>
        <p:txBody>
          <a:bodyPr/>
          <a:lstStyle/>
          <a:p>
            <a:r>
              <a:rPr lang="en-US" dirty="0"/>
              <a:t>Kappa in SPSS</a:t>
            </a:r>
          </a:p>
        </p:txBody>
      </p:sp>
      <p:sp>
        <p:nvSpPr>
          <p:cNvPr id="3" name="Content Placeholder 2">
            <a:extLst>
              <a:ext uri="{FF2B5EF4-FFF2-40B4-BE49-F238E27FC236}">
                <a16:creationId xmlns:a16="http://schemas.microsoft.com/office/drawing/2014/main" id="{7DD35AA6-BF57-A57B-80EE-0AA85FBD95A1}"/>
              </a:ext>
            </a:extLst>
          </p:cNvPr>
          <p:cNvSpPr>
            <a:spLocks noGrp="1"/>
          </p:cNvSpPr>
          <p:nvPr>
            <p:ph idx="1"/>
          </p:nvPr>
        </p:nvSpPr>
        <p:spPr/>
        <p:txBody>
          <a:bodyPr/>
          <a:lstStyle/>
          <a:p>
            <a:r>
              <a:rPr lang="en-US" dirty="0"/>
              <a:t>Analyze </a:t>
            </a:r>
            <a:r>
              <a:rPr lang="en-US" dirty="0">
                <a:sym typeface="Wingdings" pitchFamily="2" charset="2"/>
              </a:rPr>
              <a:t> Descriptive Statistics  Crosstab</a:t>
            </a:r>
            <a:endParaRPr lang="en-US" dirty="0"/>
          </a:p>
        </p:txBody>
      </p:sp>
      <p:pic>
        <p:nvPicPr>
          <p:cNvPr id="5" name="Picture 4">
            <a:extLst>
              <a:ext uri="{FF2B5EF4-FFF2-40B4-BE49-F238E27FC236}">
                <a16:creationId xmlns:a16="http://schemas.microsoft.com/office/drawing/2014/main" id="{ABBAD5BD-6649-C225-FA3A-056A7020FA37}"/>
              </a:ext>
            </a:extLst>
          </p:cNvPr>
          <p:cNvPicPr>
            <a:picLocks noChangeAspect="1"/>
          </p:cNvPicPr>
          <p:nvPr/>
        </p:nvPicPr>
        <p:blipFill>
          <a:blip r:embed="rId2"/>
          <a:stretch>
            <a:fillRect/>
          </a:stretch>
        </p:blipFill>
        <p:spPr>
          <a:xfrm>
            <a:off x="4958346" y="2536201"/>
            <a:ext cx="3754139" cy="3957066"/>
          </a:xfrm>
          <a:prstGeom prst="rect">
            <a:avLst/>
          </a:prstGeom>
        </p:spPr>
      </p:pic>
      <p:pic>
        <p:nvPicPr>
          <p:cNvPr id="6" name="Picture 5">
            <a:extLst>
              <a:ext uri="{FF2B5EF4-FFF2-40B4-BE49-F238E27FC236}">
                <a16:creationId xmlns:a16="http://schemas.microsoft.com/office/drawing/2014/main" id="{5EF6B96A-38D2-2D97-7FE2-EF0923F9908C}"/>
              </a:ext>
            </a:extLst>
          </p:cNvPr>
          <p:cNvPicPr>
            <a:picLocks noChangeAspect="1"/>
          </p:cNvPicPr>
          <p:nvPr/>
        </p:nvPicPr>
        <p:blipFill>
          <a:blip r:embed="rId3"/>
          <a:stretch>
            <a:fillRect/>
          </a:stretch>
        </p:blipFill>
        <p:spPr>
          <a:xfrm>
            <a:off x="457199" y="2567175"/>
            <a:ext cx="4209769" cy="3926092"/>
          </a:xfrm>
          <a:prstGeom prst="rect">
            <a:avLst/>
          </a:prstGeom>
        </p:spPr>
      </p:pic>
    </p:spTree>
    <p:extLst>
      <p:ext uri="{BB962C8B-B14F-4D97-AF65-F5344CB8AC3E}">
        <p14:creationId xmlns:p14="http://schemas.microsoft.com/office/powerpoint/2010/main" val="490927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4484-A3E1-7355-3562-9FDFF43E14C2}"/>
              </a:ext>
            </a:extLst>
          </p:cNvPr>
          <p:cNvSpPr>
            <a:spLocks noGrp="1"/>
          </p:cNvSpPr>
          <p:nvPr>
            <p:ph type="title"/>
          </p:nvPr>
        </p:nvSpPr>
        <p:spPr/>
        <p:txBody>
          <a:bodyPr/>
          <a:lstStyle/>
          <a:p>
            <a:r>
              <a:rPr lang="en-US" dirty="0"/>
              <a:t>Kappa in SPSS</a:t>
            </a:r>
          </a:p>
        </p:txBody>
      </p:sp>
      <p:sp>
        <p:nvSpPr>
          <p:cNvPr id="3" name="Content Placeholder 2">
            <a:extLst>
              <a:ext uri="{FF2B5EF4-FFF2-40B4-BE49-F238E27FC236}">
                <a16:creationId xmlns:a16="http://schemas.microsoft.com/office/drawing/2014/main" id="{7DD35AA6-BF57-A57B-80EE-0AA85FBD95A1}"/>
              </a:ext>
            </a:extLst>
          </p:cNvPr>
          <p:cNvSpPr>
            <a:spLocks noGrp="1"/>
          </p:cNvSpPr>
          <p:nvPr>
            <p:ph idx="1"/>
          </p:nvPr>
        </p:nvSpPr>
        <p:spPr/>
        <p:txBody>
          <a:bodyPr/>
          <a:lstStyle/>
          <a:p>
            <a:r>
              <a:rPr lang="en-US" dirty="0"/>
              <a:t>Analyze </a:t>
            </a:r>
            <a:r>
              <a:rPr lang="en-US" dirty="0">
                <a:sym typeface="Wingdings" pitchFamily="2" charset="2"/>
              </a:rPr>
              <a:t> Descriptive Statistics  Crosstab</a:t>
            </a:r>
            <a:endParaRPr lang="en-US" dirty="0"/>
          </a:p>
        </p:txBody>
      </p:sp>
      <p:pic>
        <p:nvPicPr>
          <p:cNvPr id="4" name="Picture 3">
            <a:extLst>
              <a:ext uri="{FF2B5EF4-FFF2-40B4-BE49-F238E27FC236}">
                <a16:creationId xmlns:a16="http://schemas.microsoft.com/office/drawing/2014/main" id="{97931822-268F-5C96-3D94-F555480906C9}"/>
              </a:ext>
            </a:extLst>
          </p:cNvPr>
          <p:cNvPicPr>
            <a:picLocks noChangeAspect="1"/>
          </p:cNvPicPr>
          <p:nvPr/>
        </p:nvPicPr>
        <p:blipFill>
          <a:blip r:embed="rId2"/>
          <a:stretch>
            <a:fillRect/>
          </a:stretch>
        </p:blipFill>
        <p:spPr>
          <a:xfrm>
            <a:off x="685800" y="2514600"/>
            <a:ext cx="7772400" cy="3936433"/>
          </a:xfrm>
          <a:prstGeom prst="rect">
            <a:avLst/>
          </a:prstGeom>
        </p:spPr>
      </p:pic>
    </p:spTree>
    <p:extLst>
      <p:ext uri="{BB962C8B-B14F-4D97-AF65-F5344CB8AC3E}">
        <p14:creationId xmlns:p14="http://schemas.microsoft.com/office/powerpoint/2010/main" val="2081359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35E208CF-B61F-E409-ABA0-CB23493DBED8}"/>
              </a:ext>
            </a:extLst>
          </p:cNvPr>
          <p:cNvSpPr>
            <a:spLocks noGrp="1"/>
          </p:cNvSpPr>
          <p:nvPr>
            <p:ph type="title"/>
          </p:nvPr>
        </p:nvSpPr>
        <p:spPr/>
        <p:txBody>
          <a:bodyPr/>
          <a:lstStyle/>
          <a:p>
            <a:r>
              <a:rPr lang="en-US" altLang="en-US"/>
              <a:t>In-class activity</a:t>
            </a:r>
          </a:p>
        </p:txBody>
      </p:sp>
      <p:sp>
        <p:nvSpPr>
          <p:cNvPr id="39938" name="Content Placeholder 2">
            <a:extLst>
              <a:ext uri="{FF2B5EF4-FFF2-40B4-BE49-F238E27FC236}">
                <a16:creationId xmlns:a16="http://schemas.microsoft.com/office/drawing/2014/main" id="{CD87FBA0-9FF8-8BB1-35FF-0EE22882F0AF}"/>
              </a:ext>
            </a:extLst>
          </p:cNvPr>
          <p:cNvSpPr>
            <a:spLocks noGrp="1"/>
          </p:cNvSpPr>
          <p:nvPr>
            <p:ph idx="1"/>
          </p:nvPr>
        </p:nvSpPr>
        <p:spPr/>
        <p:txBody>
          <a:bodyPr/>
          <a:lstStyle/>
          <a:p>
            <a:r>
              <a:rPr lang="en-US" altLang="en-US" sz="2800" dirty="0"/>
              <a:t>Pair with a classmate. It is an honor that both of you are hired by National Geographic to serve on a panel.</a:t>
            </a:r>
          </a:p>
          <a:p>
            <a:r>
              <a:rPr lang="en-US" altLang="en-US" sz="2800" dirty="0"/>
              <a:t>Look at twenty photos on the screen. Each of you can give either </a:t>
            </a:r>
            <a:r>
              <a:rPr lang="ja-JP" altLang="en-US" sz="2800"/>
              <a:t>“</a:t>
            </a:r>
            <a:r>
              <a:rPr lang="en-US" altLang="ja-JP" sz="2800" dirty="0"/>
              <a:t>1</a:t>
            </a:r>
            <a:r>
              <a:rPr lang="ja-JP" altLang="en-US" sz="2800"/>
              <a:t>”</a:t>
            </a:r>
            <a:r>
              <a:rPr lang="en-US" altLang="ja-JP" sz="2800" dirty="0"/>
              <a:t> (in) or </a:t>
            </a:r>
            <a:r>
              <a:rPr lang="ja-JP" altLang="en-US" sz="2800"/>
              <a:t>“</a:t>
            </a:r>
            <a:r>
              <a:rPr lang="en-US" altLang="ja-JP" sz="2800" dirty="0"/>
              <a:t>0</a:t>
            </a:r>
            <a:r>
              <a:rPr lang="ja-JP" altLang="en-US" sz="2800"/>
              <a:t>”</a:t>
            </a:r>
            <a:r>
              <a:rPr lang="en-US" altLang="ja-JP" sz="2800" dirty="0"/>
              <a:t> (out) to each entry.</a:t>
            </a:r>
          </a:p>
          <a:p>
            <a:r>
              <a:rPr lang="en-US" altLang="en-US" sz="2800" dirty="0"/>
              <a:t>Enter the data in JMP or SPSS. M</a:t>
            </a:r>
            <a:r>
              <a:rPr lang="en-US" altLang="ja-JP" sz="2800" dirty="0"/>
              <a:t>ake sure that the variable is nominal or ordinal.</a:t>
            </a:r>
          </a:p>
          <a:p>
            <a:r>
              <a:rPr lang="en-US" altLang="en-US" sz="2800" dirty="0"/>
              <a:t>Compute the </a:t>
            </a:r>
            <a:r>
              <a:rPr lang="en-US" altLang="en-US" sz="2800" dirty="0">
                <a:solidFill>
                  <a:srgbClr val="FF0000"/>
                </a:solidFill>
              </a:rPr>
              <a:t>Kappa coefficient</a:t>
            </a:r>
            <a:r>
              <a:rPr lang="en-US" altLang="en-US" sz="2800" dirty="0"/>
              <a:t>. Do you and your peer tend to agree with each other?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93C6A948-959A-43D2-6519-F681200C8D49}"/>
              </a:ext>
            </a:extLst>
          </p:cNvPr>
          <p:cNvSpPr>
            <a:spLocks noGrp="1"/>
          </p:cNvSpPr>
          <p:nvPr>
            <p:ph type="title"/>
          </p:nvPr>
        </p:nvSpPr>
        <p:spPr/>
        <p:txBody>
          <a:bodyPr/>
          <a:lstStyle/>
          <a:p>
            <a:r>
              <a:rPr lang="en-US" altLang="en-US"/>
              <a:t>Pearson</a:t>
            </a:r>
            <a:r>
              <a:rPr lang="ja-JP" altLang="en-US"/>
              <a:t>’</a:t>
            </a:r>
            <a:r>
              <a:rPr lang="en-US" altLang="ja-JP"/>
              <a:t>s r</a:t>
            </a:r>
            <a:endParaRPr lang="en-US" altLang="en-US"/>
          </a:p>
        </p:txBody>
      </p:sp>
      <p:sp>
        <p:nvSpPr>
          <p:cNvPr id="40962" name="Content Placeholder 2">
            <a:extLst>
              <a:ext uri="{FF2B5EF4-FFF2-40B4-BE49-F238E27FC236}">
                <a16:creationId xmlns:a16="http://schemas.microsoft.com/office/drawing/2014/main" id="{6AE8C12F-C1E8-E5F7-E9BA-35FC0720B56B}"/>
              </a:ext>
            </a:extLst>
          </p:cNvPr>
          <p:cNvSpPr>
            <a:spLocks noGrp="1"/>
          </p:cNvSpPr>
          <p:nvPr>
            <p:ph idx="1"/>
          </p:nvPr>
        </p:nvSpPr>
        <p:spPr>
          <a:xfrm>
            <a:off x="457200" y="1371600"/>
            <a:ext cx="8382000" cy="4876800"/>
          </a:xfrm>
        </p:spPr>
        <p:txBody>
          <a:bodyPr/>
          <a:lstStyle/>
          <a:p>
            <a:r>
              <a:rPr lang="en-US" altLang="en-US"/>
              <a:t>After the first screening, now the two judges assign a score between 1 and 10 to each photo, where 1 is the worst and 10 is the best.</a:t>
            </a:r>
          </a:p>
          <a:p>
            <a:r>
              <a:rPr lang="en-US" altLang="en-US"/>
              <a:t>These are Continuous scale data. Use Pearson’s r, of course.</a:t>
            </a:r>
          </a:p>
          <a:p>
            <a:r>
              <a:rPr lang="en-US" altLang="en-US"/>
              <a:t>Sometimes the coefficient alone might be misleading. If I tell you that the Pearson</a:t>
            </a:r>
            <a:r>
              <a:rPr lang="ja-JP" altLang="en-US"/>
              <a:t>’</a:t>
            </a:r>
            <a:r>
              <a:rPr lang="en-US" altLang="ja-JP"/>
              <a:t>s </a:t>
            </a:r>
            <a:r>
              <a:rPr lang="en-US" altLang="ja-JP" i="1"/>
              <a:t>r</a:t>
            </a:r>
            <a:r>
              <a:rPr lang="en-US" altLang="ja-JP"/>
              <a:t> of Rater A</a:t>
            </a:r>
            <a:r>
              <a:rPr lang="ja-JP" altLang="en-US"/>
              <a:t>’</a:t>
            </a:r>
            <a:r>
              <a:rPr lang="en-US" altLang="ja-JP"/>
              <a:t>s scores and Rater B</a:t>
            </a:r>
            <a:r>
              <a:rPr lang="ja-JP" altLang="en-US"/>
              <a:t>’</a:t>
            </a:r>
            <a:r>
              <a:rPr lang="en-US" altLang="ja-JP"/>
              <a:t>s scores is .8797, what will be your natural response?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1AECFCF9-AE5B-DD1C-F2A7-6056ECC9E5CB}"/>
              </a:ext>
            </a:extLst>
          </p:cNvPr>
          <p:cNvSpPr>
            <a:spLocks noGrp="1"/>
          </p:cNvSpPr>
          <p:nvPr>
            <p:ph type="title"/>
          </p:nvPr>
        </p:nvSpPr>
        <p:spPr/>
        <p:txBody>
          <a:bodyPr/>
          <a:lstStyle/>
          <a:p>
            <a:r>
              <a:rPr lang="en-US" altLang="en-US"/>
              <a:t>Pearson</a:t>
            </a:r>
            <a:r>
              <a:rPr lang="ja-JP" altLang="en-US"/>
              <a:t>’</a:t>
            </a:r>
            <a:r>
              <a:rPr lang="en-US" altLang="ja-JP"/>
              <a:t>s r</a:t>
            </a:r>
            <a:endParaRPr lang="en-US" altLang="en-US"/>
          </a:p>
        </p:txBody>
      </p:sp>
      <p:sp>
        <p:nvSpPr>
          <p:cNvPr id="41986" name="Content Placeholder 2">
            <a:extLst>
              <a:ext uri="{FF2B5EF4-FFF2-40B4-BE49-F238E27FC236}">
                <a16:creationId xmlns:a16="http://schemas.microsoft.com/office/drawing/2014/main" id="{989EEA66-01EF-FFEF-1EB4-91B3C7BE7EEB}"/>
              </a:ext>
            </a:extLst>
          </p:cNvPr>
          <p:cNvSpPr>
            <a:spLocks noGrp="1"/>
          </p:cNvSpPr>
          <p:nvPr>
            <p:ph idx="1"/>
          </p:nvPr>
        </p:nvSpPr>
        <p:spPr>
          <a:xfrm>
            <a:off x="457200" y="1371600"/>
            <a:ext cx="8382000" cy="4876800"/>
          </a:xfrm>
        </p:spPr>
        <p:txBody>
          <a:bodyPr/>
          <a:lstStyle/>
          <a:p>
            <a:r>
              <a:rPr lang="en-US" altLang="ja-JP"/>
              <a:t>You may say, </a:t>
            </a:r>
            <a:r>
              <a:rPr lang="ja-JP" altLang="en-US"/>
              <a:t>“</a:t>
            </a:r>
            <a:r>
              <a:rPr lang="en-US" altLang="ja-JP"/>
              <a:t>Wow! High coefficient! The two raters tend to </a:t>
            </a:r>
            <a:r>
              <a:rPr lang="ja-JP" altLang="en-US"/>
              <a:t>‘</a:t>
            </a:r>
            <a:r>
              <a:rPr lang="en-US" altLang="ja-JP"/>
              <a:t>agree</a:t>
            </a:r>
            <a:r>
              <a:rPr lang="ja-JP" altLang="en-US"/>
              <a:t>’</a:t>
            </a:r>
            <a:r>
              <a:rPr lang="en-US" altLang="ja-JP"/>
              <a:t> with each other. We can trust the panel.</a:t>
            </a:r>
            <a:r>
              <a:rPr lang="ja-JP" altLang="en-US"/>
              <a:t>”</a:t>
            </a:r>
            <a:endParaRPr lang="en-US" altLang="ja-JP"/>
          </a:p>
          <a:p>
            <a:r>
              <a:rPr lang="en-US" altLang="en-US"/>
              <a:t>You may even go further to say, </a:t>
            </a:r>
            <a:r>
              <a:rPr lang="ja-JP" altLang="en-US"/>
              <a:t>“</a:t>
            </a:r>
            <a:r>
              <a:rPr lang="en-US" altLang="ja-JP"/>
              <a:t>If the two raters </a:t>
            </a:r>
            <a:r>
              <a:rPr lang="ja-JP" altLang="en-US"/>
              <a:t>‘</a:t>
            </a:r>
            <a:r>
              <a:rPr lang="en-US" altLang="ja-JP"/>
              <a:t>agree</a:t>
            </a:r>
            <a:r>
              <a:rPr lang="ja-JP" altLang="en-US"/>
              <a:t>’</a:t>
            </a:r>
            <a:r>
              <a:rPr lang="en-US" altLang="ja-JP"/>
              <a:t> with each other, using two raters are redundant. To make it cost-effective, we should hire one of them only.</a:t>
            </a:r>
            <a:r>
              <a:rPr lang="ja-JP" altLang="en-US"/>
              <a:t>”</a:t>
            </a:r>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084C548F-0418-4226-C26E-C859518FDBCB}"/>
              </a:ext>
            </a:extLst>
          </p:cNvPr>
          <p:cNvSpPr>
            <a:spLocks noGrp="1"/>
          </p:cNvSpPr>
          <p:nvPr>
            <p:ph type="title"/>
          </p:nvPr>
        </p:nvSpPr>
        <p:spPr/>
        <p:txBody>
          <a:bodyPr/>
          <a:lstStyle/>
          <a:p>
            <a:r>
              <a:rPr lang="en-US" altLang="en-US"/>
              <a:t>Pearson</a:t>
            </a:r>
            <a:r>
              <a:rPr lang="ja-JP" altLang="en-US"/>
              <a:t>’</a:t>
            </a:r>
            <a:r>
              <a:rPr lang="en-US" altLang="ja-JP"/>
              <a:t>s r</a:t>
            </a:r>
            <a:endParaRPr lang="en-US" altLang="en-US"/>
          </a:p>
        </p:txBody>
      </p:sp>
      <p:sp>
        <p:nvSpPr>
          <p:cNvPr id="43010" name="Content Placeholder 2">
            <a:extLst>
              <a:ext uri="{FF2B5EF4-FFF2-40B4-BE49-F238E27FC236}">
                <a16:creationId xmlns:a16="http://schemas.microsoft.com/office/drawing/2014/main" id="{D14BC0DC-2DD8-8EF9-B69F-D63D1DA59A41}"/>
              </a:ext>
            </a:extLst>
          </p:cNvPr>
          <p:cNvSpPr>
            <a:spLocks noGrp="1"/>
          </p:cNvSpPr>
          <p:nvPr>
            <p:ph idx="1"/>
          </p:nvPr>
        </p:nvSpPr>
        <p:spPr>
          <a:xfrm>
            <a:off x="457200" y="5059362"/>
            <a:ext cx="8229600" cy="1066801"/>
          </a:xfrm>
        </p:spPr>
        <p:txBody>
          <a:bodyPr/>
          <a:lstStyle/>
          <a:p>
            <a:r>
              <a:rPr lang="en-US" altLang="en-US" dirty="0"/>
              <a:t>Pearson’s r = .8797. </a:t>
            </a:r>
          </a:p>
        </p:txBody>
      </p:sp>
      <p:pic>
        <p:nvPicPr>
          <p:cNvPr id="43011" name="Picture 3">
            <a:extLst>
              <a:ext uri="{FF2B5EF4-FFF2-40B4-BE49-F238E27FC236}">
                <a16:creationId xmlns:a16="http://schemas.microsoft.com/office/drawing/2014/main" id="{984855CE-34F0-8CB1-32FC-0BDDE603A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3924300" cy="327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3012" name="Picture 4">
            <a:extLst>
              <a:ext uri="{FF2B5EF4-FFF2-40B4-BE49-F238E27FC236}">
                <a16:creationId xmlns:a16="http://schemas.microsoft.com/office/drawing/2014/main" id="{56D588A3-610C-7635-FABC-1A64CB330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00200"/>
            <a:ext cx="3792538" cy="327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E6CE4353-F29D-E0D5-5DEF-72C194072BED}"/>
              </a:ext>
            </a:extLst>
          </p:cNvPr>
          <p:cNvSpPr>
            <a:spLocks noGrp="1"/>
          </p:cNvSpPr>
          <p:nvPr>
            <p:ph type="title"/>
          </p:nvPr>
        </p:nvSpPr>
        <p:spPr/>
        <p:txBody>
          <a:bodyPr/>
          <a:lstStyle/>
          <a:p>
            <a:pPr eaLnBrk="1" hangingPunct="1"/>
            <a:r>
              <a:rPr lang="en-US" altLang="en-US" dirty="0"/>
              <a:t>Shortcomings of Pearson’s r</a:t>
            </a:r>
          </a:p>
        </p:txBody>
      </p:sp>
      <p:sp>
        <p:nvSpPr>
          <p:cNvPr id="44034" name="Content Placeholder 2">
            <a:extLst>
              <a:ext uri="{FF2B5EF4-FFF2-40B4-BE49-F238E27FC236}">
                <a16:creationId xmlns:a16="http://schemas.microsoft.com/office/drawing/2014/main" id="{669AC5CD-5988-8F0B-E6DE-BDE7D348556B}"/>
              </a:ext>
            </a:extLst>
          </p:cNvPr>
          <p:cNvSpPr>
            <a:spLocks noGrp="1"/>
          </p:cNvSpPr>
          <p:nvPr>
            <p:ph idx="1"/>
          </p:nvPr>
        </p:nvSpPr>
        <p:spPr/>
        <p:txBody>
          <a:bodyPr/>
          <a:lstStyle/>
          <a:p>
            <a:pPr eaLnBrk="1" hangingPunct="1">
              <a:lnSpc>
                <a:spcPct val="80000"/>
              </a:lnSpc>
            </a:pPr>
            <a:r>
              <a:rPr lang="en-US" altLang="en-US" sz="3000" dirty="0"/>
              <a:t>One rater consistently gives </a:t>
            </a:r>
            <a:r>
              <a:rPr lang="en-US" altLang="en-US" sz="3000" dirty="0">
                <a:solidFill>
                  <a:srgbClr val="FF0000"/>
                </a:solidFill>
              </a:rPr>
              <a:t>low scores </a:t>
            </a:r>
            <a:r>
              <a:rPr lang="en-US" altLang="en-US" sz="3000" dirty="0"/>
              <a:t>and the other rater consistently gives </a:t>
            </a:r>
            <a:r>
              <a:rPr lang="en-US" altLang="en-US" sz="3000" dirty="0">
                <a:solidFill>
                  <a:srgbClr val="FF0000"/>
                </a:solidFill>
              </a:rPr>
              <a:t>high scores</a:t>
            </a:r>
            <a:r>
              <a:rPr lang="en-US" altLang="en-US" sz="3000" dirty="0"/>
              <a:t>. </a:t>
            </a:r>
          </a:p>
          <a:p>
            <a:pPr eaLnBrk="1" hangingPunct="1">
              <a:lnSpc>
                <a:spcPct val="80000"/>
              </a:lnSpc>
            </a:pPr>
            <a:r>
              <a:rPr lang="en-US" altLang="en-US" sz="3000" dirty="0"/>
              <a:t>The r looks good: .8797, but </a:t>
            </a:r>
            <a:r>
              <a:rPr lang="en-US" altLang="en-US" sz="3000" dirty="0">
                <a:solidFill>
                  <a:srgbClr val="FF0000"/>
                </a:solidFill>
              </a:rPr>
              <a:t>actually they don’t agree! </a:t>
            </a:r>
          </a:p>
          <a:p>
            <a:pPr eaLnBrk="1" hangingPunct="1">
              <a:lnSpc>
                <a:spcPct val="80000"/>
              </a:lnSpc>
            </a:pPr>
            <a:r>
              <a:rPr lang="en-US" altLang="en-US" sz="3000" dirty="0"/>
              <a:t>Pearson’s </a:t>
            </a:r>
            <a:r>
              <a:rPr lang="en-US" altLang="en-US" sz="3000" i="1" dirty="0"/>
              <a:t>r</a:t>
            </a:r>
            <a:r>
              <a:rPr lang="en-US" altLang="en-US" sz="3000" dirty="0"/>
              <a:t> can handle two raters only. If there are three or more raters, it cannot be used. </a:t>
            </a:r>
          </a:p>
          <a:p>
            <a:pPr eaLnBrk="1" hangingPunct="1">
              <a:lnSpc>
                <a:spcPct val="80000"/>
              </a:lnSpc>
            </a:pPr>
            <a:endParaRPr lang="en-US" altLang="en-US" sz="3000" dirty="0"/>
          </a:p>
          <a:p>
            <a:pPr eaLnBrk="1" hangingPunct="1">
              <a:lnSpc>
                <a:spcPct val="80000"/>
              </a:lnSpc>
            </a:pPr>
            <a:endParaRPr lang="en-US" altLang="en-US" sz="3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E6CE4353-F29D-E0D5-5DEF-72C194072BED}"/>
              </a:ext>
            </a:extLst>
          </p:cNvPr>
          <p:cNvSpPr>
            <a:spLocks noGrp="1"/>
          </p:cNvSpPr>
          <p:nvPr>
            <p:ph type="title"/>
          </p:nvPr>
        </p:nvSpPr>
        <p:spPr/>
        <p:txBody>
          <a:bodyPr/>
          <a:lstStyle/>
          <a:p>
            <a:pPr eaLnBrk="1" hangingPunct="1"/>
            <a:r>
              <a:rPr lang="en-US" altLang="en-US" dirty="0"/>
              <a:t>Shortcomings of Pearson’s r</a:t>
            </a:r>
          </a:p>
        </p:txBody>
      </p:sp>
      <p:sp>
        <p:nvSpPr>
          <p:cNvPr id="44034" name="Content Placeholder 2">
            <a:extLst>
              <a:ext uri="{FF2B5EF4-FFF2-40B4-BE49-F238E27FC236}">
                <a16:creationId xmlns:a16="http://schemas.microsoft.com/office/drawing/2014/main" id="{669AC5CD-5988-8F0B-E6DE-BDE7D348556B}"/>
              </a:ext>
            </a:extLst>
          </p:cNvPr>
          <p:cNvSpPr>
            <a:spLocks noGrp="1"/>
          </p:cNvSpPr>
          <p:nvPr>
            <p:ph idx="1"/>
          </p:nvPr>
        </p:nvSpPr>
        <p:spPr/>
        <p:txBody>
          <a:bodyPr/>
          <a:lstStyle/>
          <a:p>
            <a:pPr eaLnBrk="1" hangingPunct="1">
              <a:lnSpc>
                <a:spcPct val="80000"/>
              </a:lnSpc>
            </a:pPr>
            <a:r>
              <a:rPr lang="en-US" altLang="en-US" sz="3000" dirty="0"/>
              <a:t>Pearson</a:t>
            </a:r>
            <a:r>
              <a:rPr lang="ja-JP" altLang="en-US" sz="3000"/>
              <a:t>’</a:t>
            </a:r>
            <a:r>
              <a:rPr lang="en-US" altLang="ja-JP" sz="3000" dirty="0"/>
              <a:t>s </a:t>
            </a:r>
            <a:r>
              <a:rPr lang="en-US" altLang="ja-JP" sz="3000" i="1" dirty="0"/>
              <a:t>r</a:t>
            </a:r>
            <a:r>
              <a:rPr lang="en-US" altLang="ja-JP" sz="3000" dirty="0"/>
              <a:t> is based on continuous scaled data. If the data are ordinal (e.g. Likert scale), it should be widely spread (1-10). </a:t>
            </a:r>
          </a:p>
          <a:p>
            <a:pPr eaLnBrk="1" hangingPunct="1">
              <a:lnSpc>
                <a:spcPct val="80000"/>
              </a:lnSpc>
            </a:pPr>
            <a:r>
              <a:rPr lang="en-US" altLang="en-US" sz="3000" dirty="0"/>
              <a:t>However, </a:t>
            </a:r>
            <a:r>
              <a:rPr lang="en-US" altLang="en-US" sz="3000" dirty="0">
                <a:solidFill>
                  <a:srgbClr val="FF0000"/>
                </a:solidFill>
              </a:rPr>
              <a:t>in many contests the participants are the best of the best</a:t>
            </a:r>
            <a:r>
              <a:rPr lang="en-US" altLang="en-US" sz="3000" dirty="0"/>
              <a:t>. The scores may concentrate on the high end (e.g. 8, 9, 10 on a 10-point scale) and thus the distribution is skew. When you look at the scatterplot, the data points do not scatter at all.  </a:t>
            </a:r>
          </a:p>
          <a:p>
            <a:pPr eaLnBrk="1" hangingPunct="1">
              <a:lnSpc>
                <a:spcPct val="80000"/>
              </a:lnSpc>
            </a:pPr>
            <a:r>
              <a:rPr lang="en-US" altLang="en-US" sz="3000" dirty="0">
                <a:solidFill>
                  <a:srgbClr val="FF0000"/>
                </a:solidFill>
              </a:rPr>
              <a:t>No variance </a:t>
            </a:r>
            <a:r>
              <a:rPr lang="en-US" altLang="en-US" sz="3000" dirty="0">
                <a:solidFill>
                  <a:srgbClr val="FF0000"/>
                </a:solidFill>
                <a:sym typeface="Wingdings" pitchFamily="2" charset="2"/>
              </a:rPr>
              <a:t></a:t>
            </a:r>
            <a:r>
              <a:rPr lang="en-US" altLang="en-US" sz="3000" dirty="0">
                <a:solidFill>
                  <a:srgbClr val="FF0000"/>
                </a:solidFill>
              </a:rPr>
              <a:t> nothing you can do; little variance </a:t>
            </a:r>
            <a:r>
              <a:rPr lang="en-US" altLang="en-US" sz="3000" dirty="0">
                <a:solidFill>
                  <a:srgbClr val="FF0000"/>
                </a:solidFill>
                <a:sym typeface="Wingdings" pitchFamily="2" charset="2"/>
              </a:rPr>
              <a:t></a:t>
            </a:r>
            <a:r>
              <a:rPr lang="en-US" altLang="en-US" sz="3000" dirty="0">
                <a:solidFill>
                  <a:srgbClr val="FF0000"/>
                </a:solidFill>
              </a:rPr>
              <a:t> not much you can do</a:t>
            </a:r>
          </a:p>
          <a:p>
            <a:pPr eaLnBrk="1" hangingPunct="1">
              <a:lnSpc>
                <a:spcPct val="80000"/>
              </a:lnSpc>
            </a:pPr>
            <a:endParaRPr lang="en-US" altLang="en-US" sz="3000" dirty="0"/>
          </a:p>
          <a:p>
            <a:pPr eaLnBrk="1" hangingPunct="1">
              <a:lnSpc>
                <a:spcPct val="80000"/>
              </a:lnSpc>
            </a:pPr>
            <a:endParaRPr lang="en-US" altLang="en-US" sz="3000" dirty="0"/>
          </a:p>
        </p:txBody>
      </p:sp>
    </p:spTree>
    <p:extLst>
      <p:ext uri="{BB962C8B-B14F-4D97-AF65-F5344CB8AC3E}">
        <p14:creationId xmlns:p14="http://schemas.microsoft.com/office/powerpoint/2010/main" val="1720396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91E85AE1-1C84-48A1-BDC5-81E706AFBF87}"/>
              </a:ext>
            </a:extLst>
          </p:cNvPr>
          <p:cNvSpPr>
            <a:spLocks noGrp="1"/>
          </p:cNvSpPr>
          <p:nvPr>
            <p:ph type="title"/>
          </p:nvPr>
        </p:nvSpPr>
        <p:spPr/>
        <p:txBody>
          <a:bodyPr/>
          <a:lstStyle/>
          <a:p>
            <a:r>
              <a:rPr lang="en-US" altLang="en-US" dirty="0"/>
              <a:t>Intraclass correlation coefficient </a:t>
            </a:r>
          </a:p>
        </p:txBody>
      </p:sp>
      <p:sp>
        <p:nvSpPr>
          <p:cNvPr id="45058" name="Content Placeholder 2">
            <a:extLst>
              <a:ext uri="{FF2B5EF4-FFF2-40B4-BE49-F238E27FC236}">
                <a16:creationId xmlns:a16="http://schemas.microsoft.com/office/drawing/2014/main" id="{EB146001-5892-D7F1-6650-EBADFE69EAB2}"/>
              </a:ext>
            </a:extLst>
          </p:cNvPr>
          <p:cNvSpPr>
            <a:spLocks noGrp="1"/>
          </p:cNvSpPr>
          <p:nvPr>
            <p:ph idx="1"/>
          </p:nvPr>
        </p:nvSpPr>
        <p:spPr>
          <a:xfrm>
            <a:off x="609600" y="1447800"/>
            <a:ext cx="7848600" cy="4876800"/>
          </a:xfrm>
        </p:spPr>
        <p:txBody>
          <a:bodyPr/>
          <a:lstStyle/>
          <a:p>
            <a:r>
              <a:rPr lang="en-US" altLang="en-US" dirty="0"/>
              <a:t>One way to overcome the limitation of Pearson</a:t>
            </a:r>
            <a:r>
              <a:rPr lang="ja-JP" altLang="en-US"/>
              <a:t>’</a:t>
            </a:r>
            <a:r>
              <a:rPr lang="en-US" altLang="ja-JP" dirty="0"/>
              <a:t>s r is Intraclass correlation coefficient (ICC).</a:t>
            </a:r>
          </a:p>
          <a:p>
            <a:r>
              <a:rPr lang="en-US" altLang="ja-JP" dirty="0"/>
              <a:t>ICC can look for absolute agreement.</a:t>
            </a:r>
          </a:p>
          <a:p>
            <a:r>
              <a:rPr lang="en-US" altLang="en-US" dirty="0"/>
              <a:t>ICC can handle more than two judges or raters.</a:t>
            </a:r>
            <a:endParaRPr lang="en-US" altLang="ja-JP" dirty="0"/>
          </a:p>
          <a:p>
            <a:r>
              <a:rPr lang="en-US" altLang="ja-JP" dirty="0"/>
              <a:t>ICC can handle low variation.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91E85AE1-1C84-48A1-BDC5-81E706AFBF87}"/>
              </a:ext>
            </a:extLst>
          </p:cNvPr>
          <p:cNvSpPr>
            <a:spLocks noGrp="1"/>
          </p:cNvSpPr>
          <p:nvPr>
            <p:ph type="title"/>
          </p:nvPr>
        </p:nvSpPr>
        <p:spPr/>
        <p:txBody>
          <a:bodyPr/>
          <a:lstStyle/>
          <a:p>
            <a:r>
              <a:rPr lang="en-US" altLang="en-US" dirty="0"/>
              <a:t>Intraclass correlation coefficient </a:t>
            </a:r>
          </a:p>
        </p:txBody>
      </p:sp>
      <p:sp>
        <p:nvSpPr>
          <p:cNvPr id="45058" name="Content Placeholder 2">
            <a:extLst>
              <a:ext uri="{FF2B5EF4-FFF2-40B4-BE49-F238E27FC236}">
                <a16:creationId xmlns:a16="http://schemas.microsoft.com/office/drawing/2014/main" id="{EB146001-5892-D7F1-6650-EBADFE69EAB2}"/>
              </a:ext>
            </a:extLst>
          </p:cNvPr>
          <p:cNvSpPr>
            <a:spLocks noGrp="1"/>
          </p:cNvSpPr>
          <p:nvPr>
            <p:ph idx="1"/>
          </p:nvPr>
        </p:nvSpPr>
        <p:spPr>
          <a:xfrm>
            <a:off x="609600" y="1447800"/>
            <a:ext cx="7848600" cy="4876800"/>
          </a:xfrm>
        </p:spPr>
        <p:txBody>
          <a:bodyPr/>
          <a:lstStyle/>
          <a:p>
            <a:r>
              <a:rPr lang="en-US" altLang="ja-JP" sz="2800" dirty="0"/>
              <a:t>Analyze </a:t>
            </a:r>
            <a:r>
              <a:rPr lang="en-US" altLang="ja-JP" sz="2800" dirty="0">
                <a:sym typeface="Wingdings" pitchFamily="2" charset="2"/>
              </a:rPr>
              <a:t> Scale  Reliability Analysis</a:t>
            </a:r>
          </a:p>
          <a:p>
            <a:r>
              <a:rPr lang="en-US" altLang="ja-JP" sz="2800" dirty="0">
                <a:sym typeface="Wingdings" pitchFamily="2" charset="2"/>
              </a:rPr>
              <a:t>Input the variables into Items</a:t>
            </a:r>
          </a:p>
          <a:p>
            <a:r>
              <a:rPr lang="en-US" altLang="ja-JP" sz="2800" dirty="0">
                <a:sym typeface="Wingdings" pitchFamily="2" charset="2"/>
              </a:rPr>
              <a:t>Click on Statistics</a:t>
            </a:r>
          </a:p>
          <a:p>
            <a:r>
              <a:rPr lang="en-US" altLang="ja-JP" sz="2800" dirty="0">
                <a:sym typeface="Wingdings" pitchFamily="2" charset="2"/>
              </a:rPr>
              <a:t>Check the box “Intraclass correlation coefficient”</a:t>
            </a:r>
          </a:p>
          <a:p>
            <a:r>
              <a:rPr lang="en-US" altLang="ja-JP" sz="2800" dirty="0">
                <a:sym typeface="Wingdings" pitchFamily="2" charset="2"/>
              </a:rPr>
              <a:t>Choose “Two-Way Random” from Model: Both the raters are randomly chosen from the population.</a:t>
            </a:r>
          </a:p>
          <a:p>
            <a:r>
              <a:rPr lang="en-US" altLang="ja-JP" sz="2800" dirty="0">
                <a:sym typeface="Wingdings" pitchFamily="2" charset="2"/>
              </a:rPr>
              <a:t>Choose “Absolute Agreement” from Type: It looks at whether the raters give similar scores to the same contestants. If “consistency” is chosen, it has the same problem as Pearson’s </a:t>
            </a:r>
            <a:r>
              <a:rPr lang="en-US" altLang="ja-JP" sz="2800" i="1" dirty="0">
                <a:sym typeface="Wingdings" pitchFamily="2" charset="2"/>
              </a:rPr>
              <a:t>r</a:t>
            </a:r>
            <a:r>
              <a:rPr lang="en-US" altLang="ja-JP" sz="2800" dirty="0">
                <a:sym typeface="Wingdings" pitchFamily="2" charset="2"/>
              </a:rPr>
              <a:t>. </a:t>
            </a:r>
          </a:p>
          <a:p>
            <a:endParaRPr lang="en-US" altLang="ja-JP" sz="2800" dirty="0">
              <a:sym typeface="Wingdings" pitchFamily="2" charset="2"/>
            </a:endParaRPr>
          </a:p>
          <a:p>
            <a:endParaRPr lang="en-US" altLang="ja-JP" dirty="0"/>
          </a:p>
        </p:txBody>
      </p:sp>
    </p:spTree>
    <p:extLst>
      <p:ext uri="{BB962C8B-B14F-4D97-AF65-F5344CB8AC3E}">
        <p14:creationId xmlns:p14="http://schemas.microsoft.com/office/powerpoint/2010/main" val="3446416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B81CCE2-7E95-FA6D-EDBF-C0D60E3D3996}"/>
              </a:ext>
            </a:extLst>
          </p:cNvPr>
          <p:cNvSpPr>
            <a:spLocks noGrp="1"/>
          </p:cNvSpPr>
          <p:nvPr>
            <p:ph type="title"/>
          </p:nvPr>
        </p:nvSpPr>
        <p:spPr>
          <a:xfrm>
            <a:off x="457200" y="228600"/>
            <a:ext cx="8229600" cy="1143000"/>
          </a:xfrm>
        </p:spPr>
        <p:txBody>
          <a:bodyPr/>
          <a:lstStyle/>
          <a:p>
            <a:endParaRPr lang="en-US" altLang="en-US" dirty="0"/>
          </a:p>
        </p:txBody>
      </p:sp>
      <p:sp>
        <p:nvSpPr>
          <p:cNvPr id="46082" name="Content Placeholder 2">
            <a:extLst>
              <a:ext uri="{FF2B5EF4-FFF2-40B4-BE49-F238E27FC236}">
                <a16:creationId xmlns:a16="http://schemas.microsoft.com/office/drawing/2014/main" id="{7FBCBE1F-448F-5BE2-56B3-820FA61CBB2D}"/>
              </a:ext>
            </a:extLst>
          </p:cNvPr>
          <p:cNvSpPr>
            <a:spLocks noGrp="1"/>
          </p:cNvSpPr>
          <p:nvPr>
            <p:ph idx="1"/>
          </p:nvPr>
        </p:nvSpPr>
        <p:spPr>
          <a:xfrm>
            <a:off x="533400" y="5334000"/>
            <a:ext cx="8229600" cy="1295400"/>
          </a:xfrm>
        </p:spPr>
        <p:txBody>
          <a:bodyPr/>
          <a:lstStyle/>
          <a:p>
            <a:endParaRPr lang="en-US" altLang="en-US" dirty="0"/>
          </a:p>
        </p:txBody>
      </p:sp>
      <p:pic>
        <p:nvPicPr>
          <p:cNvPr id="2" name="Picture 1">
            <a:extLst>
              <a:ext uri="{FF2B5EF4-FFF2-40B4-BE49-F238E27FC236}">
                <a16:creationId xmlns:a16="http://schemas.microsoft.com/office/drawing/2014/main" id="{1F79FAC2-B2BB-76A3-9829-766593E606F8}"/>
              </a:ext>
            </a:extLst>
          </p:cNvPr>
          <p:cNvPicPr>
            <a:picLocks noChangeAspect="1"/>
          </p:cNvPicPr>
          <p:nvPr/>
        </p:nvPicPr>
        <p:blipFill>
          <a:blip r:embed="rId2"/>
          <a:stretch>
            <a:fillRect/>
          </a:stretch>
        </p:blipFill>
        <p:spPr>
          <a:xfrm>
            <a:off x="1912562" y="0"/>
            <a:ext cx="5318876" cy="6858000"/>
          </a:xfrm>
          <a:prstGeom prst="rect">
            <a:avLst/>
          </a:prstGeom>
        </p:spPr>
      </p:pic>
    </p:spTree>
    <p:extLst>
      <p:ext uri="{BB962C8B-B14F-4D97-AF65-F5344CB8AC3E}">
        <p14:creationId xmlns:p14="http://schemas.microsoft.com/office/powerpoint/2010/main" val="2023890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B81CCE2-7E95-FA6D-EDBF-C0D60E3D3996}"/>
              </a:ext>
            </a:extLst>
          </p:cNvPr>
          <p:cNvSpPr>
            <a:spLocks noGrp="1"/>
          </p:cNvSpPr>
          <p:nvPr>
            <p:ph type="title"/>
          </p:nvPr>
        </p:nvSpPr>
        <p:spPr>
          <a:xfrm>
            <a:off x="457200" y="228600"/>
            <a:ext cx="8229600" cy="1143000"/>
          </a:xfrm>
        </p:spPr>
        <p:txBody>
          <a:bodyPr/>
          <a:lstStyle/>
          <a:p>
            <a:r>
              <a:rPr lang="en-US" altLang="en-US"/>
              <a:t>Intraclass correlation coefficient </a:t>
            </a:r>
          </a:p>
        </p:txBody>
      </p:sp>
      <p:sp>
        <p:nvSpPr>
          <p:cNvPr id="46082" name="Content Placeholder 2">
            <a:extLst>
              <a:ext uri="{FF2B5EF4-FFF2-40B4-BE49-F238E27FC236}">
                <a16:creationId xmlns:a16="http://schemas.microsoft.com/office/drawing/2014/main" id="{7FBCBE1F-448F-5BE2-56B3-820FA61CBB2D}"/>
              </a:ext>
            </a:extLst>
          </p:cNvPr>
          <p:cNvSpPr>
            <a:spLocks noGrp="1"/>
          </p:cNvSpPr>
          <p:nvPr>
            <p:ph idx="1"/>
          </p:nvPr>
        </p:nvSpPr>
        <p:spPr>
          <a:xfrm>
            <a:off x="533400" y="5334000"/>
            <a:ext cx="8229600" cy="1295400"/>
          </a:xfrm>
        </p:spPr>
        <p:txBody>
          <a:bodyPr/>
          <a:lstStyle/>
          <a:p>
            <a:r>
              <a:rPr lang="en-US" altLang="en-US" dirty="0"/>
              <a:t>An ICC of .7 is acceptable; .8 or above is good. In this example, .26 is very bad. </a:t>
            </a:r>
          </a:p>
        </p:txBody>
      </p:sp>
      <p:pic>
        <p:nvPicPr>
          <p:cNvPr id="2" name="Picture 1">
            <a:extLst>
              <a:ext uri="{FF2B5EF4-FFF2-40B4-BE49-F238E27FC236}">
                <a16:creationId xmlns:a16="http://schemas.microsoft.com/office/drawing/2014/main" id="{3BE11E39-F6FB-F43E-870B-BADAB762D98D}"/>
              </a:ext>
            </a:extLst>
          </p:cNvPr>
          <p:cNvPicPr>
            <a:picLocks noChangeAspect="1"/>
          </p:cNvPicPr>
          <p:nvPr/>
        </p:nvPicPr>
        <p:blipFill>
          <a:blip r:embed="rId2"/>
          <a:stretch>
            <a:fillRect/>
          </a:stretch>
        </p:blipFill>
        <p:spPr>
          <a:xfrm>
            <a:off x="427254" y="2019300"/>
            <a:ext cx="8488146" cy="29718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B81CCE2-7E95-FA6D-EDBF-C0D60E3D3996}"/>
              </a:ext>
            </a:extLst>
          </p:cNvPr>
          <p:cNvSpPr>
            <a:spLocks noGrp="1"/>
          </p:cNvSpPr>
          <p:nvPr>
            <p:ph type="title"/>
          </p:nvPr>
        </p:nvSpPr>
        <p:spPr>
          <a:xfrm>
            <a:off x="457200" y="228600"/>
            <a:ext cx="8229600" cy="1143000"/>
          </a:xfrm>
        </p:spPr>
        <p:txBody>
          <a:bodyPr/>
          <a:lstStyle/>
          <a:p>
            <a:r>
              <a:rPr lang="en-US" altLang="en-US"/>
              <a:t>Intraclass correlation coefficient </a:t>
            </a:r>
          </a:p>
        </p:txBody>
      </p:sp>
      <p:sp>
        <p:nvSpPr>
          <p:cNvPr id="46082" name="Content Placeholder 2">
            <a:extLst>
              <a:ext uri="{FF2B5EF4-FFF2-40B4-BE49-F238E27FC236}">
                <a16:creationId xmlns:a16="http://schemas.microsoft.com/office/drawing/2014/main" id="{7FBCBE1F-448F-5BE2-56B3-820FA61CBB2D}"/>
              </a:ext>
            </a:extLst>
          </p:cNvPr>
          <p:cNvSpPr>
            <a:spLocks noGrp="1"/>
          </p:cNvSpPr>
          <p:nvPr>
            <p:ph idx="1"/>
          </p:nvPr>
        </p:nvSpPr>
        <p:spPr>
          <a:xfrm>
            <a:off x="533400" y="1524000"/>
            <a:ext cx="8229600" cy="5105400"/>
          </a:xfrm>
        </p:spPr>
        <p:txBody>
          <a:bodyPr/>
          <a:lstStyle/>
          <a:p>
            <a:r>
              <a:rPr lang="en-US" altLang="en-US" dirty="0"/>
              <a:t>ICC can also be applied to compute test-retest reliability.</a:t>
            </a:r>
          </a:p>
          <a:p>
            <a:r>
              <a:rPr lang="en-US" altLang="en-US"/>
              <a:t>“Mean</a:t>
            </a:r>
            <a:r>
              <a:rPr lang="en-US" altLang="en-US" dirty="0"/>
              <a:t>”, “nice”, “middle” could be Test 1, Test 2, and Test 3. </a:t>
            </a:r>
          </a:p>
        </p:txBody>
      </p:sp>
    </p:spTree>
    <p:extLst>
      <p:ext uri="{BB962C8B-B14F-4D97-AF65-F5344CB8AC3E}">
        <p14:creationId xmlns:p14="http://schemas.microsoft.com/office/powerpoint/2010/main" val="2879944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1413</TotalTime>
  <Words>2700</Words>
  <Application>Microsoft Macintosh PowerPoint</Application>
  <PresentationFormat>On-screen Show (4:3)</PresentationFormat>
  <Paragraphs>187</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Times</vt:lpstr>
      <vt:lpstr>Arial</vt:lpstr>
      <vt:lpstr>Calibri</vt:lpstr>
      <vt:lpstr>Office Theme</vt:lpstr>
      <vt:lpstr>Reliability</vt:lpstr>
      <vt:lpstr>What’s a “Good Test?”</vt:lpstr>
      <vt:lpstr>Common usage</vt:lpstr>
      <vt:lpstr>New trend:  Reliability and precision</vt:lpstr>
      <vt:lpstr>Temporal stability</vt:lpstr>
      <vt:lpstr>Temporal stability</vt:lpstr>
      <vt:lpstr>Temporal stability</vt:lpstr>
      <vt:lpstr>SD and variance</vt:lpstr>
      <vt:lpstr>Application of reliability in real life</vt:lpstr>
      <vt:lpstr>In-class activity</vt:lpstr>
      <vt:lpstr>Form equivalence</vt:lpstr>
      <vt:lpstr>Form equivalence</vt:lpstr>
      <vt:lpstr>Form equivalence</vt:lpstr>
      <vt:lpstr>Internal consistency</vt:lpstr>
      <vt:lpstr>Split-half</vt:lpstr>
      <vt:lpstr>Split-half</vt:lpstr>
      <vt:lpstr>Split-half</vt:lpstr>
      <vt:lpstr>Cronbach Alpha:  Internal consistency</vt:lpstr>
      <vt:lpstr>What is Cronbach Coefficient Alpha?</vt:lpstr>
      <vt:lpstr>What is Cronbach Coefficient Alpha?</vt:lpstr>
      <vt:lpstr>What is Cronbach Coefficient Alpha?</vt:lpstr>
      <vt:lpstr>Always check the data accuracy!</vt:lpstr>
      <vt:lpstr>Entire set</vt:lpstr>
      <vt:lpstr>Remove the bad apple (item)!</vt:lpstr>
      <vt:lpstr>Remedies</vt:lpstr>
      <vt:lpstr>Caution! </vt:lpstr>
      <vt:lpstr>Check data in SPSS</vt:lpstr>
      <vt:lpstr>Histogram in SPSS</vt:lpstr>
      <vt:lpstr>Histogram in SPSS</vt:lpstr>
      <vt:lpstr>Cronbach Alpha in SPSS</vt:lpstr>
      <vt:lpstr>Cronbach Alpha in SPSS</vt:lpstr>
      <vt:lpstr>Cronbach Alpha in SAS</vt:lpstr>
      <vt:lpstr>What does Cronbach Alpha imply?</vt:lpstr>
      <vt:lpstr>Consistency is NOT   uni-dimensionality</vt:lpstr>
      <vt:lpstr>Kappa</vt:lpstr>
      <vt:lpstr>Online Kappa calculator</vt:lpstr>
      <vt:lpstr>Kappa output </vt:lpstr>
      <vt:lpstr>JMP</vt:lpstr>
      <vt:lpstr>PowerPoint Presentation</vt:lpstr>
      <vt:lpstr>Kappa in SPSS</vt:lpstr>
      <vt:lpstr>Kappa in SPSS</vt:lpstr>
      <vt:lpstr>In-class activity</vt:lpstr>
      <vt:lpstr>Pearson’s r</vt:lpstr>
      <vt:lpstr>Pearson’s r</vt:lpstr>
      <vt:lpstr>Pearson’s r</vt:lpstr>
      <vt:lpstr>Shortcomings of Pearson’s r</vt:lpstr>
      <vt:lpstr>Shortcomings of Pearson’s r</vt:lpstr>
      <vt:lpstr>Intraclass correlation coefficient </vt:lpstr>
      <vt:lpstr>Intraclass correlation coefficient </vt:lpstr>
      <vt:lpstr>PowerPoint Presentation</vt:lpstr>
      <vt:lpstr>Intraclass correlation coefficient </vt:lpstr>
      <vt:lpstr>Intraclass correlation coefficient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Alex Yu 余創豪</cp:lastModifiedBy>
  <cp:revision>208</cp:revision>
  <dcterms:created xsi:type="dcterms:W3CDTF">2006-08-16T00:00:00Z</dcterms:created>
  <dcterms:modified xsi:type="dcterms:W3CDTF">2023-05-11T02:51:59Z</dcterms:modified>
</cp:coreProperties>
</file>