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67" r:id="rId4"/>
    <p:sldId id="258" r:id="rId5"/>
    <p:sldId id="259" r:id="rId6"/>
    <p:sldId id="260" r:id="rId7"/>
    <p:sldId id="263" r:id="rId8"/>
    <p:sldId id="274" r:id="rId9"/>
    <p:sldId id="276" r:id="rId10"/>
    <p:sldId id="277" r:id="rId11"/>
    <p:sldId id="278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79" autoAdjust="0"/>
    <p:restoredTop sz="94660"/>
  </p:normalViewPr>
  <p:slideViewPr>
    <p:cSldViewPr>
      <p:cViewPr varScale="1">
        <p:scale>
          <a:sx n="149" d="100"/>
          <a:sy n="149" d="100"/>
        </p:scale>
        <p:origin x="194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Validity: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me your fingers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023" y="2202474"/>
            <a:ext cx="7200900" cy="3055327"/>
          </a:xfrm>
        </p:spPr>
        <p:txBody>
          <a:bodyPr>
            <a:noAutofit/>
          </a:bodyPr>
          <a:lstStyle/>
          <a:p>
            <a:r>
              <a:rPr lang="en-US" sz="2400" dirty="0"/>
              <a:t>Do not shout out the answer, or your classmates will follow what you said.</a:t>
            </a:r>
          </a:p>
          <a:p>
            <a:r>
              <a:rPr lang="en-US" sz="2400" dirty="0"/>
              <a:t>Use your fingers</a:t>
            </a:r>
          </a:p>
          <a:p>
            <a:pPr lvl="1"/>
            <a:r>
              <a:rPr lang="en-US" sz="2400" dirty="0"/>
              <a:t>One finger (the right finger) = A</a:t>
            </a:r>
          </a:p>
          <a:p>
            <a:pPr lvl="1"/>
            <a:r>
              <a:rPr lang="en-US" sz="2400" dirty="0"/>
              <a:t>Two fingers = B</a:t>
            </a:r>
          </a:p>
          <a:p>
            <a:pPr lvl="1"/>
            <a:r>
              <a:rPr lang="en-US" sz="2400" dirty="0"/>
              <a:t>Three fingers = C</a:t>
            </a:r>
          </a:p>
          <a:p>
            <a:pPr lvl="1"/>
            <a:r>
              <a:rPr lang="en-US" sz="2400" dirty="0"/>
              <a:t>Four fingers = D</a:t>
            </a:r>
          </a:p>
          <a:p>
            <a:pPr lvl="1"/>
            <a:r>
              <a:rPr lang="en-US" sz="2400" dirty="0"/>
              <a:t>No finger = I don’t know. I didn’t study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181" y="3167429"/>
            <a:ext cx="2062943" cy="220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two </a:t>
            </a:r>
            <a:r>
              <a:rPr lang="en-US" dirty="0"/>
              <a:t>tests measure related skills or knowledge, they have __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667000"/>
            <a:ext cx="6591985" cy="377762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Convergent validity.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Internal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Externality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705600" cy="1524000"/>
          </a:xfrm>
        </p:spPr>
        <p:txBody>
          <a:bodyPr>
            <a:noAutofit/>
          </a:bodyPr>
          <a:lstStyle/>
          <a:p>
            <a:r>
              <a:rPr lang="en-US" dirty="0"/>
              <a:t>Which of the following is true about content validity?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209800"/>
            <a:ext cx="6934200" cy="41148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The content is said to be valid if the sample items represent the larger domain of knowledge and skills.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You can use regression modeling to validate it.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First you need subject matter experts to write the questions in order to obtain face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7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Which of the following is true about criterion validity?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Example: How good pilots can fly an airplane can predict their scores in computer simulations.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We can use regression analysis to verify criterion validity.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It is the same as convergent validity because both are about the correlation between two tests.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First we need content experts to set the criterion.</a:t>
            </a:r>
          </a:p>
        </p:txBody>
      </p:sp>
    </p:spTree>
    <p:extLst>
      <p:ext uri="{BB962C8B-B14F-4D97-AF65-F5344CB8AC3E}">
        <p14:creationId xmlns:p14="http://schemas.microsoft.com/office/powerpoint/2010/main" val="3693890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airline requires </a:t>
            </a:r>
            <a:r>
              <a:rPr lang="en-US"/>
              <a:t>all of </a:t>
            </a:r>
            <a:r>
              <a:rPr lang="en-US" dirty="0"/>
              <a:t>their pilots going through rigorous psychological assessments to ensure their mental stability. Which of the following is the most appropriate approach?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810000"/>
            <a:ext cx="6591985" cy="2362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Content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Criterion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Face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Construct validity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331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89049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Which of the following is NOT </a:t>
            </a:r>
            <a:r>
              <a:rPr lang="en-US"/>
              <a:t>a reason for doing a pilot study?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971800"/>
            <a:ext cx="6591985" cy="293942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Spot errors and ambiguity in wording.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Spot errors in the interface design and the protocol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Find out how long it takes to complete the survey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Increase the sample size by including data collected from the pilot study</a:t>
            </a:r>
          </a:p>
        </p:txBody>
      </p:sp>
    </p:spTree>
    <p:extLst>
      <p:ext uri="{BB962C8B-B14F-4D97-AF65-F5344CB8AC3E}">
        <p14:creationId xmlns:p14="http://schemas.microsoft.com/office/powerpoint/2010/main" val="360425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a 5-point Likert scale “3” is regarded as the middle position. Which of the following statements is false?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048000"/>
            <a:ext cx="6591985" cy="3200400"/>
          </a:xfrm>
        </p:spPr>
        <p:txBody>
          <a:bodyPr>
            <a:normAutofit lnSpcReduction="10000"/>
          </a:bodyPr>
          <a:lstStyle/>
          <a:p>
            <a:pPr>
              <a:buFont typeface="+mj-lt"/>
              <a:buAutoNum type="alphaUcPeriod"/>
            </a:pPr>
            <a:r>
              <a:rPr lang="en-US" sz="2000" dirty="0"/>
              <a:t>“3” is ambiguous. It could mean “N/A,” “no opinion,” “I don’t care,” or “neither agree nor disagree.” </a:t>
            </a:r>
          </a:p>
          <a:p>
            <a:pPr>
              <a:buFont typeface="+mj-lt"/>
              <a:buAutoNum type="alphaUcPeriod"/>
            </a:pPr>
            <a:r>
              <a:rPr lang="en-US" sz="2000" dirty="0"/>
              <a:t>Some researchers use a 4-point scale to overcome the problem of vagueness in “3.”</a:t>
            </a:r>
          </a:p>
          <a:p>
            <a:pPr>
              <a:buFont typeface="+mj-lt"/>
              <a:buAutoNum type="alphaUcPeriod"/>
            </a:pPr>
            <a:r>
              <a:rPr lang="en-US" sz="2000" dirty="0"/>
              <a:t>Users should be allowed to choose “other” and then </a:t>
            </a:r>
            <a:r>
              <a:rPr lang="en-US" sz="2000"/>
              <a:t>explain the answer</a:t>
            </a:r>
            <a:r>
              <a:rPr lang="en-US" sz="2000" dirty="0"/>
              <a:t>.</a:t>
            </a:r>
          </a:p>
          <a:p>
            <a:pPr>
              <a:buFont typeface="+mj-lt"/>
              <a:buAutoNum type="alphaUcPeriod"/>
            </a:pPr>
            <a:r>
              <a:rPr lang="en-US" sz="2000" dirty="0"/>
              <a:t>“3” is universally accepted as the middle position and thus the data are accurate.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86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 following is NOT an advantage of online survey?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286000"/>
            <a:ext cx="6591985" cy="362522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Lower error rate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More freedom (e.g. skip logic)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Randomize item order to counter the testing effect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Higher completion rate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7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 following statement(s) is/are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Survey data are not very accurate because people do not tell you the truth all the time.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Behavioral data are collected in experimental setting.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Researchers cannot use Web-based data collected by Google, YouTube, and Facebook due to ethical concerns (e.g. privacy).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741228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135</TotalTime>
  <Words>499</Words>
  <Application>Microsoft Macintosh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Wisp</vt:lpstr>
      <vt:lpstr>Validity: Ungraded review questions</vt:lpstr>
      <vt:lpstr>Show me your fingers</vt:lpstr>
      <vt:lpstr>When two tests measure related skills or knowledge, they have __</vt:lpstr>
      <vt:lpstr>Which of the following is true about content validity?</vt:lpstr>
      <vt:lpstr>Which of the following is true about criterion validity?</vt:lpstr>
      <vt:lpstr>An airline requires all of their pilots going through rigorous psychological assessments to ensure their mental stability. Which of the following is the most appropriate approach? </vt:lpstr>
      <vt:lpstr>Which of the following is NOT a reason for doing a pilot study? </vt:lpstr>
      <vt:lpstr>In a 5-point Likert scale “3” is regarded as the middle position. Which of the following statements is false? </vt:lpstr>
      <vt:lpstr>Which of the following is NOT an advantage of online survey? </vt:lpstr>
      <vt:lpstr>Which of the following statement(s) is/are true?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Alex Yu 余創豪</cp:lastModifiedBy>
  <cp:revision>26</cp:revision>
  <cp:lastPrinted>1601-01-01T00:00:00Z</cp:lastPrinted>
  <dcterms:created xsi:type="dcterms:W3CDTF">2015-03-25T05:36:38Z</dcterms:created>
  <dcterms:modified xsi:type="dcterms:W3CDTF">2023-05-26T11:02:09Z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