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98" r:id="rId3"/>
    <p:sldId id="299" r:id="rId4"/>
    <p:sldId id="269" r:id="rId5"/>
    <p:sldId id="300" r:id="rId6"/>
    <p:sldId id="297" r:id="rId7"/>
    <p:sldId id="308" r:id="rId8"/>
    <p:sldId id="311" r:id="rId9"/>
    <p:sldId id="287" r:id="rId10"/>
    <p:sldId id="313" r:id="rId11"/>
    <p:sldId id="314" r:id="rId12"/>
    <p:sldId id="288" r:id="rId13"/>
    <p:sldId id="289" r:id="rId14"/>
    <p:sldId id="315" r:id="rId15"/>
    <p:sldId id="312" r:id="rId16"/>
    <p:sldId id="270" r:id="rId17"/>
    <p:sldId id="271" r:id="rId18"/>
    <p:sldId id="296" r:id="rId19"/>
    <p:sldId id="272" r:id="rId20"/>
    <p:sldId id="273" r:id="rId21"/>
    <p:sldId id="276" r:id="rId22"/>
    <p:sldId id="277" r:id="rId23"/>
    <p:sldId id="278" r:id="rId24"/>
    <p:sldId id="307" r:id="rId25"/>
    <p:sldId id="309" r:id="rId26"/>
    <p:sldId id="305" r:id="rId27"/>
    <p:sldId id="306" r:id="rId28"/>
    <p:sldId id="310"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24"/>
    <p:restoredTop sz="94636"/>
  </p:normalViewPr>
  <p:slideViewPr>
    <p:cSldViewPr>
      <p:cViewPr varScale="1">
        <p:scale>
          <a:sx n="139" d="100"/>
          <a:sy n="139" d="100"/>
        </p:scale>
        <p:origin x="2536"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21720-366E-2B4E-B8A7-F7E687EB4A4E}" type="datetimeFigureOut">
              <a:rPr lang="en-US" smtClean="0"/>
              <a:t>5/16/23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5C6CB3-5D37-E84F-BEE1-CE2F297D7C6B}" type="slidenum">
              <a:rPr lang="en-US" smtClean="0"/>
              <a:t>‹#›</a:t>
            </a:fld>
            <a:endParaRPr lang="en-US"/>
          </a:p>
        </p:txBody>
      </p:sp>
    </p:spTree>
    <p:extLst>
      <p:ext uri="{BB962C8B-B14F-4D97-AF65-F5344CB8AC3E}">
        <p14:creationId xmlns:p14="http://schemas.microsoft.com/office/powerpoint/2010/main" val="1362132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9</a:t>
            </a:fld>
            <a:endParaRPr lang="en-US" altLang="en-US"/>
          </a:p>
        </p:txBody>
      </p:sp>
      <p:sp>
        <p:nvSpPr>
          <p:cNvPr id="4812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09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10</a:t>
            </a:fld>
            <a:endParaRPr lang="en-US" altLang="en-US"/>
          </a:p>
        </p:txBody>
      </p:sp>
      <p:sp>
        <p:nvSpPr>
          <p:cNvPr id="4812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dirty="0"/>
              <a:t>Source: </a:t>
            </a:r>
            <a:r>
              <a:rPr lang="en-US" sz="1200" kern="1200" dirty="0">
                <a:solidFill>
                  <a:schemeClr val="tx1"/>
                </a:solidFill>
                <a:effectLst/>
                <a:latin typeface="+mn-lt"/>
                <a:ea typeface="+mn-ea"/>
                <a:cs typeface="+mn-cs"/>
              </a:rPr>
              <a:t>The Development of Long-Term Adverse Health Effects in Oil Spill Cleanup Workers of the Deepwater Horizon Offshore Drilling Rig Disaster</a:t>
            </a:r>
          </a:p>
          <a:p>
            <a:r>
              <a:rPr lang="en-US" sz="1200" kern="1200" dirty="0">
                <a:solidFill>
                  <a:schemeClr val="tx1"/>
                </a:solidFill>
                <a:effectLst/>
                <a:latin typeface="+mn-lt"/>
                <a:ea typeface="+mn-ea"/>
                <a:cs typeface="+mn-cs"/>
              </a:rPr>
              <a:t>Mark A. </a:t>
            </a:r>
            <a:r>
              <a:rPr lang="en-US" sz="1200" kern="1200" dirty="0" err="1">
                <a:solidFill>
                  <a:schemeClr val="tx1"/>
                </a:solidFill>
                <a:effectLst/>
                <a:latin typeface="+mn-lt"/>
                <a:ea typeface="+mn-ea"/>
                <a:cs typeface="+mn-cs"/>
              </a:rPr>
              <a:t>D’Andrea</a:t>
            </a:r>
            <a:r>
              <a:rPr lang="en-US" sz="1200" kern="1200" dirty="0">
                <a:solidFill>
                  <a:schemeClr val="tx1"/>
                </a:solidFill>
                <a:effectLst/>
                <a:latin typeface="+mn-lt"/>
                <a:ea typeface="+mn-ea"/>
                <a:cs typeface="+mn-cs"/>
              </a:rPr>
              <a:t> and G. </a:t>
            </a:r>
            <a:r>
              <a:rPr lang="en-US" sz="1200" kern="1200" dirty="0" err="1">
                <a:solidFill>
                  <a:schemeClr val="tx1"/>
                </a:solidFill>
                <a:effectLst/>
                <a:latin typeface="+mn-lt"/>
                <a:ea typeface="+mn-ea"/>
                <a:cs typeface="+mn-cs"/>
              </a:rPr>
              <a:t>Kesava</a:t>
            </a:r>
            <a:r>
              <a:rPr lang="en-US" sz="1200" kern="1200" dirty="0">
                <a:solidFill>
                  <a:schemeClr val="tx1"/>
                </a:solidFill>
                <a:effectLst/>
                <a:latin typeface="+mn-lt"/>
                <a:ea typeface="+mn-ea"/>
                <a:cs typeface="+mn-cs"/>
              </a:rPr>
              <a:t> Reddy </a:t>
            </a:r>
          </a:p>
          <a:p>
            <a:endParaRPr lang="en-US" altLang="en-US" dirty="0"/>
          </a:p>
        </p:txBody>
      </p:sp>
    </p:spTree>
    <p:extLst>
      <p:ext uri="{BB962C8B-B14F-4D97-AF65-F5344CB8AC3E}">
        <p14:creationId xmlns:p14="http://schemas.microsoft.com/office/powerpoint/2010/main" val="1232906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11</a:t>
            </a:fld>
            <a:endParaRPr lang="en-US" altLang="en-US"/>
          </a:p>
        </p:txBody>
      </p:sp>
      <p:sp>
        <p:nvSpPr>
          <p:cNvPr id="4812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2200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E640D4-939D-C346-B3A6-BB5054A8F539}" type="slidenum">
              <a:rPr lang="en-US" altLang="en-US"/>
              <a:pPr/>
              <a:t>12</a:t>
            </a:fld>
            <a:endParaRPr lang="en-US" altLang="en-US"/>
          </a:p>
        </p:txBody>
      </p:sp>
      <p:sp>
        <p:nvSpPr>
          <p:cNvPr id="4915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915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56626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5D8785-E173-F543-B510-9ECF6BCD03C6}" type="slidenum">
              <a:rPr lang="en-US" altLang="en-US"/>
              <a:pPr/>
              <a:t>13</a:t>
            </a:fld>
            <a:endParaRPr lang="en-US" altLang="en-US"/>
          </a:p>
        </p:txBody>
      </p:sp>
      <p:sp>
        <p:nvSpPr>
          <p:cNvPr id="5017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017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09493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9CEB6FF0-C24D-2863-F05C-EF1E586BDB4A}"/>
              </a:ext>
            </a:extLst>
          </p:cNvPr>
          <p:cNvSpPr>
            <a:spLocks noGrp="1"/>
          </p:cNvSpPr>
          <p:nvPr>
            <p:ph type="dt" sz="half" idx="10"/>
          </p:nvPr>
        </p:nvSpPr>
        <p:spPr/>
        <p:txBody>
          <a:bodyPr/>
          <a:lstStyle>
            <a:lvl1pPr>
              <a:defRPr/>
            </a:lvl1pPr>
          </a:lstStyle>
          <a:p>
            <a:pPr>
              <a:defRPr/>
            </a:pPr>
            <a:fld id="{FBF41D61-D205-D94C-BBAA-9A29A5C41143}"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9E69DDE9-AA67-4FBA-5AB7-A88107EA07E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5D5F180-4227-C7D3-A17C-B4B97AB1E5D5}"/>
              </a:ext>
            </a:extLst>
          </p:cNvPr>
          <p:cNvSpPr>
            <a:spLocks noGrp="1"/>
          </p:cNvSpPr>
          <p:nvPr>
            <p:ph type="sldNum" sz="quarter" idx="12"/>
          </p:nvPr>
        </p:nvSpPr>
        <p:spPr/>
        <p:txBody>
          <a:bodyPr/>
          <a:lstStyle>
            <a:lvl1pPr>
              <a:defRPr/>
            </a:lvl1pPr>
          </a:lstStyle>
          <a:p>
            <a:pPr>
              <a:defRPr/>
            </a:pPr>
            <a:fld id="{90210212-6E5C-3C46-96D7-EA9AAAF4DC7D}" type="slidenum">
              <a:rPr lang="en-US" altLang="en-US"/>
              <a:pPr>
                <a:defRPr/>
              </a:pPr>
              <a:t>‹#›</a:t>
            </a:fld>
            <a:endParaRPr lang="en-US" altLang="en-US"/>
          </a:p>
        </p:txBody>
      </p:sp>
    </p:spTree>
    <p:extLst>
      <p:ext uri="{BB962C8B-B14F-4D97-AF65-F5344CB8AC3E}">
        <p14:creationId xmlns:p14="http://schemas.microsoft.com/office/powerpoint/2010/main" val="63428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4A5D9-F4AC-1B7C-3FA7-E18F791CEA24}"/>
              </a:ext>
            </a:extLst>
          </p:cNvPr>
          <p:cNvSpPr>
            <a:spLocks noGrp="1"/>
          </p:cNvSpPr>
          <p:nvPr>
            <p:ph type="dt" sz="half" idx="10"/>
          </p:nvPr>
        </p:nvSpPr>
        <p:spPr/>
        <p:txBody>
          <a:bodyPr/>
          <a:lstStyle>
            <a:lvl1pPr>
              <a:defRPr/>
            </a:lvl1pPr>
          </a:lstStyle>
          <a:p>
            <a:pPr>
              <a:defRPr/>
            </a:pPr>
            <a:fld id="{A5DE63F7-DE20-8542-86A1-CD86E09ED4A0}"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E08EFB0A-EC12-9220-D580-6BCA3C3805DF}"/>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E47FBA2-36CC-24BD-C8B5-80844999DEAD}"/>
              </a:ext>
            </a:extLst>
          </p:cNvPr>
          <p:cNvSpPr>
            <a:spLocks noGrp="1"/>
          </p:cNvSpPr>
          <p:nvPr>
            <p:ph type="sldNum" sz="quarter" idx="12"/>
          </p:nvPr>
        </p:nvSpPr>
        <p:spPr/>
        <p:txBody>
          <a:bodyPr/>
          <a:lstStyle>
            <a:lvl1pPr>
              <a:defRPr/>
            </a:lvl1pPr>
          </a:lstStyle>
          <a:p>
            <a:pPr>
              <a:defRPr/>
            </a:pPr>
            <a:fld id="{C38A4F3F-43AE-8A44-A907-DA9F141F9B1A}" type="slidenum">
              <a:rPr lang="en-US" altLang="en-US"/>
              <a:pPr>
                <a:defRPr/>
              </a:pPr>
              <a:t>‹#›</a:t>
            </a:fld>
            <a:endParaRPr lang="en-US" altLang="en-US"/>
          </a:p>
        </p:txBody>
      </p:sp>
    </p:spTree>
    <p:extLst>
      <p:ext uri="{BB962C8B-B14F-4D97-AF65-F5344CB8AC3E}">
        <p14:creationId xmlns:p14="http://schemas.microsoft.com/office/powerpoint/2010/main" val="415447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DADBC6-2FB6-70B8-81B5-F9BB66833D93}"/>
              </a:ext>
            </a:extLst>
          </p:cNvPr>
          <p:cNvSpPr>
            <a:spLocks noGrp="1"/>
          </p:cNvSpPr>
          <p:nvPr>
            <p:ph type="dt" sz="half" idx="10"/>
          </p:nvPr>
        </p:nvSpPr>
        <p:spPr/>
        <p:txBody>
          <a:bodyPr/>
          <a:lstStyle>
            <a:lvl1pPr>
              <a:defRPr/>
            </a:lvl1pPr>
          </a:lstStyle>
          <a:p>
            <a:pPr>
              <a:defRPr/>
            </a:pPr>
            <a:fld id="{E0CEB214-52BC-B144-95CD-BB5EDBB81FBD}"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A26E5A31-82A2-6F8F-171A-1505CE13C790}"/>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0244F3C-89F4-F762-449D-57AD5F4DAE8E}"/>
              </a:ext>
            </a:extLst>
          </p:cNvPr>
          <p:cNvSpPr>
            <a:spLocks noGrp="1"/>
          </p:cNvSpPr>
          <p:nvPr>
            <p:ph type="sldNum" sz="quarter" idx="12"/>
          </p:nvPr>
        </p:nvSpPr>
        <p:spPr/>
        <p:txBody>
          <a:bodyPr/>
          <a:lstStyle>
            <a:lvl1pPr>
              <a:defRPr/>
            </a:lvl1pPr>
          </a:lstStyle>
          <a:p>
            <a:pPr>
              <a:defRPr/>
            </a:pPr>
            <a:fld id="{93040D85-EAB4-7C49-BCDC-98E7127F2BF6}" type="slidenum">
              <a:rPr lang="en-US" altLang="en-US"/>
              <a:pPr>
                <a:defRPr/>
              </a:pPr>
              <a:t>‹#›</a:t>
            </a:fld>
            <a:endParaRPr lang="en-US" altLang="en-US"/>
          </a:p>
        </p:txBody>
      </p:sp>
    </p:spTree>
    <p:extLst>
      <p:ext uri="{BB962C8B-B14F-4D97-AF65-F5344CB8AC3E}">
        <p14:creationId xmlns:p14="http://schemas.microsoft.com/office/powerpoint/2010/main" val="2992751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DB7001E-44FC-491F-C693-665417726410}"/>
              </a:ext>
            </a:extLst>
          </p:cNvPr>
          <p:cNvSpPr>
            <a:spLocks noGrp="1"/>
          </p:cNvSpPr>
          <p:nvPr>
            <p:ph type="dt" sz="half" idx="10"/>
          </p:nvPr>
        </p:nvSpPr>
        <p:spPr/>
        <p:txBody>
          <a:bodyPr/>
          <a:lstStyle>
            <a:lvl1pPr>
              <a:defRPr/>
            </a:lvl1pPr>
          </a:lstStyle>
          <a:p>
            <a:pPr>
              <a:defRPr/>
            </a:pPr>
            <a:fld id="{1D7CE71A-6387-AC44-B85B-24F17F447756}" type="datetime1">
              <a:rPr lang="en-US" altLang="en-US"/>
              <a:pPr>
                <a:defRPr/>
              </a:pPr>
              <a:t>5/16/23</a:t>
            </a:fld>
            <a:endParaRPr lang="en-US" altLang="en-US"/>
          </a:p>
        </p:txBody>
      </p:sp>
      <p:sp>
        <p:nvSpPr>
          <p:cNvPr id="6" name="Footer Placeholder 4">
            <a:extLst>
              <a:ext uri="{FF2B5EF4-FFF2-40B4-BE49-F238E27FC236}">
                <a16:creationId xmlns:a16="http://schemas.microsoft.com/office/drawing/2014/main" id="{212CF0B8-3250-6D0E-50DE-9BEA041D3BD1}"/>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C3294F89-1FFD-67C2-8DAB-BDF69BEA3B55}"/>
              </a:ext>
            </a:extLst>
          </p:cNvPr>
          <p:cNvSpPr>
            <a:spLocks noGrp="1"/>
          </p:cNvSpPr>
          <p:nvPr>
            <p:ph type="sldNum" sz="quarter" idx="12"/>
          </p:nvPr>
        </p:nvSpPr>
        <p:spPr/>
        <p:txBody>
          <a:bodyPr/>
          <a:lstStyle>
            <a:lvl1pPr>
              <a:defRPr/>
            </a:lvl1pPr>
          </a:lstStyle>
          <a:p>
            <a:pPr>
              <a:defRPr/>
            </a:pPr>
            <a:fld id="{6F7F779E-9F5C-844A-92F6-11A4651B80A0}" type="slidenum">
              <a:rPr lang="en-US" altLang="en-US"/>
              <a:pPr>
                <a:defRPr/>
              </a:pPr>
              <a:t>‹#›</a:t>
            </a:fld>
            <a:endParaRPr lang="en-US" altLang="en-US"/>
          </a:p>
        </p:txBody>
      </p:sp>
    </p:spTree>
    <p:extLst>
      <p:ext uri="{BB962C8B-B14F-4D97-AF65-F5344CB8AC3E}">
        <p14:creationId xmlns:p14="http://schemas.microsoft.com/office/powerpoint/2010/main" val="4057078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E035EAB-7B2D-72BA-4643-90FB96837613}"/>
              </a:ext>
            </a:extLst>
          </p:cNvPr>
          <p:cNvSpPr>
            <a:spLocks noGrp="1"/>
          </p:cNvSpPr>
          <p:nvPr>
            <p:ph type="dt" sz="half" idx="10"/>
          </p:nvPr>
        </p:nvSpPr>
        <p:spPr/>
        <p:txBody>
          <a:bodyPr/>
          <a:lstStyle>
            <a:lvl1pPr>
              <a:defRPr/>
            </a:lvl1pPr>
          </a:lstStyle>
          <a:p>
            <a:pPr>
              <a:defRPr/>
            </a:pPr>
            <a:fld id="{31D03433-086F-DD45-8420-D9FF75551887}" type="datetime1">
              <a:rPr lang="en-US" altLang="en-US"/>
              <a:pPr>
                <a:defRPr/>
              </a:pPr>
              <a:t>5/16/23</a:t>
            </a:fld>
            <a:endParaRPr lang="en-US" altLang="en-US"/>
          </a:p>
        </p:txBody>
      </p:sp>
      <p:sp>
        <p:nvSpPr>
          <p:cNvPr id="8" name="Footer Placeholder 4">
            <a:extLst>
              <a:ext uri="{FF2B5EF4-FFF2-40B4-BE49-F238E27FC236}">
                <a16:creationId xmlns:a16="http://schemas.microsoft.com/office/drawing/2014/main" id="{3179BAD1-F1D4-D0AB-8B66-9A8B3D2622D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9BE58115-CF8F-B165-FB47-1088C22C883C}"/>
              </a:ext>
            </a:extLst>
          </p:cNvPr>
          <p:cNvSpPr>
            <a:spLocks noGrp="1"/>
          </p:cNvSpPr>
          <p:nvPr>
            <p:ph type="sldNum" sz="quarter" idx="12"/>
          </p:nvPr>
        </p:nvSpPr>
        <p:spPr/>
        <p:txBody>
          <a:bodyPr/>
          <a:lstStyle>
            <a:lvl1pPr>
              <a:defRPr/>
            </a:lvl1pPr>
          </a:lstStyle>
          <a:p>
            <a:pPr>
              <a:defRPr/>
            </a:pPr>
            <a:fld id="{5ABBA6C0-2B46-0E4B-9F10-B183818320C8}" type="slidenum">
              <a:rPr lang="en-US" altLang="en-US"/>
              <a:pPr>
                <a:defRPr/>
              </a:pPr>
              <a:t>‹#›</a:t>
            </a:fld>
            <a:endParaRPr lang="en-US" altLang="en-US"/>
          </a:p>
        </p:txBody>
      </p:sp>
    </p:spTree>
    <p:extLst>
      <p:ext uri="{BB962C8B-B14F-4D97-AF65-F5344CB8AC3E}">
        <p14:creationId xmlns:p14="http://schemas.microsoft.com/office/powerpoint/2010/main" val="325077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84E3246-5E1F-F69F-231B-653F851CDB9B}"/>
              </a:ext>
            </a:extLst>
          </p:cNvPr>
          <p:cNvSpPr>
            <a:spLocks noGrp="1"/>
          </p:cNvSpPr>
          <p:nvPr>
            <p:ph type="dt" sz="half" idx="10"/>
          </p:nvPr>
        </p:nvSpPr>
        <p:spPr/>
        <p:txBody>
          <a:bodyPr/>
          <a:lstStyle>
            <a:lvl1pPr>
              <a:defRPr/>
            </a:lvl1pPr>
          </a:lstStyle>
          <a:p>
            <a:pPr>
              <a:defRPr/>
            </a:pPr>
            <a:fld id="{20D5E12C-057B-9C42-9099-642227533AC8}" type="datetime1">
              <a:rPr lang="en-US" altLang="en-US"/>
              <a:pPr>
                <a:defRPr/>
              </a:pPr>
              <a:t>5/16/23</a:t>
            </a:fld>
            <a:endParaRPr lang="en-US" altLang="en-US"/>
          </a:p>
        </p:txBody>
      </p:sp>
      <p:sp>
        <p:nvSpPr>
          <p:cNvPr id="4" name="Footer Placeholder 4">
            <a:extLst>
              <a:ext uri="{FF2B5EF4-FFF2-40B4-BE49-F238E27FC236}">
                <a16:creationId xmlns:a16="http://schemas.microsoft.com/office/drawing/2014/main" id="{F6A0BBF7-BD3D-448F-1392-F49C655C5FFE}"/>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6D8699E6-E077-CB7D-7B82-A0F7F93B5146}"/>
              </a:ext>
            </a:extLst>
          </p:cNvPr>
          <p:cNvSpPr>
            <a:spLocks noGrp="1"/>
          </p:cNvSpPr>
          <p:nvPr>
            <p:ph type="sldNum" sz="quarter" idx="12"/>
          </p:nvPr>
        </p:nvSpPr>
        <p:spPr/>
        <p:txBody>
          <a:bodyPr/>
          <a:lstStyle>
            <a:lvl1pPr>
              <a:defRPr/>
            </a:lvl1pPr>
          </a:lstStyle>
          <a:p>
            <a:pPr>
              <a:defRPr/>
            </a:pPr>
            <a:fld id="{044C75C0-3840-FE49-8452-63E00465B106}" type="slidenum">
              <a:rPr lang="en-US" altLang="en-US"/>
              <a:pPr>
                <a:defRPr/>
              </a:pPr>
              <a:t>‹#›</a:t>
            </a:fld>
            <a:endParaRPr lang="en-US" altLang="en-US"/>
          </a:p>
        </p:txBody>
      </p:sp>
    </p:spTree>
    <p:extLst>
      <p:ext uri="{BB962C8B-B14F-4D97-AF65-F5344CB8AC3E}">
        <p14:creationId xmlns:p14="http://schemas.microsoft.com/office/powerpoint/2010/main" val="3524323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DEB34EF-3985-B563-A515-14AA84144DB2}"/>
              </a:ext>
            </a:extLst>
          </p:cNvPr>
          <p:cNvSpPr>
            <a:spLocks noGrp="1"/>
          </p:cNvSpPr>
          <p:nvPr>
            <p:ph type="dt" sz="half" idx="10"/>
          </p:nvPr>
        </p:nvSpPr>
        <p:spPr/>
        <p:txBody>
          <a:bodyPr/>
          <a:lstStyle>
            <a:lvl1pPr>
              <a:defRPr/>
            </a:lvl1pPr>
          </a:lstStyle>
          <a:p>
            <a:pPr>
              <a:defRPr/>
            </a:pPr>
            <a:fld id="{2B669C77-10BD-034D-A970-6F58A8B2AC14}" type="datetime1">
              <a:rPr lang="en-US" altLang="en-US"/>
              <a:pPr>
                <a:defRPr/>
              </a:pPr>
              <a:t>5/16/23</a:t>
            </a:fld>
            <a:endParaRPr lang="en-US" altLang="en-US"/>
          </a:p>
        </p:txBody>
      </p:sp>
      <p:sp>
        <p:nvSpPr>
          <p:cNvPr id="3" name="Footer Placeholder 4">
            <a:extLst>
              <a:ext uri="{FF2B5EF4-FFF2-40B4-BE49-F238E27FC236}">
                <a16:creationId xmlns:a16="http://schemas.microsoft.com/office/drawing/2014/main" id="{B08D0242-B2EB-2AD3-B845-78305BF5F2AA}"/>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4ADDB26A-965F-DF1B-BA2A-67529D5C133A}"/>
              </a:ext>
            </a:extLst>
          </p:cNvPr>
          <p:cNvSpPr>
            <a:spLocks noGrp="1"/>
          </p:cNvSpPr>
          <p:nvPr>
            <p:ph type="sldNum" sz="quarter" idx="12"/>
          </p:nvPr>
        </p:nvSpPr>
        <p:spPr/>
        <p:txBody>
          <a:bodyPr/>
          <a:lstStyle>
            <a:lvl1pPr>
              <a:defRPr/>
            </a:lvl1pPr>
          </a:lstStyle>
          <a:p>
            <a:pPr>
              <a:defRPr/>
            </a:pPr>
            <a:fld id="{A9C94724-858F-C143-85CD-65518B89DFFD}" type="slidenum">
              <a:rPr lang="en-US" altLang="en-US"/>
              <a:pPr>
                <a:defRPr/>
              </a:pPr>
              <a:t>‹#›</a:t>
            </a:fld>
            <a:endParaRPr lang="en-US" altLang="en-US"/>
          </a:p>
        </p:txBody>
      </p:sp>
    </p:spTree>
    <p:extLst>
      <p:ext uri="{BB962C8B-B14F-4D97-AF65-F5344CB8AC3E}">
        <p14:creationId xmlns:p14="http://schemas.microsoft.com/office/powerpoint/2010/main" val="818267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7781995-AA31-CA27-177E-42A87DF11855}"/>
              </a:ext>
            </a:extLst>
          </p:cNvPr>
          <p:cNvSpPr>
            <a:spLocks noGrp="1"/>
          </p:cNvSpPr>
          <p:nvPr>
            <p:ph type="dt" sz="half" idx="10"/>
          </p:nvPr>
        </p:nvSpPr>
        <p:spPr/>
        <p:txBody>
          <a:bodyPr/>
          <a:lstStyle>
            <a:lvl1pPr>
              <a:defRPr/>
            </a:lvl1pPr>
          </a:lstStyle>
          <a:p>
            <a:pPr>
              <a:defRPr/>
            </a:pPr>
            <a:fld id="{C5546614-F017-CB49-9DDF-34A09C714A4D}" type="datetime1">
              <a:rPr lang="en-US" altLang="en-US"/>
              <a:pPr>
                <a:defRPr/>
              </a:pPr>
              <a:t>5/16/23</a:t>
            </a:fld>
            <a:endParaRPr lang="en-US" altLang="en-US"/>
          </a:p>
        </p:txBody>
      </p:sp>
      <p:sp>
        <p:nvSpPr>
          <p:cNvPr id="6" name="Footer Placeholder 4">
            <a:extLst>
              <a:ext uri="{FF2B5EF4-FFF2-40B4-BE49-F238E27FC236}">
                <a16:creationId xmlns:a16="http://schemas.microsoft.com/office/drawing/2014/main" id="{E5070E6F-9980-1A1D-AA91-F0516C74721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488B436-BC46-4FC8-E29E-D50428575E8C}"/>
              </a:ext>
            </a:extLst>
          </p:cNvPr>
          <p:cNvSpPr>
            <a:spLocks noGrp="1"/>
          </p:cNvSpPr>
          <p:nvPr>
            <p:ph type="sldNum" sz="quarter" idx="12"/>
          </p:nvPr>
        </p:nvSpPr>
        <p:spPr/>
        <p:txBody>
          <a:bodyPr/>
          <a:lstStyle>
            <a:lvl1pPr>
              <a:defRPr/>
            </a:lvl1pPr>
          </a:lstStyle>
          <a:p>
            <a:pPr>
              <a:defRPr/>
            </a:pPr>
            <a:fld id="{7D83C134-F84F-5045-AC74-97A78DBC50EE}" type="slidenum">
              <a:rPr lang="en-US" altLang="en-US"/>
              <a:pPr>
                <a:defRPr/>
              </a:pPr>
              <a:t>‹#›</a:t>
            </a:fld>
            <a:endParaRPr lang="en-US" altLang="en-US"/>
          </a:p>
        </p:txBody>
      </p:sp>
    </p:spTree>
    <p:extLst>
      <p:ext uri="{BB962C8B-B14F-4D97-AF65-F5344CB8AC3E}">
        <p14:creationId xmlns:p14="http://schemas.microsoft.com/office/powerpoint/2010/main" val="1857531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B5E4ABA-3037-AA24-AB34-CA9BEF04EB47}"/>
              </a:ext>
            </a:extLst>
          </p:cNvPr>
          <p:cNvSpPr>
            <a:spLocks noGrp="1"/>
          </p:cNvSpPr>
          <p:nvPr>
            <p:ph type="dt" sz="half" idx="10"/>
          </p:nvPr>
        </p:nvSpPr>
        <p:spPr/>
        <p:txBody>
          <a:bodyPr/>
          <a:lstStyle>
            <a:lvl1pPr>
              <a:defRPr/>
            </a:lvl1pPr>
          </a:lstStyle>
          <a:p>
            <a:pPr>
              <a:defRPr/>
            </a:pPr>
            <a:fld id="{220D0DC8-A5E1-E140-9EAD-8F1A983B7357}" type="datetime1">
              <a:rPr lang="en-US" altLang="en-US"/>
              <a:pPr>
                <a:defRPr/>
              </a:pPr>
              <a:t>5/16/23</a:t>
            </a:fld>
            <a:endParaRPr lang="en-US" altLang="en-US"/>
          </a:p>
        </p:txBody>
      </p:sp>
      <p:sp>
        <p:nvSpPr>
          <p:cNvPr id="6" name="Footer Placeholder 4">
            <a:extLst>
              <a:ext uri="{FF2B5EF4-FFF2-40B4-BE49-F238E27FC236}">
                <a16:creationId xmlns:a16="http://schemas.microsoft.com/office/drawing/2014/main" id="{3DAD0CA0-A5E3-2605-7BB8-8842BAA598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CA75CDBF-4A63-097F-423E-A2D2D9322E02}"/>
              </a:ext>
            </a:extLst>
          </p:cNvPr>
          <p:cNvSpPr>
            <a:spLocks noGrp="1"/>
          </p:cNvSpPr>
          <p:nvPr>
            <p:ph type="sldNum" sz="quarter" idx="12"/>
          </p:nvPr>
        </p:nvSpPr>
        <p:spPr/>
        <p:txBody>
          <a:bodyPr/>
          <a:lstStyle>
            <a:lvl1pPr>
              <a:defRPr/>
            </a:lvl1pPr>
          </a:lstStyle>
          <a:p>
            <a:pPr>
              <a:defRPr/>
            </a:pPr>
            <a:fld id="{9B6222C2-E833-EB48-BCE9-3F386FDE3885}" type="slidenum">
              <a:rPr lang="en-US" altLang="en-US"/>
              <a:pPr>
                <a:defRPr/>
              </a:pPr>
              <a:t>‹#›</a:t>
            </a:fld>
            <a:endParaRPr lang="en-US" altLang="en-US"/>
          </a:p>
        </p:txBody>
      </p:sp>
    </p:spTree>
    <p:extLst>
      <p:ext uri="{BB962C8B-B14F-4D97-AF65-F5344CB8AC3E}">
        <p14:creationId xmlns:p14="http://schemas.microsoft.com/office/powerpoint/2010/main" val="210280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EA5AEF-B2DF-DB88-B997-446A02FEAF71}"/>
              </a:ext>
            </a:extLst>
          </p:cNvPr>
          <p:cNvSpPr>
            <a:spLocks noGrp="1"/>
          </p:cNvSpPr>
          <p:nvPr>
            <p:ph type="dt" sz="half" idx="10"/>
          </p:nvPr>
        </p:nvSpPr>
        <p:spPr/>
        <p:txBody>
          <a:bodyPr/>
          <a:lstStyle>
            <a:lvl1pPr>
              <a:defRPr/>
            </a:lvl1pPr>
          </a:lstStyle>
          <a:p>
            <a:pPr>
              <a:defRPr/>
            </a:pPr>
            <a:fld id="{E5961782-99E9-474C-A396-CEC726D59C83}"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B8F9E1AD-68F0-31E5-E2EE-5EA9014A22D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83C57B01-2F5B-36AD-F960-2A0029C26569}"/>
              </a:ext>
            </a:extLst>
          </p:cNvPr>
          <p:cNvSpPr>
            <a:spLocks noGrp="1"/>
          </p:cNvSpPr>
          <p:nvPr>
            <p:ph type="sldNum" sz="quarter" idx="12"/>
          </p:nvPr>
        </p:nvSpPr>
        <p:spPr/>
        <p:txBody>
          <a:bodyPr/>
          <a:lstStyle>
            <a:lvl1pPr>
              <a:defRPr/>
            </a:lvl1pPr>
          </a:lstStyle>
          <a:p>
            <a:pPr>
              <a:defRPr/>
            </a:pPr>
            <a:fld id="{0F419385-4199-BB48-A740-0A6534AD4F99}" type="slidenum">
              <a:rPr lang="en-US" altLang="en-US"/>
              <a:pPr>
                <a:defRPr/>
              </a:pPr>
              <a:t>‹#›</a:t>
            </a:fld>
            <a:endParaRPr lang="en-US" altLang="en-US"/>
          </a:p>
        </p:txBody>
      </p:sp>
    </p:spTree>
    <p:extLst>
      <p:ext uri="{BB962C8B-B14F-4D97-AF65-F5344CB8AC3E}">
        <p14:creationId xmlns:p14="http://schemas.microsoft.com/office/powerpoint/2010/main" val="2541648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0AA3C-6BD6-481D-E221-9845A385F811}"/>
              </a:ext>
            </a:extLst>
          </p:cNvPr>
          <p:cNvSpPr>
            <a:spLocks noGrp="1"/>
          </p:cNvSpPr>
          <p:nvPr>
            <p:ph type="dt" sz="half" idx="10"/>
          </p:nvPr>
        </p:nvSpPr>
        <p:spPr/>
        <p:txBody>
          <a:bodyPr/>
          <a:lstStyle>
            <a:lvl1pPr>
              <a:defRPr/>
            </a:lvl1pPr>
          </a:lstStyle>
          <a:p>
            <a:pPr>
              <a:defRPr/>
            </a:pPr>
            <a:fld id="{564F0068-4C97-574F-9074-F8AB673C45A3}"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49DB5219-0BF0-7C78-9843-CC4A8478836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E04CA75D-C62D-F2BB-06E7-B3C69CBBE093}"/>
              </a:ext>
            </a:extLst>
          </p:cNvPr>
          <p:cNvSpPr>
            <a:spLocks noGrp="1"/>
          </p:cNvSpPr>
          <p:nvPr>
            <p:ph type="sldNum" sz="quarter" idx="12"/>
          </p:nvPr>
        </p:nvSpPr>
        <p:spPr/>
        <p:txBody>
          <a:bodyPr/>
          <a:lstStyle>
            <a:lvl1pPr>
              <a:defRPr/>
            </a:lvl1pPr>
          </a:lstStyle>
          <a:p>
            <a:pPr>
              <a:defRPr/>
            </a:pPr>
            <a:fld id="{1CB607C5-ED88-2A48-83B8-04111276FBD3}" type="slidenum">
              <a:rPr lang="en-US" altLang="en-US"/>
              <a:pPr>
                <a:defRPr/>
              </a:pPr>
              <a:t>‹#›</a:t>
            </a:fld>
            <a:endParaRPr lang="en-US" altLang="en-US"/>
          </a:p>
        </p:txBody>
      </p:sp>
    </p:spTree>
    <p:extLst>
      <p:ext uri="{BB962C8B-B14F-4D97-AF65-F5344CB8AC3E}">
        <p14:creationId xmlns:p14="http://schemas.microsoft.com/office/powerpoint/2010/main" val="2205102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1EB95BD-B231-D24A-B9C9-E0F2C17BE8B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2BF8E62-D7DF-58EA-D443-16623CBAAEB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A6F394A-B50F-7C6C-8FE6-578AEF728D5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38720B58-FB4B-4C49-9FF2-19A287E8864A}" type="datetime1">
              <a:rPr lang="en-US" altLang="en-US"/>
              <a:pPr>
                <a:defRPr/>
              </a:pPr>
              <a:t>5/16/23</a:t>
            </a:fld>
            <a:endParaRPr lang="en-US" altLang="en-US"/>
          </a:p>
        </p:txBody>
      </p:sp>
      <p:sp>
        <p:nvSpPr>
          <p:cNvPr id="5" name="Footer Placeholder 4">
            <a:extLst>
              <a:ext uri="{FF2B5EF4-FFF2-40B4-BE49-F238E27FC236}">
                <a16:creationId xmlns:a16="http://schemas.microsoft.com/office/drawing/2014/main" id="{2289F9D0-0652-588E-50B2-5D7F2ECA015C}"/>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867EAA12-1AE8-574E-6A43-B55ABD50800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265A32D7-EBC6-5F47-AE1C-75CFAF3D06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128"/>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creative-wisdom.com/teaching/assessment/reliabilit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5D97AB1A-F85B-99AB-8A5C-F0AF5C5F735D}"/>
              </a:ext>
            </a:extLst>
          </p:cNvPr>
          <p:cNvSpPr>
            <a:spLocks noGrp="1"/>
          </p:cNvSpPr>
          <p:nvPr>
            <p:ph type="ctrTitle"/>
          </p:nvPr>
        </p:nvSpPr>
        <p:spPr/>
        <p:txBody>
          <a:bodyPr/>
          <a:lstStyle/>
          <a:p>
            <a:pPr eaLnBrk="1" hangingPunct="1"/>
            <a:r>
              <a:rPr lang="en-US" altLang="en-US"/>
              <a:t>Validity</a:t>
            </a:r>
          </a:p>
        </p:txBody>
      </p:sp>
      <p:sp>
        <p:nvSpPr>
          <p:cNvPr id="13314" name="Subtitle 2">
            <a:extLst>
              <a:ext uri="{FF2B5EF4-FFF2-40B4-BE49-F238E27FC236}">
                <a16:creationId xmlns:a16="http://schemas.microsoft.com/office/drawing/2014/main" id="{9A2A01A3-B147-D27C-1225-9FF57692DA14}"/>
              </a:ext>
            </a:extLst>
          </p:cNvPr>
          <p:cNvSpPr>
            <a:spLocks noGrp="1"/>
          </p:cNvSpPr>
          <p:nvPr>
            <p:ph type="subTitle" idx="1"/>
          </p:nvPr>
        </p:nvSpPr>
        <p:spPr/>
        <p:txBody>
          <a:bodyPr/>
          <a:lstStyle/>
          <a:p>
            <a:pPr eaLnBrk="1" hangingPunct="1"/>
            <a:r>
              <a:rPr lang="en-US" altLang="en-US">
                <a:solidFill>
                  <a:srgbClr val="898989"/>
                </a:solidFill>
              </a:rPr>
              <a:t>Chong Ho Yu</a:t>
            </a:r>
          </a:p>
          <a:p>
            <a:pPr eaLnBrk="1" hangingPunct="1"/>
            <a:endParaRPr lang="en-US" altLang="en-US">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BFC704BB-785C-A0D7-0FF4-E34B6F525470}"/>
              </a:ext>
            </a:extLst>
          </p:cNvPr>
          <p:cNvSpPr>
            <a:spLocks noGrp="1"/>
          </p:cNvSpPr>
          <p:nvPr>
            <p:ph type="title"/>
          </p:nvPr>
        </p:nvSpPr>
        <p:spPr/>
        <p:txBody>
          <a:bodyPr/>
          <a:lstStyle/>
          <a:p>
            <a:r>
              <a:rPr lang="en-US" altLang="en-US">
                <a:solidFill>
                  <a:srgbClr val="FF0000"/>
                </a:solidFill>
              </a:rPr>
              <a:t>Caution</a:t>
            </a:r>
            <a:br>
              <a:rPr lang="en-US" altLang="en-US">
                <a:solidFill>
                  <a:srgbClr val="FF0000"/>
                </a:solidFill>
              </a:rPr>
            </a:br>
            <a:r>
              <a:rPr lang="en-US" altLang="en-US">
                <a:solidFill>
                  <a:srgbClr val="FF0000"/>
                </a:solidFill>
              </a:rPr>
              <a:t>(Red alert! This is not a drill) </a:t>
            </a:r>
          </a:p>
        </p:txBody>
      </p:sp>
      <p:sp>
        <p:nvSpPr>
          <p:cNvPr id="14338" name="Content Placeholder 2">
            <a:extLst>
              <a:ext uri="{FF2B5EF4-FFF2-40B4-BE49-F238E27FC236}">
                <a16:creationId xmlns:a16="http://schemas.microsoft.com/office/drawing/2014/main" id="{CD5224CE-F0DB-DDF1-A777-A87EE14DDFEE}"/>
              </a:ext>
            </a:extLst>
          </p:cNvPr>
          <p:cNvSpPr>
            <a:spLocks noGrp="1"/>
          </p:cNvSpPr>
          <p:nvPr>
            <p:ph idx="1"/>
          </p:nvPr>
        </p:nvSpPr>
        <p:spPr>
          <a:xfrm>
            <a:off x="381000" y="1600200"/>
            <a:ext cx="8382000" cy="4525963"/>
          </a:xfrm>
        </p:spPr>
        <p:txBody>
          <a:bodyPr/>
          <a:lstStyle/>
          <a:p>
            <a:r>
              <a:rPr lang="en-US" altLang="en-US"/>
              <a:t>Validity in the context of measurement is different from that in the context of research design (e.g. internal validity, external validity)  </a:t>
            </a:r>
          </a:p>
          <a:p>
            <a:r>
              <a:rPr lang="en-US" altLang="en-US"/>
              <a:t>Even graduate students are confused!</a:t>
            </a:r>
          </a:p>
          <a:p>
            <a:r>
              <a:rPr lang="en-US" altLang="en-US"/>
              <a:t> </a:t>
            </a:r>
          </a:p>
          <a:p>
            <a:endParaRPr lang="en-US" altLang="en-US"/>
          </a:p>
        </p:txBody>
      </p:sp>
      <p:pic>
        <p:nvPicPr>
          <p:cNvPr id="14339" name="Picture 2" descr="http://dalemckee.caravel.com/redalert3ani.gif">
            <a:extLst>
              <a:ext uri="{FF2B5EF4-FFF2-40B4-BE49-F238E27FC236}">
                <a16:creationId xmlns:a16="http://schemas.microsoft.com/office/drawing/2014/main" id="{9A6B8EF6-FAA1-9B3A-E731-4E328447D55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44938"/>
            <a:ext cx="3173413"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http://img.trekmovie.com/images/st09/clyne/iowa_bridge04_new_red%20copy_267-m.jpg">
            <a:extLst>
              <a:ext uri="{FF2B5EF4-FFF2-40B4-BE49-F238E27FC236}">
                <a16:creationId xmlns:a16="http://schemas.microsoft.com/office/drawing/2014/main" id="{1E75F7F2-7F43-55BF-E030-47561C99C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450" y="3919538"/>
            <a:ext cx="4329113"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B7780C7D-C760-EDFB-7608-D0F1FE451FC9}"/>
              </a:ext>
            </a:extLst>
          </p:cNvPr>
          <p:cNvSpPr>
            <a:spLocks noGrp="1"/>
          </p:cNvSpPr>
          <p:nvPr>
            <p:ph type="title"/>
          </p:nvPr>
        </p:nvSpPr>
        <p:spPr/>
        <p:txBody>
          <a:bodyPr/>
          <a:lstStyle/>
          <a:p>
            <a:r>
              <a:rPr lang="en-US" altLang="en-US">
                <a:solidFill>
                  <a:srgbClr val="FF0000"/>
                </a:solidFill>
              </a:rPr>
              <a:t>Caution</a:t>
            </a:r>
            <a:br>
              <a:rPr lang="en-US" altLang="en-US">
                <a:solidFill>
                  <a:srgbClr val="FF0000"/>
                </a:solidFill>
              </a:rPr>
            </a:br>
            <a:r>
              <a:rPr lang="en-US" altLang="en-US">
                <a:solidFill>
                  <a:srgbClr val="FF0000"/>
                </a:solidFill>
              </a:rPr>
              <a:t>(Red alert! This is not a drill) </a:t>
            </a:r>
          </a:p>
        </p:txBody>
      </p:sp>
      <p:sp>
        <p:nvSpPr>
          <p:cNvPr id="15362" name="Content Placeholder 2">
            <a:extLst>
              <a:ext uri="{FF2B5EF4-FFF2-40B4-BE49-F238E27FC236}">
                <a16:creationId xmlns:a16="http://schemas.microsoft.com/office/drawing/2014/main" id="{9F1D1995-031B-8426-E513-EBC0E7681C39}"/>
              </a:ext>
            </a:extLst>
          </p:cNvPr>
          <p:cNvSpPr>
            <a:spLocks noGrp="1"/>
          </p:cNvSpPr>
          <p:nvPr>
            <p:ph idx="1"/>
          </p:nvPr>
        </p:nvSpPr>
        <p:spPr>
          <a:xfrm>
            <a:off x="457200" y="1905000"/>
            <a:ext cx="8382000" cy="4525963"/>
          </a:xfrm>
        </p:spPr>
        <p:txBody>
          <a:bodyPr/>
          <a:lstStyle/>
          <a:p>
            <a:r>
              <a:rPr lang="en-US" altLang="en-US"/>
              <a:t>Validity in measurement: whether the test can measure </a:t>
            </a:r>
            <a:r>
              <a:rPr lang="en-US" altLang="en-US">
                <a:solidFill>
                  <a:srgbClr val="FF0000"/>
                </a:solidFill>
              </a:rPr>
              <a:t>what it intends to measure</a:t>
            </a:r>
            <a:r>
              <a:rPr lang="en-US" altLang="en-US"/>
              <a:t>.</a:t>
            </a:r>
          </a:p>
          <a:p>
            <a:r>
              <a:rPr lang="en-US" altLang="en-US"/>
              <a:t>Validity in research design</a:t>
            </a:r>
          </a:p>
          <a:p>
            <a:pPr lvl="1"/>
            <a:r>
              <a:rPr lang="en-US" altLang="en-US"/>
              <a:t>Internal validity: given the research design, can the data support the conclusion?</a:t>
            </a:r>
          </a:p>
          <a:p>
            <a:pPr lvl="1"/>
            <a:r>
              <a:rPr lang="en-US" altLang="en-US"/>
              <a:t>External validity: given the research design, can the conclusion be generalized to a wider population?</a:t>
            </a:r>
          </a:p>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935067D-A5F6-CFC2-5F61-75C5BF1EE6B8}"/>
              </a:ext>
            </a:extLst>
          </p:cNvPr>
          <p:cNvSpPr>
            <a:spLocks noGrp="1"/>
          </p:cNvSpPr>
          <p:nvPr>
            <p:ph type="title"/>
          </p:nvPr>
        </p:nvSpPr>
        <p:spPr/>
        <p:txBody>
          <a:bodyPr/>
          <a:lstStyle/>
          <a:p>
            <a:pPr eaLnBrk="1" hangingPunct="1"/>
            <a:r>
              <a:rPr lang="en-US" altLang="en-US" b="1"/>
              <a:t>Face validity</a:t>
            </a:r>
            <a:endParaRPr lang="en-US" altLang="en-US"/>
          </a:p>
        </p:txBody>
      </p:sp>
      <p:sp>
        <p:nvSpPr>
          <p:cNvPr id="18434" name="Content Placeholder 2">
            <a:extLst>
              <a:ext uri="{FF2B5EF4-FFF2-40B4-BE49-F238E27FC236}">
                <a16:creationId xmlns:a16="http://schemas.microsoft.com/office/drawing/2014/main" id="{B144CBE1-38A5-8DAE-D00C-444087F207C1}"/>
              </a:ext>
            </a:extLst>
          </p:cNvPr>
          <p:cNvSpPr>
            <a:spLocks noGrp="1"/>
          </p:cNvSpPr>
          <p:nvPr>
            <p:ph idx="1"/>
          </p:nvPr>
        </p:nvSpPr>
        <p:spPr/>
        <p:txBody>
          <a:bodyPr/>
          <a:lstStyle/>
          <a:p>
            <a:pPr eaLnBrk="1" hangingPunct="1"/>
            <a:r>
              <a:rPr lang="en-US" altLang="en-US" dirty="0"/>
              <a:t>Face validity simply means that the validity is taken at face value. As a check on face validity, test/survey items are sent to teachers or other subject matter experts to obtain suggestions for modification. Because of its </a:t>
            </a:r>
            <a:r>
              <a:rPr lang="en-US" altLang="en-US" dirty="0">
                <a:solidFill>
                  <a:srgbClr val="FF0000"/>
                </a:solidFill>
              </a:rPr>
              <a:t>vagueness</a:t>
            </a:r>
            <a:r>
              <a:rPr lang="en-US" altLang="en-US" dirty="0"/>
              <a:t> and </a:t>
            </a:r>
            <a:r>
              <a:rPr lang="en-US" altLang="en-US" dirty="0">
                <a:solidFill>
                  <a:srgbClr val="FF0000"/>
                </a:solidFill>
              </a:rPr>
              <a:t>subjectivity</a:t>
            </a:r>
            <a:r>
              <a:rPr lang="en-US" altLang="en-US" dirty="0"/>
              <a:t>, some psychometricians have abandoned this concept for a long time.</a:t>
            </a:r>
          </a:p>
          <a:p>
            <a:pPr eaLnBrk="1" hangingPunct="1"/>
            <a:r>
              <a:rPr lang="en-US" altLang="en-US" dirty="0"/>
              <a:t>Although many textbooks mention it, I discourage you from using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429471F0-873C-AE94-F804-FB5819589C79}"/>
              </a:ext>
            </a:extLst>
          </p:cNvPr>
          <p:cNvSpPr>
            <a:spLocks noGrp="1"/>
          </p:cNvSpPr>
          <p:nvPr>
            <p:ph type="title"/>
          </p:nvPr>
        </p:nvSpPr>
        <p:spPr/>
        <p:txBody>
          <a:bodyPr/>
          <a:lstStyle/>
          <a:p>
            <a:r>
              <a:rPr lang="en-US" altLang="en-US"/>
              <a:t>Common approaches of validity</a:t>
            </a:r>
          </a:p>
        </p:txBody>
      </p:sp>
      <p:sp>
        <p:nvSpPr>
          <p:cNvPr id="16386" name="Content Placeholder 2">
            <a:extLst>
              <a:ext uri="{FF2B5EF4-FFF2-40B4-BE49-F238E27FC236}">
                <a16:creationId xmlns:a16="http://schemas.microsoft.com/office/drawing/2014/main" id="{DC9324FE-458B-4F48-453A-6C6516D5200D}"/>
              </a:ext>
            </a:extLst>
          </p:cNvPr>
          <p:cNvSpPr>
            <a:spLocks noGrp="1"/>
          </p:cNvSpPr>
          <p:nvPr>
            <p:ph idx="1"/>
          </p:nvPr>
        </p:nvSpPr>
        <p:spPr/>
        <p:txBody>
          <a:bodyPr/>
          <a:lstStyle/>
          <a:p>
            <a:r>
              <a:rPr lang="en-US" altLang="en-US" sz="2400" dirty="0"/>
              <a:t>Content validity</a:t>
            </a:r>
          </a:p>
          <a:p>
            <a:r>
              <a:rPr lang="en-US" altLang="en-US" sz="2400" dirty="0"/>
              <a:t>Criterion</a:t>
            </a:r>
          </a:p>
          <a:p>
            <a:pPr lvl="1"/>
            <a:r>
              <a:rPr lang="en-US" altLang="en-US" sz="2400" b="1" dirty="0"/>
              <a:t>Predictive</a:t>
            </a:r>
            <a:r>
              <a:rPr lang="en-US" altLang="en-US" sz="2400" dirty="0"/>
              <a:t>: how well the test scores of one test can predict performance in another test or situation e.g., Does SAT predict college GPA?</a:t>
            </a:r>
          </a:p>
          <a:p>
            <a:pPr lvl="1"/>
            <a:r>
              <a:rPr lang="en-US" altLang="en-US" sz="2400" b="1" dirty="0"/>
              <a:t>Concurrent</a:t>
            </a:r>
            <a:r>
              <a:rPr lang="en-US" altLang="en-US" sz="2400" dirty="0"/>
              <a:t>: whether one measure can substitute another e.g., Can SAT provide the same information as ACT in terms of student readiness for colleges? </a:t>
            </a:r>
          </a:p>
          <a:p>
            <a:pPr lvl="1"/>
            <a:r>
              <a:rPr lang="en-US" altLang="en-US" sz="2400" dirty="0"/>
              <a:t>Postdictive: How well does the scale retrospectively “predict” a measure/outcome previously in time? e.g., Does trust of a company scale predict prior purchasing behavior?</a:t>
            </a:r>
          </a:p>
          <a:p>
            <a:pPr lvl="1"/>
            <a:endParaRPr lang="en-US" altLang="en-US" sz="2400" dirty="0"/>
          </a:p>
          <a:p>
            <a:pPr lvl="1"/>
            <a:endParaRPr lang="en-US" alt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1BF1C18-EB57-6320-DA0B-73FAB5C9F3A6}"/>
              </a:ext>
            </a:extLst>
          </p:cNvPr>
          <p:cNvSpPr>
            <a:spLocks noGrp="1"/>
          </p:cNvSpPr>
          <p:nvPr>
            <p:ph type="title"/>
          </p:nvPr>
        </p:nvSpPr>
        <p:spPr/>
        <p:txBody>
          <a:bodyPr/>
          <a:lstStyle/>
          <a:p>
            <a:r>
              <a:rPr lang="en-US" altLang="en-US"/>
              <a:t>Common approaches of validity</a:t>
            </a:r>
          </a:p>
        </p:txBody>
      </p:sp>
      <p:sp>
        <p:nvSpPr>
          <p:cNvPr id="17410" name="Content Placeholder 2">
            <a:extLst>
              <a:ext uri="{FF2B5EF4-FFF2-40B4-BE49-F238E27FC236}">
                <a16:creationId xmlns:a16="http://schemas.microsoft.com/office/drawing/2014/main" id="{D620310E-1815-AB8F-9720-4006426AA7F0}"/>
              </a:ext>
            </a:extLst>
          </p:cNvPr>
          <p:cNvSpPr>
            <a:spLocks noGrp="1"/>
          </p:cNvSpPr>
          <p:nvPr>
            <p:ph idx="1"/>
          </p:nvPr>
        </p:nvSpPr>
        <p:spPr/>
        <p:txBody>
          <a:bodyPr/>
          <a:lstStyle/>
          <a:p>
            <a:r>
              <a:rPr lang="en-US" altLang="en-US" sz="2400" dirty="0"/>
              <a:t>Construct:</a:t>
            </a:r>
          </a:p>
          <a:p>
            <a:pPr lvl="1"/>
            <a:r>
              <a:rPr lang="en-US" altLang="en-US" sz="2400" b="1" dirty="0"/>
              <a:t>Convergent</a:t>
            </a:r>
            <a:r>
              <a:rPr lang="en-US" altLang="en-US" sz="2400" dirty="0"/>
              <a:t>: whether two tests measure related skills or knowledge e.g. Are self-esteem and confidence related? Concurrent validity emphasizes prediction or </a:t>
            </a:r>
            <a:r>
              <a:rPr lang="en-US" altLang="en-US" sz="2400" dirty="0" err="1"/>
              <a:t>postdiction</a:t>
            </a:r>
            <a:r>
              <a:rPr lang="en-US" altLang="en-US" sz="2400" dirty="0"/>
              <a:t> whereas convergent validity focuses on relationship.</a:t>
            </a:r>
          </a:p>
          <a:p>
            <a:pPr lvl="1"/>
            <a:r>
              <a:rPr lang="en-US" altLang="en-US" sz="2400" b="1" dirty="0"/>
              <a:t>Discriminant</a:t>
            </a:r>
            <a:r>
              <a:rPr lang="en-US" altLang="en-US" sz="2400" dirty="0"/>
              <a:t>: different tests measure different things. Convergent validity and discriminant validity are the two sides of the same coin. </a:t>
            </a:r>
          </a:p>
          <a:p>
            <a:pPr lvl="1"/>
            <a:r>
              <a:rPr lang="en-US" altLang="en-US" sz="2400" b="1" dirty="0"/>
              <a:t>Discriminant group validity</a:t>
            </a:r>
            <a:r>
              <a:rPr lang="en-US" altLang="en-US" sz="2400" dirty="0"/>
              <a:t>: The scale should make the distinction between two or more groups e.g., a test of mental health should distinguish healthy people from those who need psychotherapy.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1BF1C18-EB57-6320-DA0B-73FAB5C9F3A6}"/>
              </a:ext>
            </a:extLst>
          </p:cNvPr>
          <p:cNvSpPr>
            <a:spLocks noGrp="1"/>
          </p:cNvSpPr>
          <p:nvPr>
            <p:ph type="title"/>
          </p:nvPr>
        </p:nvSpPr>
        <p:spPr/>
        <p:txBody>
          <a:bodyPr/>
          <a:lstStyle/>
          <a:p>
            <a:r>
              <a:rPr lang="en-US" altLang="en-US" dirty="0"/>
              <a:t>Procedures to check validity</a:t>
            </a:r>
          </a:p>
        </p:txBody>
      </p:sp>
      <p:sp>
        <p:nvSpPr>
          <p:cNvPr id="17410" name="Content Placeholder 2">
            <a:extLst>
              <a:ext uri="{FF2B5EF4-FFF2-40B4-BE49-F238E27FC236}">
                <a16:creationId xmlns:a16="http://schemas.microsoft.com/office/drawing/2014/main" id="{D620310E-1815-AB8F-9720-4006426AA7F0}"/>
              </a:ext>
            </a:extLst>
          </p:cNvPr>
          <p:cNvSpPr>
            <a:spLocks noGrp="1"/>
          </p:cNvSpPr>
          <p:nvPr>
            <p:ph idx="1"/>
          </p:nvPr>
        </p:nvSpPr>
        <p:spPr>
          <a:xfrm>
            <a:off x="457200" y="1600200"/>
            <a:ext cx="8153400" cy="4525963"/>
          </a:xfrm>
        </p:spPr>
        <p:txBody>
          <a:bodyPr/>
          <a:lstStyle/>
          <a:p>
            <a:r>
              <a:rPr lang="en-US" altLang="en-US" sz="2800" dirty="0"/>
              <a:t>Those types of validity focusing on relationship or prediction can be tested with regression analysis and Pearson’s r.</a:t>
            </a:r>
          </a:p>
          <a:p>
            <a:r>
              <a:rPr lang="en-US" altLang="en-US" sz="2800" dirty="0"/>
              <a:t>Discriminant group validity can be verified by the t-test or ANOVA.</a:t>
            </a:r>
          </a:p>
          <a:p>
            <a:r>
              <a:rPr lang="en-US" altLang="en-US" sz="2800" dirty="0"/>
              <a:t>Any software can do it, but…</a:t>
            </a:r>
          </a:p>
          <a:p>
            <a:endParaRPr lang="en-US" altLang="en-US" sz="2400" dirty="0"/>
          </a:p>
        </p:txBody>
      </p:sp>
    </p:spTree>
    <p:extLst>
      <p:ext uri="{BB962C8B-B14F-4D97-AF65-F5344CB8AC3E}">
        <p14:creationId xmlns:p14="http://schemas.microsoft.com/office/powerpoint/2010/main" val="46812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1BF1C18-EB57-6320-DA0B-73FAB5C9F3A6}"/>
              </a:ext>
            </a:extLst>
          </p:cNvPr>
          <p:cNvSpPr>
            <a:spLocks noGrp="1"/>
          </p:cNvSpPr>
          <p:nvPr>
            <p:ph type="title"/>
          </p:nvPr>
        </p:nvSpPr>
        <p:spPr/>
        <p:txBody>
          <a:bodyPr/>
          <a:lstStyle/>
          <a:p>
            <a:r>
              <a:rPr lang="en-US" altLang="en-US" dirty="0"/>
              <a:t>Procedures to check validity</a:t>
            </a:r>
          </a:p>
        </p:txBody>
      </p:sp>
      <p:sp>
        <p:nvSpPr>
          <p:cNvPr id="17410" name="Content Placeholder 2">
            <a:extLst>
              <a:ext uri="{FF2B5EF4-FFF2-40B4-BE49-F238E27FC236}">
                <a16:creationId xmlns:a16="http://schemas.microsoft.com/office/drawing/2014/main" id="{D620310E-1815-AB8F-9720-4006426AA7F0}"/>
              </a:ext>
            </a:extLst>
          </p:cNvPr>
          <p:cNvSpPr>
            <a:spLocks noGrp="1"/>
          </p:cNvSpPr>
          <p:nvPr>
            <p:ph idx="1"/>
          </p:nvPr>
        </p:nvSpPr>
        <p:spPr>
          <a:xfrm>
            <a:off x="457200" y="1600200"/>
            <a:ext cx="8153400" cy="4525963"/>
          </a:xfrm>
        </p:spPr>
        <p:txBody>
          <a:bodyPr/>
          <a:lstStyle/>
          <a:p>
            <a:r>
              <a:rPr lang="en-US" altLang="en-US" sz="2400" dirty="0"/>
              <a:t>SPSS regression output: What is the problem?</a:t>
            </a:r>
          </a:p>
        </p:txBody>
      </p:sp>
      <p:pic>
        <p:nvPicPr>
          <p:cNvPr id="3" name="Picture 2">
            <a:extLst>
              <a:ext uri="{FF2B5EF4-FFF2-40B4-BE49-F238E27FC236}">
                <a16:creationId xmlns:a16="http://schemas.microsoft.com/office/drawing/2014/main" id="{245878D7-288F-560A-E6D4-29EB19E3AA48}"/>
              </a:ext>
            </a:extLst>
          </p:cNvPr>
          <p:cNvPicPr>
            <a:picLocks noChangeAspect="1"/>
          </p:cNvPicPr>
          <p:nvPr/>
        </p:nvPicPr>
        <p:blipFill>
          <a:blip r:embed="rId2"/>
          <a:stretch>
            <a:fillRect/>
          </a:stretch>
        </p:blipFill>
        <p:spPr>
          <a:xfrm>
            <a:off x="1238250" y="2394048"/>
            <a:ext cx="6667500" cy="4189314"/>
          </a:xfrm>
          <a:prstGeom prst="rect">
            <a:avLst/>
          </a:prstGeom>
        </p:spPr>
      </p:pic>
    </p:spTree>
    <p:extLst>
      <p:ext uri="{BB962C8B-B14F-4D97-AF65-F5344CB8AC3E}">
        <p14:creationId xmlns:p14="http://schemas.microsoft.com/office/powerpoint/2010/main" val="3404439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685800" y="1062472"/>
            <a:ext cx="7924800" cy="858691"/>
          </a:xfrm>
          <a:ln/>
        </p:spPr>
        <p:txBody>
          <a:bodyPr vert="horz" wrap="square" lIns="68580" tIns="26405" rIns="68580" bIns="34290" numCol="1" rtlCol="0" anchor="t" anchorCtr="0" compatLnSpc="1">
            <a:prstTxWarp prst="textNoShape">
              <a:avLst/>
            </a:prstTxWarp>
            <a:normAutofit fontScale="90000"/>
          </a:bodyPr>
          <a:lstStyle/>
          <a:p>
            <a:pP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dirty="0"/>
              <a:t>Many researchers don’t understand what a p value is!</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2629312"/>
            <a:ext cx="8157795" cy="1790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3400" y="4419600"/>
            <a:ext cx="8157795" cy="223033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13474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295400" y="533400"/>
            <a:ext cx="6705600" cy="858691"/>
          </a:xfrm>
          <a:ln/>
        </p:spPr>
        <p:txBody>
          <a:bodyPr vert="horz" wrap="square" lIns="68580" tIns="26405" rIns="68580" bIns="34290" numCol="1" rtlCol="0" anchor="t" anchorCtr="0" compatLnSpc="1">
            <a:prstTxWarp prst="textNoShape">
              <a:avLst/>
            </a:prstTxWarp>
            <a:normAutofit fontScale="90000"/>
          </a:bodyPr>
          <a:lstStyle/>
          <a:p>
            <a:pP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dirty="0"/>
              <a:t>Many researchers don’t understand what a </a:t>
            </a:r>
            <a:r>
              <a:rPr lang="en-US" altLang="en-US" i="1" dirty="0"/>
              <a:t>p</a:t>
            </a:r>
            <a:r>
              <a:rPr lang="en-US" altLang="en-US" dirty="0"/>
              <a:t> value is!</a:t>
            </a:r>
          </a:p>
        </p:txBody>
      </p:sp>
      <p:pic>
        <p:nvPicPr>
          <p:cNvPr id="3" name="Picture 2">
            <a:extLst>
              <a:ext uri="{FF2B5EF4-FFF2-40B4-BE49-F238E27FC236}">
                <a16:creationId xmlns:a16="http://schemas.microsoft.com/office/drawing/2014/main" id="{D189FCCA-15E9-FA43-89A0-F63A1519D3AC}"/>
              </a:ext>
            </a:extLst>
          </p:cNvPr>
          <p:cNvPicPr>
            <a:picLocks noChangeAspect="1"/>
          </p:cNvPicPr>
          <p:nvPr/>
        </p:nvPicPr>
        <p:blipFill>
          <a:blip r:embed="rId3"/>
          <a:stretch>
            <a:fillRect/>
          </a:stretch>
        </p:blipFill>
        <p:spPr>
          <a:xfrm>
            <a:off x="990600" y="2438400"/>
            <a:ext cx="7474226" cy="4114800"/>
          </a:xfrm>
          <a:prstGeom prst="rect">
            <a:avLst/>
          </a:prstGeom>
        </p:spPr>
      </p:pic>
    </p:spTree>
    <p:extLst>
      <p:ext uri="{BB962C8B-B14F-4D97-AF65-F5344CB8AC3E}">
        <p14:creationId xmlns:p14="http://schemas.microsoft.com/office/powerpoint/2010/main" val="19036110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066800" y="457200"/>
            <a:ext cx="6590005" cy="1463963"/>
          </a:xfrm>
          <a:ln/>
        </p:spPr>
        <p:txBody>
          <a:bodyPr vert="horz" wrap="square" lIns="68580" tIns="26405" rIns="68580" bIns="34290" numCol="1" rtlCol="0" anchor="t" anchorCtr="0" compatLnSpc="1">
            <a:prstTxWarp prst="textNoShape">
              <a:avLst/>
            </a:prstTxWarp>
            <a:normAutofit fontScale="90000"/>
          </a:bodyPr>
          <a:lstStyle/>
          <a:p>
            <a:pP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dirty="0"/>
              <a:t>Many researchers don’t understand what a p value is!</a:t>
            </a:r>
          </a:p>
        </p:txBody>
      </p:sp>
      <p:pic>
        <p:nvPicPr>
          <p:cNvPr id="2" name="Picture 1"/>
          <p:cNvPicPr>
            <a:picLocks noChangeAspect="1"/>
          </p:cNvPicPr>
          <p:nvPr/>
        </p:nvPicPr>
        <p:blipFill>
          <a:blip r:embed="rId3"/>
          <a:stretch>
            <a:fillRect/>
          </a:stretch>
        </p:blipFill>
        <p:spPr>
          <a:xfrm>
            <a:off x="0" y="2637118"/>
            <a:ext cx="9144000" cy="1583765"/>
          </a:xfrm>
          <a:prstGeom prst="rect">
            <a:avLst/>
          </a:prstGeom>
        </p:spPr>
      </p:pic>
    </p:spTree>
    <p:extLst>
      <p:ext uri="{BB962C8B-B14F-4D97-AF65-F5344CB8AC3E}">
        <p14:creationId xmlns:p14="http://schemas.microsoft.com/office/powerpoint/2010/main" val="5929794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1143000" y="544214"/>
            <a:ext cx="6171768" cy="609467"/>
          </a:xfrm>
          <a:ln/>
        </p:spPr>
        <p:txBody>
          <a:bodyPr vert="horz" wrap="square" lIns="68580" tIns="26405" rIns="68580" bIns="34290" numCol="1" rtlCol="0" anchor="t" anchorCtr="0" compatLnSpc="1">
            <a:prstTxWarp prst="textNoShape">
              <a:avLst/>
            </a:prstTxWarp>
            <a:normAutofit fontScale="90000"/>
          </a:bodyPr>
          <a:lstStyle/>
          <a:p>
            <a:pP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dirty="0"/>
              <a:t>Can </a:t>
            </a:r>
            <a:r>
              <a:rPr lang="en-US" altLang="en-US" i="1" dirty="0"/>
              <a:t>p</a:t>
            </a:r>
            <a:r>
              <a:rPr lang="en-US" altLang="en-US" dirty="0"/>
              <a:t> be .000?</a:t>
            </a:r>
          </a:p>
        </p:txBody>
      </p:sp>
      <p:sp>
        <p:nvSpPr>
          <p:cNvPr id="20482" name="Rectangle 2"/>
          <p:cNvSpPr>
            <a:spLocks noGrp="1" noChangeArrowheads="1"/>
          </p:cNvSpPr>
          <p:nvPr>
            <p:ph type="body" idx="1"/>
          </p:nvPr>
        </p:nvSpPr>
        <p:spPr>
          <a:xfrm>
            <a:off x="330819" y="1676400"/>
            <a:ext cx="5155581" cy="3810000"/>
          </a:xfrm>
          <a:ln/>
        </p:spPr>
        <p:txBody>
          <a:bodyPr>
            <a:noAutofit/>
          </a:bodyPr>
          <a:lstStyle/>
          <a:p>
            <a:pPr marL="293797" indent="-220348">
              <a:buClr>
                <a:srgbClr val="800000"/>
              </a:buClr>
              <a:buSzPct val="45000"/>
              <a:buFont typeface="Wingdings" charset="2"/>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i="1" dirty="0"/>
              <a:t>P</a:t>
            </a:r>
            <a:r>
              <a:rPr lang="en-US" altLang="en-US" sz="2800" dirty="0"/>
              <a:t> = probability that the statistics can be observed in the long run. </a:t>
            </a:r>
          </a:p>
          <a:p>
            <a:pPr marL="293797" indent="-220348">
              <a:buClr>
                <a:srgbClr val="800000"/>
              </a:buClr>
              <a:buSzPct val="45000"/>
              <a:buFont typeface="Wingdings" charset="2"/>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dirty="0"/>
              <a:t>“Long run” is expressed in terms of </a:t>
            </a:r>
            <a:r>
              <a:rPr lang="en-US" altLang="en-US" sz="2800" b="1" dirty="0"/>
              <a:t>sampling distributions</a:t>
            </a:r>
            <a:r>
              <a:rPr lang="en-US" altLang="en-US" sz="2800" dirty="0"/>
              <a:t>, in which sampling, in theory, is repeated infinitely.</a:t>
            </a:r>
          </a:p>
          <a:p>
            <a:pPr marL="293797" indent="-220348">
              <a:buClr>
                <a:srgbClr val="800000"/>
              </a:buClr>
              <a:buSzPct val="45000"/>
              <a:buFont typeface="Wingdings" charset="2"/>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dirty="0"/>
              <a:t>The two tails never touch down the x-axes.</a:t>
            </a:r>
          </a:p>
          <a:p>
            <a:pPr marL="293797" indent="-220348">
              <a:buClr>
                <a:srgbClr val="800000"/>
              </a:buClr>
              <a:buSzPct val="45000"/>
              <a:buFont typeface="Wingdings" charset="2"/>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dirty="0"/>
              <a:t>In an open universe anything has a remote probability.  </a:t>
            </a:r>
          </a:p>
        </p:txBody>
      </p:sp>
      <p:pic>
        <p:nvPicPr>
          <p:cNvPr id="2048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15000" y="1905000"/>
            <a:ext cx="3274197" cy="2209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780558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549263" y="490251"/>
            <a:ext cx="6171768" cy="858691"/>
          </a:xfrm>
          <a:ln/>
        </p:spPr>
        <p:txBody>
          <a:bodyPr vert="horz" wrap="square" lIns="68580" tIns="26405" rIns="68580" bIns="34290" numCol="1" rtlCol="0" anchor="t" anchorCtr="0" compatLnSpc="1">
            <a:prstTxWarp prst="textNoShape">
              <a:avLst/>
            </a:prstTxWarp>
            <a:normAutofit/>
          </a:bodyPr>
          <a:lstStyle/>
          <a:p>
            <a:pP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dirty="0"/>
              <a:t>Can </a:t>
            </a:r>
            <a:r>
              <a:rPr lang="en-US" altLang="en-US" i="1" dirty="0"/>
              <a:t>p</a:t>
            </a:r>
            <a:r>
              <a:rPr lang="en-US" altLang="en-US" dirty="0"/>
              <a:t> be .000?</a:t>
            </a:r>
          </a:p>
        </p:txBody>
      </p:sp>
      <p:sp>
        <p:nvSpPr>
          <p:cNvPr id="21506" name="Rectangle 2"/>
          <p:cNvSpPr>
            <a:spLocks noGrp="1" noChangeArrowheads="1"/>
          </p:cNvSpPr>
          <p:nvPr>
            <p:ph type="body" idx="1"/>
          </p:nvPr>
        </p:nvSpPr>
        <p:spPr>
          <a:xfrm>
            <a:off x="713409" y="4343400"/>
            <a:ext cx="7772400" cy="2349654"/>
          </a:xfrm>
          <a:ln/>
        </p:spPr>
        <p:txBody>
          <a:bodyPr vert="horz" wrap="square" lIns="68580" tIns="23661" rIns="68580" bIns="34290" numCol="1" rtlCol="0" anchor="t" anchorCtr="0" compatLnSpc="1">
            <a:prstTxWarp prst="textNoShape">
              <a:avLst/>
            </a:prstTxWarp>
            <a:normAutofit/>
          </a:bodyPr>
          <a:lstStyle/>
          <a:p>
            <a:pPr marL="392089" indent="-311079">
              <a:lnSpc>
                <a:spcPct val="88000"/>
              </a:lnSpc>
              <a:buFont typeface="Arial" charset="0"/>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dirty="0">
                <a:latin typeface="Corbel" charset="0"/>
                <a:ea typeface="Corbel" charset="0"/>
                <a:cs typeface="Corbel" charset="0"/>
              </a:rPr>
              <a:t>If </a:t>
            </a:r>
            <a:r>
              <a:rPr lang="en-US" altLang="en-US" sz="2800" i="1" dirty="0">
                <a:latin typeface="Corbel" charset="0"/>
                <a:ea typeface="Corbel" charset="0"/>
                <a:cs typeface="Corbel" charset="0"/>
              </a:rPr>
              <a:t>p</a:t>
            </a:r>
            <a:r>
              <a:rPr lang="en-US" altLang="en-US" sz="2800" dirty="0">
                <a:latin typeface="Corbel" charset="0"/>
                <a:ea typeface="Corbel" charset="0"/>
                <a:cs typeface="Corbel" charset="0"/>
              </a:rPr>
              <a:t> = 0.000, then it means there is no chance for such an event to happen. Does it make any sense?</a:t>
            </a:r>
          </a:p>
          <a:p>
            <a:pPr marL="392089" indent="-311079">
              <a:lnSpc>
                <a:spcPct val="88000"/>
              </a:lnSpc>
              <a:buFont typeface="Arial" charset="0"/>
              <a:buChar char="•"/>
              <a:tabLst>
                <a:tab pos="492542" algn="l"/>
                <a:tab pos="985083" algn="l"/>
                <a:tab pos="1477625" algn="l"/>
                <a:tab pos="1970166" algn="l"/>
                <a:tab pos="2462708" algn="l"/>
                <a:tab pos="2955249" algn="l"/>
                <a:tab pos="3447791" algn="l"/>
                <a:tab pos="3940333" algn="l"/>
                <a:tab pos="4432874" algn="l"/>
                <a:tab pos="4925416" algn="l"/>
                <a:tab pos="5417957" algn="l"/>
                <a:tab pos="5910499" algn="l"/>
              </a:tabLst>
            </a:pPr>
            <a:r>
              <a:rPr lang="en-US" altLang="en-US" sz="2800" dirty="0">
                <a:latin typeface="Corbel" charset="0"/>
                <a:ea typeface="Corbel" charset="0"/>
                <a:cs typeface="Corbel" charset="0"/>
              </a:rPr>
              <a:t>Why do you bother to study a phenomenon that never happened? </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1729" y="1524000"/>
            <a:ext cx="8014106" cy="2590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3745755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C791-EE39-CFB5-CD92-B4D51168573E}"/>
              </a:ext>
            </a:extLst>
          </p:cNvPr>
          <p:cNvSpPr>
            <a:spLocks noGrp="1"/>
          </p:cNvSpPr>
          <p:nvPr>
            <p:ph type="title"/>
          </p:nvPr>
        </p:nvSpPr>
        <p:spPr>
          <a:xfrm>
            <a:off x="970772" y="533400"/>
            <a:ext cx="7202456" cy="786926"/>
          </a:xfrm>
        </p:spPr>
        <p:txBody>
          <a:bodyPr/>
          <a:lstStyle/>
          <a:p>
            <a:r>
              <a:rPr lang="en-US" dirty="0"/>
              <a:t>Remedy</a:t>
            </a:r>
          </a:p>
        </p:txBody>
      </p:sp>
      <p:sp>
        <p:nvSpPr>
          <p:cNvPr id="3" name="Content Placeholder 2">
            <a:extLst>
              <a:ext uri="{FF2B5EF4-FFF2-40B4-BE49-F238E27FC236}">
                <a16:creationId xmlns:a16="http://schemas.microsoft.com/office/drawing/2014/main" id="{696EDA66-9D67-8427-9F84-FF543F4B127A}"/>
              </a:ext>
            </a:extLst>
          </p:cNvPr>
          <p:cNvSpPr>
            <a:spLocks noGrp="1"/>
          </p:cNvSpPr>
          <p:nvPr>
            <p:ph idx="1"/>
          </p:nvPr>
        </p:nvSpPr>
        <p:spPr>
          <a:xfrm>
            <a:off x="381000" y="5435837"/>
            <a:ext cx="8191500" cy="1219200"/>
          </a:xfrm>
        </p:spPr>
        <p:txBody>
          <a:bodyPr/>
          <a:lstStyle/>
          <a:p>
            <a:pPr marL="0" indent="0">
              <a:buNone/>
            </a:pPr>
            <a:r>
              <a:rPr lang="en-US" dirty="0"/>
              <a:t>Newer versions of SPSS allow you to display a small </a:t>
            </a:r>
            <a:r>
              <a:rPr lang="en-US" i="1" dirty="0"/>
              <a:t>p</a:t>
            </a:r>
            <a:r>
              <a:rPr lang="en-US" dirty="0"/>
              <a:t> value as </a:t>
            </a:r>
            <a:r>
              <a:rPr lang="en-US" i="1" dirty="0"/>
              <a:t>p</a:t>
            </a:r>
            <a:r>
              <a:rPr lang="en-US" dirty="0"/>
              <a:t> &lt; .001.</a:t>
            </a:r>
          </a:p>
        </p:txBody>
      </p:sp>
      <p:pic>
        <p:nvPicPr>
          <p:cNvPr id="4" name="Picture 3">
            <a:extLst>
              <a:ext uri="{FF2B5EF4-FFF2-40B4-BE49-F238E27FC236}">
                <a16:creationId xmlns:a16="http://schemas.microsoft.com/office/drawing/2014/main" id="{03D1CED6-3739-FFD2-82D5-0B813DB028BD}"/>
              </a:ext>
            </a:extLst>
          </p:cNvPr>
          <p:cNvPicPr>
            <a:picLocks noChangeAspect="1"/>
          </p:cNvPicPr>
          <p:nvPr/>
        </p:nvPicPr>
        <p:blipFill>
          <a:blip r:embed="rId2"/>
          <a:stretch>
            <a:fillRect/>
          </a:stretch>
        </p:blipFill>
        <p:spPr>
          <a:xfrm>
            <a:off x="762000" y="381000"/>
            <a:ext cx="7429500" cy="4953000"/>
          </a:xfrm>
          <a:prstGeom prst="rect">
            <a:avLst/>
          </a:prstGeom>
          <a:ln>
            <a:solidFill>
              <a:schemeClr val="tx1"/>
            </a:solidFill>
          </a:ln>
        </p:spPr>
      </p:pic>
    </p:spTree>
    <p:extLst>
      <p:ext uri="{BB962C8B-B14F-4D97-AF65-F5344CB8AC3E}">
        <p14:creationId xmlns:p14="http://schemas.microsoft.com/office/powerpoint/2010/main" val="3040185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1BF1C18-EB57-6320-DA0B-73FAB5C9F3A6}"/>
              </a:ext>
            </a:extLst>
          </p:cNvPr>
          <p:cNvSpPr>
            <a:spLocks noGrp="1"/>
          </p:cNvSpPr>
          <p:nvPr>
            <p:ph type="title"/>
          </p:nvPr>
        </p:nvSpPr>
        <p:spPr>
          <a:xfrm>
            <a:off x="594904" y="381000"/>
            <a:ext cx="3733800" cy="1524000"/>
          </a:xfrm>
        </p:spPr>
        <p:txBody>
          <a:bodyPr/>
          <a:lstStyle/>
          <a:p>
            <a:r>
              <a:rPr lang="en-US" altLang="en-US" dirty="0"/>
              <a:t>Procedures to check validity</a:t>
            </a:r>
          </a:p>
        </p:txBody>
      </p:sp>
      <p:sp>
        <p:nvSpPr>
          <p:cNvPr id="17410" name="Content Placeholder 2">
            <a:extLst>
              <a:ext uri="{FF2B5EF4-FFF2-40B4-BE49-F238E27FC236}">
                <a16:creationId xmlns:a16="http://schemas.microsoft.com/office/drawing/2014/main" id="{D620310E-1815-AB8F-9720-4006426AA7F0}"/>
              </a:ext>
            </a:extLst>
          </p:cNvPr>
          <p:cNvSpPr>
            <a:spLocks noGrp="1"/>
          </p:cNvSpPr>
          <p:nvPr>
            <p:ph idx="1"/>
          </p:nvPr>
        </p:nvSpPr>
        <p:spPr>
          <a:xfrm>
            <a:off x="716552" y="2362200"/>
            <a:ext cx="3733800" cy="4038600"/>
          </a:xfrm>
        </p:spPr>
        <p:txBody>
          <a:bodyPr/>
          <a:lstStyle/>
          <a:p>
            <a:r>
              <a:rPr lang="en-US" altLang="en-US" sz="2800" dirty="0"/>
              <a:t>Other software apps (SAS, JMP…etc.) do not have this problem.</a:t>
            </a:r>
          </a:p>
          <a:p>
            <a:r>
              <a:rPr lang="en-US" altLang="en-US" sz="2800" dirty="0"/>
              <a:t>e.g. In JMP when the </a:t>
            </a:r>
            <a:r>
              <a:rPr lang="en-US" altLang="en-US" sz="2800" i="1" dirty="0"/>
              <a:t>p</a:t>
            </a:r>
            <a:r>
              <a:rPr lang="en-US" altLang="en-US" sz="2800" dirty="0"/>
              <a:t> value is too small, it shows </a:t>
            </a:r>
            <a:r>
              <a:rPr lang="en-US" altLang="en-US" sz="2800" i="1" dirty="0"/>
              <a:t>p</a:t>
            </a:r>
            <a:r>
              <a:rPr lang="en-US" altLang="en-US" sz="2800" dirty="0"/>
              <a:t> &lt; .0001.</a:t>
            </a:r>
          </a:p>
        </p:txBody>
      </p:sp>
      <p:pic>
        <p:nvPicPr>
          <p:cNvPr id="2" name="Picture 1">
            <a:extLst>
              <a:ext uri="{FF2B5EF4-FFF2-40B4-BE49-F238E27FC236}">
                <a16:creationId xmlns:a16="http://schemas.microsoft.com/office/drawing/2014/main" id="{F3AEBCFF-0970-5910-AC36-02EA95AE2C71}"/>
              </a:ext>
            </a:extLst>
          </p:cNvPr>
          <p:cNvPicPr>
            <a:picLocks noChangeAspect="1"/>
          </p:cNvPicPr>
          <p:nvPr/>
        </p:nvPicPr>
        <p:blipFill>
          <a:blip r:embed="rId2"/>
          <a:stretch>
            <a:fillRect/>
          </a:stretch>
        </p:blipFill>
        <p:spPr>
          <a:xfrm>
            <a:off x="4815297" y="0"/>
            <a:ext cx="3920067" cy="6858000"/>
          </a:xfrm>
          <a:prstGeom prst="rect">
            <a:avLst/>
          </a:prstGeom>
        </p:spPr>
      </p:pic>
    </p:spTree>
    <p:extLst>
      <p:ext uri="{BB962C8B-B14F-4D97-AF65-F5344CB8AC3E}">
        <p14:creationId xmlns:p14="http://schemas.microsoft.com/office/powerpoint/2010/main" val="1564331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B87EDE8-D1BA-1205-2608-C93E12030A60}"/>
              </a:ext>
            </a:extLst>
          </p:cNvPr>
          <p:cNvSpPr>
            <a:spLocks noGrp="1"/>
          </p:cNvSpPr>
          <p:nvPr>
            <p:ph type="title"/>
          </p:nvPr>
        </p:nvSpPr>
        <p:spPr/>
        <p:txBody>
          <a:bodyPr/>
          <a:lstStyle/>
          <a:p>
            <a:pPr eaLnBrk="1" hangingPunct="1"/>
            <a:r>
              <a:rPr lang="en-US" altLang="en-US" b="1"/>
              <a:t>Content validity</a:t>
            </a:r>
            <a:endParaRPr lang="en-US" altLang="en-US"/>
          </a:p>
        </p:txBody>
      </p:sp>
      <p:sp>
        <p:nvSpPr>
          <p:cNvPr id="19458" name="Content Placeholder 2">
            <a:extLst>
              <a:ext uri="{FF2B5EF4-FFF2-40B4-BE49-F238E27FC236}">
                <a16:creationId xmlns:a16="http://schemas.microsoft.com/office/drawing/2014/main" id="{C40C1FF3-FC09-F9ED-1843-6CB059455AD6}"/>
              </a:ext>
            </a:extLst>
          </p:cNvPr>
          <p:cNvSpPr>
            <a:spLocks noGrp="1"/>
          </p:cNvSpPr>
          <p:nvPr>
            <p:ph idx="1"/>
          </p:nvPr>
        </p:nvSpPr>
        <p:spPr>
          <a:xfrm>
            <a:off x="457200" y="1600200"/>
            <a:ext cx="4876800" cy="4525963"/>
          </a:xfrm>
        </p:spPr>
        <p:txBody>
          <a:bodyPr/>
          <a:lstStyle/>
          <a:p>
            <a:pPr eaLnBrk="1" hangingPunct="1">
              <a:lnSpc>
                <a:spcPct val="80000"/>
              </a:lnSpc>
            </a:pPr>
            <a:r>
              <a:rPr lang="en-US" altLang="en-US" sz="2700"/>
              <a:t>In the context of content validity, we draw an inference from the test scores to a larger domain of items similar to those on the test. Thus, content validity is concerned with </a:t>
            </a:r>
            <a:r>
              <a:rPr lang="en-US" altLang="en-US" sz="2700" b="1">
                <a:solidFill>
                  <a:srgbClr val="FF0000"/>
                </a:solidFill>
              </a:rPr>
              <a:t>sample-population representativeness</a:t>
            </a:r>
            <a:r>
              <a:rPr lang="en-US" altLang="en-US" sz="2700"/>
              <a:t>. i.e. the knowledge and skills covered by the test items should be representative to the larger domain of knowledge and skills.</a:t>
            </a:r>
          </a:p>
        </p:txBody>
      </p:sp>
      <p:pic>
        <p:nvPicPr>
          <p:cNvPr id="19459" name="Picture 2" descr="A sample of computer skills are sampled from the population">
            <a:extLst>
              <a:ext uri="{FF2B5EF4-FFF2-40B4-BE49-F238E27FC236}">
                <a16:creationId xmlns:a16="http://schemas.microsoft.com/office/drawing/2014/main" id="{23729868-C6E1-BC80-4C79-10CA89B61E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474788"/>
            <a:ext cx="3541713"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BC2F582C-45DE-E22B-FB76-B43BACAE465D}"/>
              </a:ext>
            </a:extLst>
          </p:cNvPr>
          <p:cNvSpPr>
            <a:spLocks noGrp="1"/>
          </p:cNvSpPr>
          <p:nvPr>
            <p:ph type="title"/>
          </p:nvPr>
        </p:nvSpPr>
        <p:spPr/>
        <p:txBody>
          <a:bodyPr/>
          <a:lstStyle/>
          <a:p>
            <a:pPr eaLnBrk="1" hangingPunct="1"/>
            <a:r>
              <a:rPr lang="en-US" altLang="en-US" b="1"/>
              <a:t>Content validity</a:t>
            </a:r>
            <a:endParaRPr lang="en-US" altLang="en-US"/>
          </a:p>
        </p:txBody>
      </p:sp>
      <p:sp>
        <p:nvSpPr>
          <p:cNvPr id="20482" name="Content Placeholder 2">
            <a:extLst>
              <a:ext uri="{FF2B5EF4-FFF2-40B4-BE49-F238E27FC236}">
                <a16:creationId xmlns:a16="http://schemas.microsoft.com/office/drawing/2014/main" id="{8703E09A-DA6D-C448-FB95-3E93D2A1E8C0}"/>
              </a:ext>
            </a:extLst>
          </p:cNvPr>
          <p:cNvSpPr>
            <a:spLocks noGrp="1"/>
          </p:cNvSpPr>
          <p:nvPr>
            <p:ph idx="1"/>
          </p:nvPr>
        </p:nvSpPr>
        <p:spPr>
          <a:xfrm>
            <a:off x="457200" y="1600200"/>
            <a:ext cx="4876800" cy="4525963"/>
          </a:xfrm>
        </p:spPr>
        <p:txBody>
          <a:bodyPr/>
          <a:lstStyle/>
          <a:p>
            <a:pPr eaLnBrk="1" hangingPunct="1">
              <a:lnSpc>
                <a:spcPct val="90000"/>
              </a:lnSpc>
            </a:pPr>
            <a:r>
              <a:rPr lang="en-US" altLang="en-US" sz="2800"/>
              <a:t>Computer literacy includes skills in operating system, word processing, spreadsheet, database, graphics, internet, and many others. </a:t>
            </a:r>
          </a:p>
          <a:p>
            <a:pPr eaLnBrk="1" hangingPunct="1">
              <a:lnSpc>
                <a:spcPct val="90000"/>
              </a:lnSpc>
            </a:pPr>
            <a:r>
              <a:rPr lang="en-US" altLang="en-US" sz="2800"/>
              <a:t>It is difficult to administer a test covering all aspects of computing. Therefore, only several tasks are sampled from the universe of computer skills</a:t>
            </a:r>
            <a:r>
              <a:rPr lang="en-US" altLang="en-US" sz="2700"/>
              <a:t>.</a:t>
            </a:r>
          </a:p>
        </p:txBody>
      </p:sp>
      <p:pic>
        <p:nvPicPr>
          <p:cNvPr id="20483" name="Picture 2" descr="http://www.theage.com.au/ffximage/2007/10/11/cat8_gallery__394x400,0.jpg">
            <a:extLst>
              <a:ext uri="{FF2B5EF4-FFF2-40B4-BE49-F238E27FC236}">
                <a16:creationId xmlns:a16="http://schemas.microsoft.com/office/drawing/2014/main" id="{471FC50A-ECDE-AEB4-362D-2D5F27699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76400"/>
            <a:ext cx="3527425"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AC2037F2-DFEA-8B86-D795-B72F6019EC8E}"/>
              </a:ext>
            </a:extLst>
          </p:cNvPr>
          <p:cNvSpPr>
            <a:spLocks noGrp="1"/>
          </p:cNvSpPr>
          <p:nvPr>
            <p:ph type="title"/>
          </p:nvPr>
        </p:nvSpPr>
        <p:spPr/>
        <p:txBody>
          <a:bodyPr/>
          <a:lstStyle/>
          <a:p>
            <a:pPr eaLnBrk="1" hangingPunct="1"/>
            <a:r>
              <a:rPr lang="en-US" altLang="en-US" b="1"/>
              <a:t>Content validity</a:t>
            </a:r>
            <a:endParaRPr lang="en-US" altLang="en-US"/>
          </a:p>
        </p:txBody>
      </p:sp>
      <p:sp>
        <p:nvSpPr>
          <p:cNvPr id="21506" name="Content Placeholder 2">
            <a:extLst>
              <a:ext uri="{FF2B5EF4-FFF2-40B4-BE49-F238E27FC236}">
                <a16:creationId xmlns:a16="http://schemas.microsoft.com/office/drawing/2014/main" id="{0FBCB558-6F5B-4886-181A-37935ED39932}"/>
              </a:ext>
            </a:extLst>
          </p:cNvPr>
          <p:cNvSpPr>
            <a:spLocks noGrp="1"/>
          </p:cNvSpPr>
          <p:nvPr>
            <p:ph idx="1"/>
          </p:nvPr>
        </p:nvSpPr>
        <p:spPr>
          <a:xfrm>
            <a:off x="3124200" y="1600200"/>
            <a:ext cx="5562600" cy="5029200"/>
          </a:xfrm>
        </p:spPr>
        <p:txBody>
          <a:bodyPr/>
          <a:lstStyle/>
          <a:p>
            <a:pPr eaLnBrk="1" hangingPunct="1"/>
            <a:r>
              <a:rPr lang="en-US" altLang="en-US" sz="2800"/>
              <a:t>Content validity is usually established by </a:t>
            </a:r>
            <a:r>
              <a:rPr lang="en-US" altLang="en-US" sz="2800" b="1"/>
              <a:t>content experts</a:t>
            </a:r>
            <a:r>
              <a:rPr lang="en-US" altLang="en-US" sz="2800"/>
              <a:t>. </a:t>
            </a:r>
          </a:p>
          <a:p>
            <a:pPr eaLnBrk="1" hangingPunct="1"/>
            <a:r>
              <a:rPr lang="en-US" altLang="en-US" sz="2800"/>
              <a:t>Take computer literacy as an example again. A test of computer literacy should be written or reviewed by computer science professors or senior programmers in the IT industry because it is assumed that computer scientists should know what are important in his own discipline. </a:t>
            </a:r>
          </a:p>
        </p:txBody>
      </p:sp>
      <p:pic>
        <p:nvPicPr>
          <p:cNvPr id="21507" name="Picture 5" descr="http://www.redorbit.com/media/uploads/2013/06/ComputerNerd_062513-617x416.jpg">
            <a:extLst>
              <a:ext uri="{FF2B5EF4-FFF2-40B4-BE49-F238E27FC236}">
                <a16:creationId xmlns:a16="http://schemas.microsoft.com/office/drawing/2014/main" id="{8A03FCD7-145A-EF46-221A-8B80865E3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752600"/>
            <a:ext cx="2951162"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descr="http://www.imprensafalsa.com/wp-content/uploads/2014/09/Computer-Nerd.jpg">
            <a:extLst>
              <a:ext uri="{FF2B5EF4-FFF2-40B4-BE49-F238E27FC236}">
                <a16:creationId xmlns:a16="http://schemas.microsoft.com/office/drawing/2014/main" id="{5FA5919C-3C9E-80D9-5653-8DAFEBA370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8" y="4038600"/>
            <a:ext cx="29416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97F3298F-594C-23E0-B2BB-93343EBE5420}"/>
              </a:ext>
            </a:extLst>
          </p:cNvPr>
          <p:cNvSpPr>
            <a:spLocks noGrp="1"/>
          </p:cNvSpPr>
          <p:nvPr>
            <p:ph type="title"/>
          </p:nvPr>
        </p:nvSpPr>
        <p:spPr/>
        <p:txBody>
          <a:bodyPr/>
          <a:lstStyle/>
          <a:p>
            <a:pPr eaLnBrk="1" hangingPunct="1"/>
            <a:r>
              <a:rPr lang="en-US" altLang="en-US" b="1"/>
              <a:t>Content validity</a:t>
            </a:r>
            <a:endParaRPr lang="en-US" altLang="en-US"/>
          </a:p>
        </p:txBody>
      </p:sp>
      <p:sp>
        <p:nvSpPr>
          <p:cNvPr id="22530" name="Content Placeholder 2">
            <a:extLst>
              <a:ext uri="{FF2B5EF4-FFF2-40B4-BE49-F238E27FC236}">
                <a16:creationId xmlns:a16="http://schemas.microsoft.com/office/drawing/2014/main" id="{05BF939C-D5FA-D845-7018-9D18C54E6ACE}"/>
              </a:ext>
            </a:extLst>
          </p:cNvPr>
          <p:cNvSpPr>
            <a:spLocks noGrp="1"/>
          </p:cNvSpPr>
          <p:nvPr>
            <p:ph idx="1"/>
          </p:nvPr>
        </p:nvSpPr>
        <p:spPr>
          <a:xfrm>
            <a:off x="457200" y="1600200"/>
            <a:ext cx="8229600" cy="5029200"/>
          </a:xfrm>
        </p:spPr>
        <p:txBody>
          <a:bodyPr/>
          <a:lstStyle/>
          <a:p>
            <a:pPr eaLnBrk="1" hangingPunct="1">
              <a:lnSpc>
                <a:spcPct val="90000"/>
              </a:lnSpc>
            </a:pPr>
            <a:r>
              <a:rPr lang="en-US" altLang="en-US" dirty="0"/>
              <a:t>At first glance, this approach looks similar to the validation process of face validity, but yet there is a subtle difference. </a:t>
            </a:r>
            <a:endParaRPr lang="en-US" altLang="en-US" dirty="0">
              <a:solidFill>
                <a:srgbClr val="FF0000"/>
              </a:solidFill>
            </a:endParaRPr>
          </a:p>
          <a:p>
            <a:pPr eaLnBrk="1" hangingPunct="1">
              <a:lnSpc>
                <a:spcPct val="90000"/>
              </a:lnSpc>
            </a:pPr>
            <a:r>
              <a:rPr lang="en-US" altLang="en-US" dirty="0"/>
              <a:t>In content validity, evidence is obtained by looking for agreement in judgments by judges. In short, face validity can be established by one person only, but content validity should be checked by a panel, and thus usually it goes hand in hand with </a:t>
            </a:r>
            <a:r>
              <a:rPr lang="en-US" altLang="en-US" dirty="0">
                <a:solidFill>
                  <a:srgbClr val="FF0000"/>
                </a:solidFill>
              </a:rPr>
              <a:t>inter-rater reliability (Kappa!)</a:t>
            </a:r>
          </a:p>
          <a:p>
            <a:pPr eaLnBrk="1" hangingPunct="1">
              <a:lnSpc>
                <a:spcPct val="90000"/>
              </a:lnSpc>
            </a:pPr>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E0367783-EAB1-7DF9-C0C9-CF2191CF9048}"/>
              </a:ext>
            </a:extLst>
          </p:cNvPr>
          <p:cNvSpPr>
            <a:spLocks noGrp="1"/>
          </p:cNvSpPr>
          <p:nvPr>
            <p:ph type="title"/>
          </p:nvPr>
        </p:nvSpPr>
        <p:spPr/>
        <p:txBody>
          <a:bodyPr/>
          <a:lstStyle/>
          <a:p>
            <a:pPr eaLnBrk="1" hangingPunct="1"/>
            <a:r>
              <a:rPr lang="en-US" altLang="en-US" b="1"/>
              <a:t>Content validity</a:t>
            </a:r>
            <a:endParaRPr lang="en-US" altLang="en-US"/>
          </a:p>
        </p:txBody>
      </p:sp>
      <p:sp>
        <p:nvSpPr>
          <p:cNvPr id="23554" name="Content Placeholder 2">
            <a:extLst>
              <a:ext uri="{FF2B5EF4-FFF2-40B4-BE49-F238E27FC236}">
                <a16:creationId xmlns:a16="http://schemas.microsoft.com/office/drawing/2014/main" id="{54DCD63E-AC02-1469-9DA0-578D9BBE6F5A}"/>
              </a:ext>
            </a:extLst>
          </p:cNvPr>
          <p:cNvSpPr>
            <a:spLocks noGrp="1"/>
          </p:cNvSpPr>
          <p:nvPr>
            <p:ph idx="1"/>
          </p:nvPr>
        </p:nvSpPr>
        <p:spPr>
          <a:xfrm>
            <a:off x="457200" y="1524000"/>
            <a:ext cx="8229600" cy="5105400"/>
          </a:xfrm>
        </p:spPr>
        <p:txBody>
          <a:bodyPr/>
          <a:lstStyle/>
          <a:p>
            <a:pPr eaLnBrk="1" hangingPunct="1"/>
            <a:r>
              <a:rPr lang="en-US" altLang="en-US"/>
              <a:t>This approach has some drawbacks. Usually experts tend to take their knowledge for granted and forget how little other people know. It is not uncommon that some tests written by content experts are </a:t>
            </a:r>
            <a:r>
              <a:rPr lang="en-US" altLang="en-US">
                <a:solidFill>
                  <a:srgbClr val="FF0000"/>
                </a:solidFill>
              </a:rPr>
              <a:t>extremely difficult</a:t>
            </a:r>
            <a:r>
              <a:rPr lang="en-US" altLang="en-US"/>
              <a:t>.</a:t>
            </a:r>
          </a:p>
          <a:p>
            <a:pPr eaLnBrk="1" hangingPunct="1"/>
            <a:r>
              <a:rPr lang="en-US" altLang="en-US"/>
              <a:t>Sometimes we cannot totally rely on experts. For example, we need the </a:t>
            </a:r>
            <a:r>
              <a:rPr lang="en-US" altLang="en-US">
                <a:solidFill>
                  <a:srgbClr val="FF0000"/>
                </a:solidFill>
              </a:rPr>
              <a:t>patient perspective </a:t>
            </a:r>
            <a:r>
              <a:rPr lang="en-US" altLang="en-US"/>
              <a:t>to develop the measurement scale for fatigue.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51CC7ED4-33B2-59ED-DB1B-CEB897FA2A56}"/>
              </a:ext>
            </a:extLst>
          </p:cNvPr>
          <p:cNvSpPr>
            <a:spLocks noGrp="1"/>
          </p:cNvSpPr>
          <p:nvPr>
            <p:ph type="title"/>
          </p:nvPr>
        </p:nvSpPr>
        <p:spPr/>
        <p:txBody>
          <a:bodyPr/>
          <a:lstStyle/>
          <a:p>
            <a:pPr eaLnBrk="1" hangingPunct="1"/>
            <a:r>
              <a:rPr lang="en-US" altLang="en-US" b="1"/>
              <a:t>Content validity</a:t>
            </a:r>
            <a:endParaRPr lang="en-US" altLang="en-US"/>
          </a:p>
        </p:txBody>
      </p:sp>
      <p:sp>
        <p:nvSpPr>
          <p:cNvPr id="24578" name="Content Placeholder 2">
            <a:extLst>
              <a:ext uri="{FF2B5EF4-FFF2-40B4-BE49-F238E27FC236}">
                <a16:creationId xmlns:a16="http://schemas.microsoft.com/office/drawing/2014/main" id="{EAEDCCBB-CDE7-BB71-268E-0E73C962057E}"/>
              </a:ext>
            </a:extLst>
          </p:cNvPr>
          <p:cNvSpPr>
            <a:spLocks noGrp="1"/>
          </p:cNvSpPr>
          <p:nvPr>
            <p:ph idx="1"/>
          </p:nvPr>
        </p:nvSpPr>
        <p:spPr>
          <a:xfrm>
            <a:off x="457200" y="1600200"/>
            <a:ext cx="8229600" cy="5029200"/>
          </a:xfrm>
        </p:spPr>
        <p:txBody>
          <a:bodyPr/>
          <a:lstStyle/>
          <a:p>
            <a:pPr eaLnBrk="1" hangingPunct="1"/>
            <a:r>
              <a:rPr lang="en-US" altLang="en-US"/>
              <a:t>Second, very often content experts fail to identify the </a:t>
            </a:r>
            <a:r>
              <a:rPr lang="en-US" altLang="en-US">
                <a:solidFill>
                  <a:srgbClr val="FF0000"/>
                </a:solidFill>
              </a:rPr>
              <a:t>learning objectives </a:t>
            </a:r>
            <a:r>
              <a:rPr lang="en-US" altLang="en-US"/>
              <a:t>of a subject. Take the following question in a philosophy test as an example:</a:t>
            </a:r>
          </a:p>
          <a:p>
            <a:pPr eaLnBrk="1" hangingPunct="1"/>
            <a:endParaRPr lang="en-US" altLang="en-US"/>
          </a:p>
        </p:txBody>
      </p:sp>
      <p:pic>
        <p:nvPicPr>
          <p:cNvPr id="24579" name="Picture 2">
            <a:extLst>
              <a:ext uri="{FF2B5EF4-FFF2-40B4-BE49-F238E27FC236}">
                <a16:creationId xmlns:a16="http://schemas.microsoft.com/office/drawing/2014/main" id="{2929C603-E021-CD97-94EE-116028AC2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86200"/>
            <a:ext cx="6253163"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A21B9D1D-ACB8-62CB-47BD-3D1948958CC2}"/>
              </a:ext>
            </a:extLst>
          </p:cNvPr>
          <p:cNvSpPr>
            <a:spLocks noGrp="1"/>
          </p:cNvSpPr>
          <p:nvPr>
            <p:ph type="title"/>
          </p:nvPr>
        </p:nvSpPr>
        <p:spPr/>
        <p:txBody>
          <a:bodyPr/>
          <a:lstStyle/>
          <a:p>
            <a:pPr eaLnBrk="1" hangingPunct="1"/>
            <a:r>
              <a:rPr lang="en-US" altLang="en-US" b="1"/>
              <a:t>Criterion</a:t>
            </a:r>
            <a:endParaRPr lang="en-US" altLang="en-US"/>
          </a:p>
        </p:txBody>
      </p:sp>
      <p:sp>
        <p:nvSpPr>
          <p:cNvPr id="25602" name="Content Placeholder 2">
            <a:extLst>
              <a:ext uri="{FF2B5EF4-FFF2-40B4-BE49-F238E27FC236}">
                <a16:creationId xmlns:a16="http://schemas.microsoft.com/office/drawing/2014/main" id="{AD99454E-0C4A-84F2-8568-150E4FB1B068}"/>
              </a:ext>
            </a:extLst>
          </p:cNvPr>
          <p:cNvSpPr>
            <a:spLocks noGrp="1"/>
          </p:cNvSpPr>
          <p:nvPr>
            <p:ph idx="1"/>
          </p:nvPr>
        </p:nvSpPr>
        <p:spPr>
          <a:xfrm>
            <a:off x="3810000" y="1447800"/>
            <a:ext cx="5105400" cy="4876800"/>
          </a:xfrm>
        </p:spPr>
        <p:txBody>
          <a:bodyPr/>
          <a:lstStyle/>
          <a:p>
            <a:pPr eaLnBrk="1" hangingPunct="1">
              <a:lnSpc>
                <a:spcPct val="80000"/>
              </a:lnSpc>
            </a:pPr>
            <a:r>
              <a:rPr lang="en-US" altLang="en-US" sz="2500"/>
              <a:t>When the focus of the test is on criterion validity, we draw an inference from test scores to performance. A high score of a valid test indicates that the test taker has met the performance criteria.</a:t>
            </a:r>
          </a:p>
          <a:p>
            <a:pPr eaLnBrk="1" hangingPunct="1">
              <a:lnSpc>
                <a:spcPct val="80000"/>
              </a:lnSpc>
            </a:pPr>
            <a:r>
              <a:rPr lang="en-US" altLang="en-US" sz="2500" b="1">
                <a:solidFill>
                  <a:srgbClr val="FF0000"/>
                </a:solidFill>
              </a:rPr>
              <a:t>Regression analysis</a:t>
            </a:r>
            <a:r>
              <a:rPr lang="en-US" altLang="en-US" sz="2500"/>
              <a:t> can be applied to establish criterion validity. An independent variable could be used as a </a:t>
            </a:r>
            <a:r>
              <a:rPr lang="en-US" altLang="en-US" sz="2500" b="1">
                <a:solidFill>
                  <a:srgbClr val="FF0000"/>
                </a:solidFill>
              </a:rPr>
              <a:t>predictor variable</a:t>
            </a:r>
            <a:r>
              <a:rPr lang="en-US" altLang="en-US" sz="2500">
                <a:solidFill>
                  <a:srgbClr val="FF0000"/>
                </a:solidFill>
              </a:rPr>
              <a:t> </a:t>
            </a:r>
            <a:r>
              <a:rPr lang="en-US" altLang="en-US" sz="2500"/>
              <a:t>and a dependent variable, the </a:t>
            </a:r>
            <a:r>
              <a:rPr lang="en-US" altLang="en-US" sz="2500" b="1">
                <a:solidFill>
                  <a:srgbClr val="FF0000"/>
                </a:solidFill>
              </a:rPr>
              <a:t>criterion variable</a:t>
            </a:r>
            <a:r>
              <a:rPr lang="en-US" altLang="en-US" sz="2500"/>
              <a:t>. The correlation coefficient between them is called </a:t>
            </a:r>
            <a:r>
              <a:rPr lang="en-US" altLang="en-US" sz="2500" b="1">
                <a:solidFill>
                  <a:srgbClr val="FF0000"/>
                </a:solidFill>
              </a:rPr>
              <a:t>validity coefficients</a:t>
            </a:r>
            <a:r>
              <a:rPr lang="en-US" altLang="en-US" sz="2500"/>
              <a:t>.</a:t>
            </a:r>
          </a:p>
          <a:p>
            <a:pPr eaLnBrk="1" hangingPunct="1">
              <a:lnSpc>
                <a:spcPct val="80000"/>
              </a:lnSpc>
            </a:pPr>
            <a:endParaRPr lang="en-US" altLang="en-US" sz="2500"/>
          </a:p>
        </p:txBody>
      </p:sp>
      <p:pic>
        <p:nvPicPr>
          <p:cNvPr id="25603" name="Picture 2" descr="regression of the criterion variable against the outcome variable">
            <a:extLst>
              <a:ext uri="{FF2B5EF4-FFF2-40B4-BE49-F238E27FC236}">
                <a16:creationId xmlns:a16="http://schemas.microsoft.com/office/drawing/2014/main" id="{7DB0589E-53B4-36ED-6068-ED766467F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524000"/>
            <a:ext cx="3492500" cy="350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1B6F5FE1-813B-AA65-4DF3-D4BF7946223A}"/>
              </a:ext>
            </a:extLst>
          </p:cNvPr>
          <p:cNvSpPr>
            <a:spLocks noGrp="1"/>
          </p:cNvSpPr>
          <p:nvPr>
            <p:ph type="title"/>
          </p:nvPr>
        </p:nvSpPr>
        <p:spPr/>
        <p:txBody>
          <a:bodyPr/>
          <a:lstStyle/>
          <a:p>
            <a:pPr eaLnBrk="1" hangingPunct="1"/>
            <a:r>
              <a:rPr lang="en-US" altLang="en-US" b="1"/>
              <a:t>Construct</a:t>
            </a:r>
            <a:endParaRPr lang="en-US" altLang="en-US"/>
          </a:p>
        </p:txBody>
      </p:sp>
      <p:sp>
        <p:nvSpPr>
          <p:cNvPr id="26626" name="Content Placeholder 2">
            <a:extLst>
              <a:ext uri="{FF2B5EF4-FFF2-40B4-BE49-F238E27FC236}">
                <a16:creationId xmlns:a16="http://schemas.microsoft.com/office/drawing/2014/main" id="{C7F6DA46-B61D-7ED4-B688-731FF9615375}"/>
              </a:ext>
            </a:extLst>
          </p:cNvPr>
          <p:cNvSpPr>
            <a:spLocks noGrp="1"/>
          </p:cNvSpPr>
          <p:nvPr>
            <p:ph idx="1"/>
          </p:nvPr>
        </p:nvSpPr>
        <p:spPr/>
        <p:txBody>
          <a:bodyPr/>
          <a:lstStyle/>
          <a:p>
            <a:pPr eaLnBrk="1" hangingPunct="1"/>
            <a:r>
              <a:rPr lang="en-US" altLang="en-US"/>
              <a:t>When construct validity is emphasized, as the name implies, we draw an inference form test scores to a psychological construct. Because it is concerned with abstract and theoretical construct, construct validity is also known as </a:t>
            </a:r>
            <a:r>
              <a:rPr lang="en-US" altLang="en-US">
                <a:solidFill>
                  <a:srgbClr val="FF0000"/>
                </a:solidFill>
              </a:rPr>
              <a:t>theoretical</a:t>
            </a:r>
            <a:r>
              <a:rPr lang="en-US" altLang="en-US" b="1">
                <a:solidFill>
                  <a:srgbClr val="FF0000"/>
                </a:solidFill>
              </a:rPr>
              <a:t> </a:t>
            </a:r>
            <a:r>
              <a:rPr lang="en-US" altLang="en-US">
                <a:solidFill>
                  <a:srgbClr val="FF0000"/>
                </a:solidFill>
              </a:rPr>
              <a:t>validity</a:t>
            </a:r>
            <a:r>
              <a:rPr lang="en-US" altLang="en-US"/>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3A71A969-3899-8D96-147D-44CF174B494C}"/>
              </a:ext>
            </a:extLst>
          </p:cNvPr>
          <p:cNvSpPr>
            <a:spLocks noGrp="1"/>
          </p:cNvSpPr>
          <p:nvPr>
            <p:ph type="title"/>
          </p:nvPr>
        </p:nvSpPr>
        <p:spPr/>
        <p:txBody>
          <a:bodyPr/>
          <a:lstStyle/>
          <a:p>
            <a:r>
              <a:rPr lang="en-US" altLang="en-US"/>
              <a:t>Factor analysis</a:t>
            </a:r>
          </a:p>
        </p:txBody>
      </p:sp>
      <p:sp>
        <p:nvSpPr>
          <p:cNvPr id="36866" name="Content Placeholder 2">
            <a:extLst>
              <a:ext uri="{FF2B5EF4-FFF2-40B4-BE49-F238E27FC236}">
                <a16:creationId xmlns:a16="http://schemas.microsoft.com/office/drawing/2014/main" id="{6161F50A-55F3-930F-0B6B-FA6F3E48C1C4}"/>
              </a:ext>
            </a:extLst>
          </p:cNvPr>
          <p:cNvSpPr>
            <a:spLocks noGrp="1"/>
          </p:cNvSpPr>
          <p:nvPr>
            <p:ph idx="1"/>
          </p:nvPr>
        </p:nvSpPr>
        <p:spPr>
          <a:xfrm>
            <a:off x="457200" y="1371600"/>
            <a:ext cx="5410200" cy="4572000"/>
          </a:xfrm>
        </p:spPr>
        <p:txBody>
          <a:bodyPr/>
          <a:lstStyle/>
          <a:p>
            <a:r>
              <a:rPr lang="en-US" altLang="en-US" dirty="0"/>
              <a:t>Exploratory factor analysis (EFA): Propose a factor model</a:t>
            </a:r>
          </a:p>
          <a:p>
            <a:r>
              <a:rPr lang="en-US" altLang="en-US" dirty="0"/>
              <a:t>Confirmatory factor analysis (CFA): confirm/verify the proposed factor model.</a:t>
            </a:r>
          </a:p>
          <a:p>
            <a:r>
              <a:rPr lang="en-US" altLang="en-US" dirty="0"/>
              <a:t>We will discuss them in Unit 3 and 5.</a:t>
            </a:r>
          </a:p>
        </p:txBody>
      </p:sp>
      <p:pic>
        <p:nvPicPr>
          <p:cNvPr id="36867" name="Picture 3">
            <a:extLst>
              <a:ext uri="{FF2B5EF4-FFF2-40B4-BE49-F238E27FC236}">
                <a16:creationId xmlns:a16="http://schemas.microsoft.com/office/drawing/2014/main" id="{ECAAACEF-2608-366E-237F-E5D1A06C1D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5006" b="2857"/>
          <a:stretch/>
        </p:blipFill>
        <p:spPr bwMode="auto">
          <a:xfrm>
            <a:off x="5867401" y="1447800"/>
            <a:ext cx="2590800" cy="2590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E9F12-CEE9-8A68-717B-10584D82660F}"/>
              </a:ext>
            </a:extLst>
          </p:cNvPr>
          <p:cNvSpPr>
            <a:spLocks noGrp="1"/>
          </p:cNvSpPr>
          <p:nvPr>
            <p:ph type="title"/>
          </p:nvPr>
        </p:nvSpPr>
        <p:spPr/>
        <p:txBody>
          <a:bodyPr/>
          <a:lstStyle/>
          <a:p>
            <a:r>
              <a:rPr lang="en-US" dirty="0"/>
              <a:t>Test bias</a:t>
            </a:r>
          </a:p>
        </p:txBody>
      </p:sp>
      <p:sp>
        <p:nvSpPr>
          <p:cNvPr id="3" name="Content Placeholder 2">
            <a:extLst>
              <a:ext uri="{FF2B5EF4-FFF2-40B4-BE49-F238E27FC236}">
                <a16:creationId xmlns:a16="http://schemas.microsoft.com/office/drawing/2014/main" id="{D2BD3635-9D12-ECEC-19BA-CFA25BE946A8}"/>
              </a:ext>
            </a:extLst>
          </p:cNvPr>
          <p:cNvSpPr>
            <a:spLocks noGrp="1"/>
          </p:cNvSpPr>
          <p:nvPr>
            <p:ph idx="1"/>
          </p:nvPr>
        </p:nvSpPr>
        <p:spPr/>
        <p:txBody>
          <a:bodyPr/>
          <a:lstStyle/>
          <a:p>
            <a:r>
              <a:rPr lang="en-US" sz="2800" dirty="0"/>
              <a:t>Test bias is a major threat against construct validity, and therefore test bias analyses should be employed to examine the test items (Osterlind, 1983). </a:t>
            </a:r>
          </a:p>
          <a:p>
            <a:r>
              <a:rPr lang="en-US" sz="2800" dirty="0"/>
              <a:t>The presence of test bias definitely affects the measurement of the psychological construct. </a:t>
            </a:r>
          </a:p>
          <a:p>
            <a:r>
              <a:rPr lang="en-US" sz="2800" dirty="0"/>
              <a:t>The absence of test bias does not guarantee that the test possesses construct validity. The absence of test bias is a necessary, but not a sufficient condition.</a:t>
            </a:r>
          </a:p>
        </p:txBody>
      </p:sp>
    </p:spTree>
    <p:extLst>
      <p:ext uri="{BB962C8B-B14F-4D97-AF65-F5344CB8AC3E}">
        <p14:creationId xmlns:p14="http://schemas.microsoft.com/office/powerpoint/2010/main" val="3266253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9FB73C71-0D95-CF56-C1C2-0AFF81685C0A}"/>
              </a:ext>
            </a:extLst>
          </p:cNvPr>
          <p:cNvSpPr>
            <a:spLocks noGrp="1"/>
          </p:cNvSpPr>
          <p:nvPr>
            <p:ph type="title"/>
          </p:nvPr>
        </p:nvSpPr>
        <p:spPr/>
        <p:txBody>
          <a:bodyPr/>
          <a:lstStyle/>
          <a:p>
            <a:r>
              <a:rPr lang="en-US" altLang="en-US"/>
              <a:t>Possible bias and unfair situations</a:t>
            </a:r>
          </a:p>
        </p:txBody>
      </p:sp>
      <p:sp>
        <p:nvSpPr>
          <p:cNvPr id="47106" name="Content Placeholder 2">
            <a:extLst>
              <a:ext uri="{FF2B5EF4-FFF2-40B4-BE49-F238E27FC236}">
                <a16:creationId xmlns:a16="http://schemas.microsoft.com/office/drawing/2014/main" id="{BBBC09B3-D134-DB8A-9C58-270F60890BDB}"/>
              </a:ext>
            </a:extLst>
          </p:cNvPr>
          <p:cNvSpPr>
            <a:spLocks noGrp="1"/>
          </p:cNvSpPr>
          <p:nvPr>
            <p:ph idx="1"/>
          </p:nvPr>
        </p:nvSpPr>
        <p:spPr>
          <a:xfrm>
            <a:off x="457200" y="1524000"/>
            <a:ext cx="8229600" cy="4525963"/>
          </a:xfrm>
        </p:spPr>
        <p:txBody>
          <a:bodyPr/>
          <a:lstStyle/>
          <a:p>
            <a:r>
              <a:rPr lang="en-US" altLang="en-US" dirty="0"/>
              <a:t>Not all examinees in the population have access to the resources.  </a:t>
            </a:r>
          </a:p>
          <a:p>
            <a:r>
              <a:rPr lang="en-US" altLang="en-US" dirty="0"/>
              <a:t>There are irrelevant elements in the test that can substantively affect test performance e.g. in a speed test people who can type faster have advantages; in an online test people who have access to a faster network have advantages.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821FEE79-65C1-FDFA-EBCE-6867740FA1A8}"/>
              </a:ext>
            </a:extLst>
          </p:cNvPr>
          <p:cNvSpPr>
            <a:spLocks noGrp="1"/>
          </p:cNvSpPr>
          <p:nvPr>
            <p:ph type="title"/>
          </p:nvPr>
        </p:nvSpPr>
        <p:spPr/>
        <p:txBody>
          <a:bodyPr/>
          <a:lstStyle/>
          <a:p>
            <a:r>
              <a:rPr lang="en-US" altLang="en-US"/>
              <a:t>What should be done?</a:t>
            </a:r>
          </a:p>
        </p:txBody>
      </p:sp>
      <p:sp>
        <p:nvSpPr>
          <p:cNvPr id="48130" name="Content Placeholder 2">
            <a:extLst>
              <a:ext uri="{FF2B5EF4-FFF2-40B4-BE49-F238E27FC236}">
                <a16:creationId xmlns:a16="http://schemas.microsoft.com/office/drawing/2014/main" id="{BE89A392-1B10-A126-4229-7EA560DE6ED9}"/>
              </a:ext>
            </a:extLst>
          </p:cNvPr>
          <p:cNvSpPr>
            <a:spLocks noGrp="1"/>
          </p:cNvSpPr>
          <p:nvPr>
            <p:ph idx="1"/>
          </p:nvPr>
        </p:nvSpPr>
        <p:spPr>
          <a:xfrm>
            <a:off x="228600" y="1447800"/>
            <a:ext cx="8610600" cy="4525963"/>
          </a:xfrm>
        </p:spPr>
        <p:txBody>
          <a:bodyPr/>
          <a:lstStyle/>
          <a:p>
            <a:r>
              <a:rPr lang="en-US" altLang="en-US"/>
              <a:t>Standards for Educational and Psychological Testing (AERA, APA, &amp; NCME, 2014):</a:t>
            </a:r>
          </a:p>
          <a:p>
            <a:pPr lvl="1"/>
            <a:r>
              <a:rPr lang="en-US" altLang="en-US"/>
              <a:t>Use a </a:t>
            </a:r>
            <a:r>
              <a:rPr lang="en-US" altLang="en-US">
                <a:solidFill>
                  <a:srgbClr val="FF0000"/>
                </a:solidFill>
              </a:rPr>
              <a:t>“universal” test design </a:t>
            </a:r>
            <a:r>
              <a:rPr lang="en-US" altLang="en-US"/>
              <a:t>to remove barriers</a:t>
            </a:r>
          </a:p>
          <a:p>
            <a:pPr lvl="1"/>
            <a:r>
              <a:rPr lang="en-US" altLang="en-US"/>
              <a:t>Remove elements that might restrict an examinee’s ability to show what they know</a:t>
            </a:r>
          </a:p>
          <a:p>
            <a:r>
              <a:rPr lang="en-US" altLang="en-US"/>
              <a:t>Examples</a:t>
            </a:r>
          </a:p>
          <a:p>
            <a:pPr lvl="1"/>
            <a:r>
              <a:rPr lang="en-US" altLang="en-US"/>
              <a:t>Individuals with disabilities</a:t>
            </a:r>
          </a:p>
          <a:p>
            <a:pPr lvl="1"/>
            <a:r>
              <a:rPr lang="en-US" altLang="en-US"/>
              <a:t>Individuals from diverse language and cultural backgrounds</a:t>
            </a:r>
          </a:p>
          <a:p>
            <a:pPr lvl="1"/>
            <a:r>
              <a:rPr lang="en-US" altLang="en-US"/>
              <a:t>Older adults who are not familiar with technologies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94E-18B0-1129-C89B-8DFE28595692}"/>
              </a:ext>
            </a:extLst>
          </p:cNvPr>
          <p:cNvSpPr>
            <a:spLocks noGrp="1"/>
          </p:cNvSpPr>
          <p:nvPr>
            <p:ph type="title"/>
          </p:nvPr>
        </p:nvSpPr>
        <p:spPr/>
        <p:txBody>
          <a:bodyPr/>
          <a:lstStyle/>
          <a:p>
            <a:r>
              <a:rPr lang="en-US" dirty="0"/>
              <a:t>Controversies</a:t>
            </a:r>
          </a:p>
        </p:txBody>
      </p:sp>
      <p:sp>
        <p:nvSpPr>
          <p:cNvPr id="3" name="Content Placeholder 2">
            <a:extLst>
              <a:ext uri="{FF2B5EF4-FFF2-40B4-BE49-F238E27FC236}">
                <a16:creationId xmlns:a16="http://schemas.microsoft.com/office/drawing/2014/main" id="{3DADF139-E558-C5F7-6CF1-64975F856692}"/>
              </a:ext>
            </a:extLst>
          </p:cNvPr>
          <p:cNvSpPr>
            <a:spLocks noGrp="1"/>
          </p:cNvSpPr>
          <p:nvPr>
            <p:ph idx="1"/>
          </p:nvPr>
        </p:nvSpPr>
        <p:spPr>
          <a:xfrm>
            <a:off x="470043" y="1524000"/>
            <a:ext cx="8229600" cy="4525963"/>
          </a:xfrm>
        </p:spPr>
        <p:txBody>
          <a:bodyPr/>
          <a:lstStyle/>
          <a:p>
            <a:r>
              <a:rPr lang="en-US" sz="2800" dirty="0"/>
              <a:t>Don’t assume that the textbook or the convention must be correct. There are many debates and new developments about reliability and validity.</a:t>
            </a:r>
          </a:p>
          <a:p>
            <a:r>
              <a:rPr lang="en-US" sz="2800" dirty="0"/>
              <a:t>For example, in 2004, Lee Cronbach, the inventor of Cronbach Alpha, wrote, "I no longer regard the formula (of Cronbach Alpha) as the most appropriate way to examine most data.”</a:t>
            </a:r>
          </a:p>
          <a:p>
            <a:r>
              <a:rPr lang="en-US" sz="2800" dirty="0"/>
              <a:t>For more information, please read the </a:t>
            </a:r>
            <a:r>
              <a:rPr lang="en-US" sz="2800"/>
              <a:t>second part of </a:t>
            </a:r>
            <a:r>
              <a:rPr lang="en-US" sz="2800" dirty="0"/>
              <a:t>the website below (optional):</a:t>
            </a:r>
          </a:p>
          <a:p>
            <a:r>
              <a:rPr lang="en-US" sz="2800" dirty="0">
                <a:hlinkClick r:id="rId2"/>
              </a:rPr>
              <a:t>https://creative-wisdom.com/teaching/assessment/reliability.html</a:t>
            </a:r>
            <a:r>
              <a:rPr lang="en-US" sz="2800" dirty="0"/>
              <a:t> </a:t>
            </a:r>
          </a:p>
          <a:p>
            <a:endParaRPr lang="en-US" dirty="0"/>
          </a:p>
        </p:txBody>
      </p:sp>
    </p:spTree>
    <p:extLst>
      <p:ext uri="{BB962C8B-B14F-4D97-AF65-F5344CB8AC3E}">
        <p14:creationId xmlns:p14="http://schemas.microsoft.com/office/powerpoint/2010/main" val="3454253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560</TotalTime>
  <Words>1461</Words>
  <Application>Microsoft Macintosh PowerPoint</Application>
  <PresentationFormat>On-screen Show (4:3)</PresentationFormat>
  <Paragraphs>99</Paragraphs>
  <Slides>28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Corbel</vt:lpstr>
      <vt:lpstr>Wingdings</vt:lpstr>
      <vt:lpstr>Office Theme</vt:lpstr>
      <vt:lpstr>Validity</vt:lpstr>
      <vt:lpstr>Caution (Red alert! This is not a drill) </vt:lpstr>
      <vt:lpstr>Caution (Red alert! This is not a drill) </vt:lpstr>
      <vt:lpstr>Face validity</vt:lpstr>
      <vt:lpstr>Common approaches of validity</vt:lpstr>
      <vt:lpstr>Common approaches of validity</vt:lpstr>
      <vt:lpstr>Procedures to check validity</vt:lpstr>
      <vt:lpstr>Procedures to check validity</vt:lpstr>
      <vt:lpstr>Many researchers don’t understand what a p value is!</vt:lpstr>
      <vt:lpstr>Many researchers don’t understand what a p value is!</vt:lpstr>
      <vt:lpstr>Many researchers don’t understand what a p value is!</vt:lpstr>
      <vt:lpstr>Can p be .000?</vt:lpstr>
      <vt:lpstr>Can p be .000?</vt:lpstr>
      <vt:lpstr>Remedy</vt:lpstr>
      <vt:lpstr>Procedures to check validity</vt:lpstr>
      <vt:lpstr>Content validity</vt:lpstr>
      <vt:lpstr>Content validity</vt:lpstr>
      <vt:lpstr>Content validity</vt:lpstr>
      <vt:lpstr>Content validity</vt:lpstr>
      <vt:lpstr>Content validity</vt:lpstr>
      <vt:lpstr>Content validity</vt:lpstr>
      <vt:lpstr>Criterion</vt:lpstr>
      <vt:lpstr>Construct</vt:lpstr>
      <vt:lpstr>Factor analysis</vt:lpstr>
      <vt:lpstr>Test bias</vt:lpstr>
      <vt:lpstr>Possible bias and unfair situations</vt:lpstr>
      <vt:lpstr>What should be done?</vt:lpstr>
      <vt:lpstr>Controversies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Alex Yu 余創豪</cp:lastModifiedBy>
  <cp:revision>134</cp:revision>
  <dcterms:created xsi:type="dcterms:W3CDTF">2012-02-09T01:29:19Z</dcterms:created>
  <dcterms:modified xsi:type="dcterms:W3CDTF">2023-05-17T00:47:33Z</dcterms:modified>
</cp:coreProperties>
</file>