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2"/>
  </p:sldMasterIdLst>
  <p:sldIdLst>
    <p:sldId id="256" r:id="rId3"/>
    <p:sldId id="308" r:id="rId4"/>
    <p:sldId id="327" r:id="rId5"/>
    <p:sldId id="294" r:id="rId6"/>
    <p:sldId id="325" r:id="rId7"/>
    <p:sldId id="326" r:id="rId8"/>
    <p:sldId id="311" r:id="rId9"/>
    <p:sldId id="313" r:id="rId10"/>
    <p:sldId id="295" r:id="rId11"/>
    <p:sldId id="328" r:id="rId12"/>
    <p:sldId id="329" r:id="rId13"/>
    <p:sldId id="330" r:id="rId14"/>
    <p:sldId id="331" r:id="rId15"/>
    <p:sldId id="332" r:id="rId16"/>
    <p:sldId id="333" r:id="rId17"/>
    <p:sldId id="334" r:id="rId18"/>
    <p:sldId id="318" r:id="rId19"/>
    <p:sldId id="319" r:id="rId20"/>
    <p:sldId id="276" r:id="rId21"/>
    <p:sldId id="321" r:id="rId22"/>
    <p:sldId id="320" r:id="rId23"/>
    <p:sldId id="277" r:id="rId24"/>
    <p:sldId id="278" r:id="rId25"/>
    <p:sldId id="279" r:id="rId26"/>
    <p:sldId id="322" r:id="rId27"/>
    <p:sldId id="300" r:id="rId28"/>
    <p:sldId id="340" r:id="rId29"/>
    <p:sldId id="341" r:id="rId30"/>
    <p:sldId id="342" r:id="rId31"/>
    <p:sldId id="270" r:id="rId32"/>
    <p:sldId id="271" r:id="rId33"/>
    <p:sldId id="272" r:id="rId34"/>
    <p:sldId id="306" r:id="rId35"/>
    <p:sldId id="346" r:id="rId36"/>
    <p:sldId id="349" r:id="rId37"/>
    <p:sldId id="351" r:id="rId38"/>
    <p:sldId id="350" r:id="rId39"/>
    <p:sldId id="352" r:id="rId40"/>
    <p:sldId id="307" r:id="rId41"/>
    <p:sldId id="353" r:id="rId42"/>
    <p:sldId id="354" r:id="rId43"/>
    <p:sldId id="280" r:id="rId44"/>
    <p:sldId id="281" r:id="rId45"/>
    <p:sldId id="282" r:id="rId46"/>
    <p:sldId id="283" r:id="rId47"/>
    <p:sldId id="284" r:id="rId48"/>
    <p:sldId id="285" r:id="rId49"/>
    <p:sldId id="286" r:id="rId50"/>
    <p:sldId id="287" r:id="rId51"/>
    <p:sldId id="289" r:id="rId52"/>
    <p:sldId id="290" r:id="rId53"/>
    <p:sldId id="291" r:id="rId54"/>
    <p:sldId id="292" r:id="rId55"/>
    <p:sldId id="293" r:id="rId5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86" autoAdjust="0"/>
    <p:restoredTop sz="94660"/>
  </p:normalViewPr>
  <p:slideViewPr>
    <p:cSldViewPr>
      <p:cViewPr varScale="1">
        <p:scale>
          <a:sx n="105" d="100"/>
          <a:sy n="105" d="100"/>
        </p:scale>
        <p:origin x="187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17463" y="-20638"/>
            <a:ext cx="9159876" cy="6878638"/>
            <a:chOff x="-11" y="-13"/>
            <a:chExt cx="5770" cy="4333"/>
          </a:xfrm>
        </p:grpSpPr>
        <p:sp>
          <p:nvSpPr>
            <p:cNvPr id="2050"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3"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4"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5"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6"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7"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8"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9"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0"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1"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2"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3"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4"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5"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2067" name="Rectangle 19"/>
          <p:cNvSpPr>
            <a:spLocks noGrp="1" noChangeArrowheads="1"/>
          </p:cNvSpPr>
          <p:nvPr>
            <p:ph type="ctrTitle" sz="quarter"/>
          </p:nvPr>
        </p:nvSpPr>
        <p:spPr>
          <a:xfrm>
            <a:off x="1295400" y="2286000"/>
            <a:ext cx="7772400" cy="1143000"/>
          </a:xfrm>
        </p:spPr>
        <p:txBody>
          <a:bodyPr/>
          <a:lstStyle>
            <a:lvl1pPr>
              <a:defRPr/>
            </a:lvl1pPr>
          </a:lstStyle>
          <a:p>
            <a:pPr lvl="0"/>
            <a:r>
              <a:rPr lang="en-US" noProof="0"/>
              <a:t>Click to edit Master title style</a:t>
            </a:r>
            <a:endParaRPr lang="en-US" noProof="0" dirty="0"/>
          </a:p>
        </p:txBody>
      </p:sp>
      <p:sp>
        <p:nvSpPr>
          <p:cNvPr id="2068" name="Rectangle 20"/>
          <p:cNvSpPr>
            <a:spLocks noGrp="1" noChangeArrowheads="1"/>
          </p:cNvSpPr>
          <p:nvPr>
            <p:ph type="subTitle" sz="quarter" idx="1"/>
          </p:nvPr>
        </p:nvSpPr>
        <p:spPr>
          <a:xfrm>
            <a:off x="2057400" y="3810000"/>
            <a:ext cx="6400800" cy="1752600"/>
          </a:xfrm>
        </p:spPr>
        <p:txBody>
          <a:bodyPr/>
          <a:lstStyle>
            <a:lvl1pPr marL="0" indent="0" algn="ctr">
              <a:buFontTx/>
              <a:buNone/>
              <a:defRPr/>
            </a:lvl1pPr>
          </a:lstStyle>
          <a:p>
            <a:pPr lvl="0"/>
            <a:r>
              <a:rPr lang="en-US" noProof="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US"/>
          </a:p>
        </p:txBody>
      </p:sp>
      <p:sp>
        <p:nvSpPr>
          <p:cNvPr id="2070" name="Rectangle 22"/>
          <p:cNvSpPr>
            <a:spLocks noGrp="1" noChangeArrowheads="1"/>
          </p:cNvSpPr>
          <p:nvPr>
            <p:ph type="ftr" sz="quarter" idx="3"/>
          </p:nvPr>
        </p:nvSpPr>
        <p:spPr/>
        <p:txBody>
          <a:bodyPr/>
          <a:lstStyle>
            <a:lvl1pPr>
              <a:defRPr/>
            </a:lvl1pPr>
          </a:lstStyle>
          <a:p>
            <a:endParaRPr lang="en-US"/>
          </a:p>
        </p:txBody>
      </p:sp>
      <p:sp>
        <p:nvSpPr>
          <p:cNvPr id="2071" name="Rectangle 23"/>
          <p:cNvSpPr>
            <a:spLocks noGrp="1" noChangeArrowheads="1"/>
          </p:cNvSpPr>
          <p:nvPr>
            <p:ph type="sldNum" sz="quarter" idx="4"/>
          </p:nvPr>
        </p:nvSpPr>
        <p:spPr/>
        <p:txBody>
          <a:bodyPr/>
          <a:lstStyle>
            <a:lvl1pPr>
              <a:defRPr/>
            </a:lvl1pPr>
          </a:lstStyle>
          <a:p>
            <a:fld id="{ABAD2830-F273-4060-86D4-4212F88387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AED484-F614-4F83-9E0A-076B4E5CA0E7}" type="slidenum">
              <a:rPr lang="en-US"/>
              <a:pPr/>
              <a:t>‹#›</a:t>
            </a:fld>
            <a:endParaRPr lang="en-US"/>
          </a:p>
        </p:txBody>
      </p:sp>
    </p:spTree>
    <p:extLst>
      <p:ext uri="{BB962C8B-B14F-4D97-AF65-F5344CB8AC3E}">
        <p14:creationId xmlns:p14="http://schemas.microsoft.com/office/powerpoint/2010/main" val="399364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B13AC2-A539-44A5-A75A-C18879A01690}" type="slidenum">
              <a:rPr lang="en-US"/>
              <a:pPr/>
              <a:t>‹#›</a:t>
            </a:fld>
            <a:endParaRPr lang="en-US"/>
          </a:p>
        </p:txBody>
      </p:sp>
    </p:spTree>
    <p:extLst>
      <p:ext uri="{BB962C8B-B14F-4D97-AF65-F5344CB8AC3E}">
        <p14:creationId xmlns:p14="http://schemas.microsoft.com/office/powerpoint/2010/main" val="163285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41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65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6CBDDE-ADDB-4969-B498-C64558BF0988}" type="slidenum">
              <a:rPr lang="en-US"/>
              <a:pPr/>
              <a:t>‹#›</a:t>
            </a:fld>
            <a:endParaRPr lang="en-US"/>
          </a:p>
        </p:txBody>
      </p:sp>
    </p:spTree>
    <p:extLst>
      <p:ext uri="{BB962C8B-B14F-4D97-AF65-F5344CB8AC3E}">
        <p14:creationId xmlns:p14="http://schemas.microsoft.com/office/powerpoint/2010/main" val="33051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99A621-527F-4419-8114-66700E9D8B3C}" type="slidenum">
              <a:rPr lang="en-US"/>
              <a:pPr/>
              <a:t>‹#›</a:t>
            </a:fld>
            <a:endParaRPr lang="en-US"/>
          </a:p>
        </p:txBody>
      </p:sp>
    </p:spTree>
    <p:extLst>
      <p:ext uri="{BB962C8B-B14F-4D97-AF65-F5344CB8AC3E}">
        <p14:creationId xmlns:p14="http://schemas.microsoft.com/office/powerpoint/2010/main" val="885856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DA4931-8AD3-4F39-AFC6-75B298129106}" type="slidenum">
              <a:rPr lang="en-US"/>
              <a:pPr/>
              <a:t>‹#›</a:t>
            </a:fld>
            <a:endParaRPr lang="en-US"/>
          </a:p>
        </p:txBody>
      </p:sp>
    </p:spTree>
    <p:extLst>
      <p:ext uri="{BB962C8B-B14F-4D97-AF65-F5344CB8AC3E}">
        <p14:creationId xmlns:p14="http://schemas.microsoft.com/office/powerpoint/2010/main" val="415719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9BF9D10-0EE8-4FE1-A679-2758A24CF54E}" type="slidenum">
              <a:rPr lang="en-US"/>
              <a:pPr/>
              <a:t>‹#›</a:t>
            </a:fld>
            <a:endParaRPr lang="en-US"/>
          </a:p>
        </p:txBody>
      </p:sp>
    </p:spTree>
    <p:extLst>
      <p:ext uri="{BB962C8B-B14F-4D97-AF65-F5344CB8AC3E}">
        <p14:creationId xmlns:p14="http://schemas.microsoft.com/office/powerpoint/2010/main" val="344762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C72B9CC-8F96-454A-86EE-0F0157364D54}" type="slidenum">
              <a:rPr lang="en-US"/>
              <a:pPr/>
              <a:t>‹#›</a:t>
            </a:fld>
            <a:endParaRPr lang="en-US"/>
          </a:p>
        </p:txBody>
      </p:sp>
    </p:spTree>
    <p:extLst>
      <p:ext uri="{BB962C8B-B14F-4D97-AF65-F5344CB8AC3E}">
        <p14:creationId xmlns:p14="http://schemas.microsoft.com/office/powerpoint/2010/main" val="295621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DDDB1C-7DF6-4C06-BC2C-8CA3CB84B2E6}" type="slidenum">
              <a:rPr lang="en-US"/>
              <a:pPr/>
              <a:t>‹#›</a:t>
            </a:fld>
            <a:endParaRPr lang="en-US"/>
          </a:p>
        </p:txBody>
      </p:sp>
    </p:spTree>
    <p:extLst>
      <p:ext uri="{BB962C8B-B14F-4D97-AF65-F5344CB8AC3E}">
        <p14:creationId xmlns:p14="http://schemas.microsoft.com/office/powerpoint/2010/main" val="186487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186030-5CC8-4862-BD32-64EE76B21CF8}" type="slidenum">
              <a:rPr lang="en-US"/>
              <a:pPr/>
              <a:t>‹#›</a:t>
            </a:fld>
            <a:endParaRPr lang="en-US"/>
          </a:p>
        </p:txBody>
      </p:sp>
    </p:spTree>
    <p:extLst>
      <p:ext uri="{BB962C8B-B14F-4D97-AF65-F5344CB8AC3E}">
        <p14:creationId xmlns:p14="http://schemas.microsoft.com/office/powerpoint/2010/main" val="424317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6125" y="609600"/>
            <a:ext cx="1946275"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4125" y="609600"/>
            <a:ext cx="568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DE86A5-5193-4F6E-B814-5140BB00CB2F}" type="slidenum">
              <a:rPr lang="en-US"/>
              <a:pPr/>
              <a:t>‹#›</a:t>
            </a:fld>
            <a:endParaRPr lang="en-US"/>
          </a:p>
        </p:txBody>
      </p:sp>
    </p:spTree>
    <p:extLst>
      <p:ext uri="{BB962C8B-B14F-4D97-AF65-F5344CB8AC3E}">
        <p14:creationId xmlns:p14="http://schemas.microsoft.com/office/powerpoint/2010/main" val="2406465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17463" y="-20638"/>
            <a:ext cx="9159876" cy="6878638"/>
            <a:chOff x="-11" y="-13"/>
            <a:chExt cx="5770" cy="4333"/>
          </a:xfrm>
        </p:grpSpPr>
        <p:sp>
          <p:nvSpPr>
            <p:cNvPr id="1026"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29"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0"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1"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2"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3"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4"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5"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6"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7"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8"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9"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0"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1"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1043" name="Rectangle 19"/>
          <p:cNvSpPr>
            <a:spLocks noGrp="1" noChangeArrowheads="1"/>
          </p:cNvSpPr>
          <p:nvPr>
            <p:ph type="title"/>
          </p:nvPr>
        </p:nvSpPr>
        <p:spPr bwMode="auto">
          <a:xfrm>
            <a:off x="12700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t>Click to edit Master title style</a:t>
            </a:r>
            <a:endParaRPr lang="en-US" dirty="0"/>
          </a:p>
        </p:txBody>
      </p:sp>
      <p:sp>
        <p:nvSpPr>
          <p:cNvPr id="1044" name="Rectangle 20"/>
          <p:cNvSpPr>
            <a:spLocks noGrp="1" noChangeArrowheads="1"/>
          </p:cNvSpPr>
          <p:nvPr>
            <p:ph type="body" idx="1"/>
          </p:nvPr>
        </p:nvSpPr>
        <p:spPr bwMode="auto">
          <a:xfrm>
            <a:off x="1254125"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5" name="Rectangle 21"/>
          <p:cNvSpPr>
            <a:spLocks noGrp="1" noChangeArrowheads="1"/>
          </p:cNvSpPr>
          <p:nvPr>
            <p:ph type="dt" sz="half" idx="2"/>
          </p:nvPr>
        </p:nvSpPr>
        <p:spPr bwMode="auto">
          <a:xfrm>
            <a:off x="12414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mn-lt"/>
              </a:defRPr>
            </a:lvl1pPr>
          </a:lstStyle>
          <a:p>
            <a:endParaRPr lang="en-US" dirty="0"/>
          </a:p>
        </p:txBody>
      </p:sp>
      <p:sp>
        <p:nvSpPr>
          <p:cNvPr id="1046" name="Rectangle 22"/>
          <p:cNvSpPr>
            <a:spLocks noGrp="1" noChangeArrowheads="1"/>
          </p:cNvSpPr>
          <p:nvPr>
            <p:ph type="ftr" sz="quarter" idx="3"/>
          </p:nvPr>
        </p:nvSpPr>
        <p:spPr bwMode="auto">
          <a:xfrm>
            <a:off x="3679825"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mn-lt"/>
              </a:defRPr>
            </a:lvl1pPr>
          </a:lstStyle>
          <a:p>
            <a:endParaRPr lang="en-US" dirty="0"/>
          </a:p>
        </p:txBody>
      </p:sp>
      <p:sp>
        <p:nvSpPr>
          <p:cNvPr id="1047" name="Rectangle 23"/>
          <p:cNvSpPr>
            <a:spLocks noGrp="1" noChangeArrowheads="1"/>
          </p:cNvSpPr>
          <p:nvPr>
            <p:ph type="sldNum" sz="quarter" idx="4"/>
          </p:nvPr>
        </p:nvSpPr>
        <p:spPr bwMode="auto">
          <a:xfrm>
            <a:off x="71088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mn-lt"/>
              </a:defRPr>
            </a:lvl1pPr>
          </a:lstStyle>
          <a:p>
            <a:fld id="{99F1CA9D-7821-47AD-A6E4-8DB98AEA0B3D}" type="slidenum">
              <a:rPr lang="en-US" smtClean="0"/>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en/vote-button-election-elect-1319435/"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creative-wisdom.com/teaching/WBI/memory.s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rends.google.com/trends/" TargetMode="External"/><Relationship Id="rId2" Type="http://schemas.openxmlformats.org/officeDocument/2006/relationships/hyperlink" Target="https://www.youtube.com/watch?v=g0m4UQ3frws"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hyperlink" Target="https://www.ft.com/content/50bb4830-6a4c-11e6-ae5b-a7cc5dd5a28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295400" y="1143000"/>
            <a:ext cx="7772400" cy="2286000"/>
          </a:xfrm>
        </p:spPr>
        <p:txBody>
          <a:bodyPr/>
          <a:lstStyle/>
          <a:p>
            <a:r>
              <a:rPr lang="en-US" dirty="0"/>
              <a:t>Issues that might affect data quality (reliability and validity) and possible solutions</a:t>
            </a:r>
          </a:p>
        </p:txBody>
      </p:sp>
      <p:sp>
        <p:nvSpPr>
          <p:cNvPr id="3" name="Subtitle 2"/>
          <p:cNvSpPr>
            <a:spLocks noGrp="1"/>
          </p:cNvSpPr>
          <p:nvPr>
            <p:ph type="subTitle" sz="quarter" idx="1"/>
          </p:nvPr>
        </p:nvSpPr>
        <p:spPr>
          <a:xfrm>
            <a:off x="2057400" y="4267200"/>
            <a:ext cx="6400800" cy="1752600"/>
          </a:xfrm>
        </p:spPr>
        <p:txBody>
          <a:bodyPr/>
          <a:lstStyle/>
          <a:p>
            <a:r>
              <a:rPr lang="en-US" dirty="0"/>
              <a:t>Chong Ho (Alex) Yu</a:t>
            </a:r>
          </a:p>
        </p:txBody>
      </p:sp>
    </p:spTree>
    <p:extLst>
      <p:ext uri="{BB962C8B-B14F-4D97-AF65-F5344CB8AC3E}">
        <p14:creationId xmlns:p14="http://schemas.microsoft.com/office/powerpoint/2010/main" val="2628617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90500"/>
            <a:ext cx="7772400" cy="1143000"/>
          </a:xfrm>
        </p:spPr>
        <p:txBody>
          <a:bodyPr/>
          <a:lstStyle/>
          <a:p>
            <a:r>
              <a:rPr lang="en-US" dirty="0"/>
              <a:t>Reactivity of measurement</a:t>
            </a:r>
          </a:p>
        </p:txBody>
      </p:sp>
      <p:sp>
        <p:nvSpPr>
          <p:cNvPr id="3" name="Content Placeholder 2"/>
          <p:cNvSpPr>
            <a:spLocks noGrp="1"/>
          </p:cNvSpPr>
          <p:nvPr>
            <p:ph idx="1"/>
          </p:nvPr>
        </p:nvSpPr>
        <p:spPr>
          <a:xfrm>
            <a:off x="1295400" y="1447800"/>
            <a:ext cx="5181600" cy="5219700"/>
          </a:xfrm>
        </p:spPr>
        <p:txBody>
          <a:bodyPr/>
          <a:lstStyle/>
          <a:p>
            <a:r>
              <a:rPr lang="en-US" sz="2400" dirty="0"/>
              <a:t>Physics: </a:t>
            </a:r>
            <a:r>
              <a:rPr lang="en-US" sz="2400" dirty="0">
                <a:solidFill>
                  <a:srgbClr val="FFC000"/>
                </a:solidFill>
              </a:rPr>
              <a:t>Heisenberg principle</a:t>
            </a:r>
          </a:p>
          <a:p>
            <a:r>
              <a:rPr lang="en-US" sz="2400" dirty="0"/>
              <a:t>The measurement by the observer can change the event.  </a:t>
            </a:r>
          </a:p>
          <a:p>
            <a:r>
              <a:rPr lang="en-US" sz="2400" dirty="0"/>
              <a:t>The act of answering the question may prompt the respondent to think about this issue for the first time, and the person may either form an opinion for the first time or report an opinion even if he or she does not have an opinion. </a:t>
            </a:r>
          </a:p>
          <a:p>
            <a:r>
              <a:rPr lang="en-US" sz="2400" dirty="0"/>
              <a:t>The data are produced by the measurement!</a:t>
            </a:r>
            <a:endParaRPr lang="en-US" sz="2800" dirty="0"/>
          </a:p>
        </p:txBody>
      </p:sp>
      <p:pic>
        <p:nvPicPr>
          <p:cNvPr id="4" name="Picture 2">
            <a:extLst>
              <a:ext uri="{FF2B5EF4-FFF2-40B4-BE49-F238E27FC236}">
                <a16:creationId xmlns:a16="http://schemas.microsoft.com/office/drawing/2014/main" id="{F73CAE6C-A6A6-DCC4-1690-4C4643142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524000"/>
            <a:ext cx="2142744"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807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772400" cy="1143000"/>
          </a:xfrm>
        </p:spPr>
        <p:txBody>
          <a:bodyPr/>
          <a:lstStyle/>
          <a:p>
            <a:r>
              <a:rPr lang="en-US" dirty="0"/>
              <a:t>Reactivity of measurement</a:t>
            </a:r>
          </a:p>
        </p:txBody>
      </p:sp>
      <p:sp>
        <p:nvSpPr>
          <p:cNvPr id="3" name="Content Placeholder 2"/>
          <p:cNvSpPr>
            <a:spLocks noGrp="1"/>
          </p:cNvSpPr>
          <p:nvPr>
            <p:ph idx="1"/>
          </p:nvPr>
        </p:nvSpPr>
        <p:spPr>
          <a:xfrm>
            <a:off x="1143000" y="1578864"/>
            <a:ext cx="4419600" cy="4267200"/>
          </a:xfrm>
        </p:spPr>
        <p:txBody>
          <a:bodyPr/>
          <a:lstStyle/>
          <a:p>
            <a:r>
              <a:rPr lang="en-US" sz="2400" dirty="0"/>
              <a:t>Example: If you ask people whether they will vote one day before the election, they are more likely to vote!</a:t>
            </a:r>
          </a:p>
          <a:p>
            <a:r>
              <a:rPr lang="en-US" sz="2400" dirty="0" err="1"/>
              <a:t>Thaler</a:t>
            </a:r>
            <a:r>
              <a:rPr lang="en-US" sz="2400" dirty="0"/>
              <a:t>, R. (2008). </a:t>
            </a:r>
            <a:r>
              <a:rPr lang="en-US" sz="2400" i="1" dirty="0"/>
              <a:t>Nudge</a:t>
            </a:r>
            <a:r>
              <a:rPr lang="en-US" sz="2400" dirty="0"/>
              <a:t>. Yale University Press. </a:t>
            </a:r>
          </a:p>
          <a:p>
            <a:r>
              <a:rPr lang="en-US" sz="2400" dirty="0"/>
              <a:t>One solution is not to tell participants that they are being observed, but this raises ethical problems (invasion of privacy).</a:t>
            </a:r>
          </a:p>
          <a:p>
            <a:r>
              <a:rPr lang="en-US" sz="2400" dirty="0"/>
              <a:t>Indeed, it is happening now! How? </a:t>
            </a:r>
          </a:p>
        </p:txBody>
      </p:sp>
      <p:pic>
        <p:nvPicPr>
          <p:cNvPr id="5" name="Picture 4">
            <a:extLst>
              <a:ext uri="{FF2B5EF4-FFF2-40B4-BE49-F238E27FC236}">
                <a16:creationId xmlns:a16="http://schemas.microsoft.com/office/drawing/2014/main" id="{3B6BC01B-14A8-EDAE-9198-30B7CFC0738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15000" y="1828800"/>
            <a:ext cx="3176270" cy="3124200"/>
          </a:xfrm>
          <a:prstGeom prst="rect">
            <a:avLst/>
          </a:prstGeom>
        </p:spPr>
      </p:pic>
    </p:spTree>
    <p:extLst>
      <p:ext uri="{BB962C8B-B14F-4D97-AF65-F5344CB8AC3E}">
        <p14:creationId xmlns:p14="http://schemas.microsoft.com/office/powerpoint/2010/main" val="312965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a:t>Data quality of self-report data</a:t>
            </a:r>
          </a:p>
        </p:txBody>
      </p:sp>
      <p:sp>
        <p:nvSpPr>
          <p:cNvPr id="3" name="Content Placeholder 2"/>
          <p:cNvSpPr>
            <a:spLocks noGrp="1"/>
          </p:cNvSpPr>
          <p:nvPr>
            <p:ph idx="1"/>
          </p:nvPr>
        </p:nvSpPr>
        <p:spPr>
          <a:xfrm>
            <a:off x="1524000" y="1600200"/>
            <a:ext cx="7162800" cy="4876800"/>
          </a:xfrm>
        </p:spPr>
        <p:txBody>
          <a:bodyPr/>
          <a:lstStyle/>
          <a:p>
            <a:r>
              <a:rPr lang="en-US" sz="2400" dirty="0"/>
              <a:t>Will the subjects tell you the truth?</a:t>
            </a:r>
          </a:p>
          <a:p>
            <a:r>
              <a:rPr lang="en-US" sz="2400" dirty="0">
                <a:solidFill>
                  <a:srgbClr val="FFC000"/>
                </a:solidFill>
              </a:rPr>
              <a:t>The seven sins of memory </a:t>
            </a:r>
            <a:r>
              <a:rPr lang="en-US" sz="2400" dirty="0"/>
              <a:t>(Schacter, 1999): “How many books did you read last year?” Can you remember?</a:t>
            </a:r>
          </a:p>
          <a:p>
            <a:r>
              <a:rPr lang="en-US" sz="2400" dirty="0">
                <a:solidFill>
                  <a:srgbClr val="FFC000"/>
                </a:solidFill>
              </a:rPr>
              <a:t>Social desirability: </a:t>
            </a:r>
            <a:r>
              <a:rPr lang="en-US" sz="2400" dirty="0"/>
              <a:t>Opinion polls indicated that more than 40 percent of Americans attend church every week. However, church attendance records showed that the actual attendance was fewer than 22 percent. </a:t>
            </a:r>
          </a:p>
          <a:p>
            <a:r>
              <a:rPr lang="en-US" sz="2400" dirty="0">
                <a:hlinkClick r:id="rId2"/>
              </a:rPr>
              <a:t>http://www.creative-wisdom.com/teaching/WBI/memory.shtml</a:t>
            </a:r>
            <a:endParaRPr lang="en-US" sz="2400" dirty="0"/>
          </a:p>
          <a:p>
            <a:endParaRPr lang="en-US" dirty="0"/>
          </a:p>
        </p:txBody>
      </p:sp>
    </p:spTree>
    <p:extLst>
      <p:ext uri="{BB962C8B-B14F-4D97-AF65-F5344CB8AC3E}">
        <p14:creationId xmlns:p14="http://schemas.microsoft.com/office/powerpoint/2010/main" val="1878061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Desirability of outcome</a:t>
            </a:r>
          </a:p>
        </p:txBody>
      </p:sp>
      <p:sp>
        <p:nvSpPr>
          <p:cNvPr id="3" name="Content Placeholder 2"/>
          <p:cNvSpPr>
            <a:spLocks noGrp="1"/>
          </p:cNvSpPr>
          <p:nvPr>
            <p:ph idx="1"/>
          </p:nvPr>
        </p:nvSpPr>
        <p:spPr>
          <a:xfrm>
            <a:off x="551280" y="2209800"/>
            <a:ext cx="5257800" cy="3951337"/>
          </a:xfrm>
        </p:spPr>
        <p:txBody>
          <a:bodyPr>
            <a:normAutofit fontScale="77500" lnSpcReduction="20000"/>
          </a:bodyPr>
          <a:lstStyle/>
          <a:p>
            <a:endParaRPr lang="en-US" dirty="0"/>
          </a:p>
          <a:p>
            <a:r>
              <a:rPr lang="en-US" dirty="0" err="1"/>
              <a:t>Aschengrau</a:t>
            </a:r>
            <a:r>
              <a:rPr lang="en-US" dirty="0"/>
              <a:t> &amp; Seage III (2008)</a:t>
            </a:r>
          </a:p>
          <a:p>
            <a:r>
              <a:rPr lang="en-US" dirty="0"/>
              <a:t>The reliability of our memory is tied to the desirability of the outcome.</a:t>
            </a:r>
          </a:p>
          <a:p>
            <a:r>
              <a:rPr lang="en-US" dirty="0"/>
              <a:t>When a medical researcher tries to collect data from mothers whose babies are healthy and mothers whose kids are malformed, the data from the latter is usually more accurate than that of the former.</a:t>
            </a:r>
          </a:p>
          <a:p>
            <a:r>
              <a:rPr lang="en-US" dirty="0"/>
              <a:t>Why?</a:t>
            </a:r>
          </a:p>
        </p:txBody>
      </p:sp>
      <p:pic>
        <p:nvPicPr>
          <p:cNvPr id="4" name="Picture 2" descr="Image result for healthy mother and healthy baby">
            <a:extLst>
              <a:ext uri="{FF2B5EF4-FFF2-40B4-BE49-F238E27FC236}">
                <a16:creationId xmlns:a16="http://schemas.microsoft.com/office/drawing/2014/main" id="{BD586C3B-AEF5-7C2C-500A-581F1681888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19800" y="2550664"/>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87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more sin: </a:t>
            </a:r>
            <a:br>
              <a:rPr lang="en-US" dirty="0"/>
            </a:br>
            <a:r>
              <a:rPr lang="en-US" dirty="0"/>
              <a:t>Desirability of outcome</a:t>
            </a:r>
          </a:p>
        </p:txBody>
      </p:sp>
      <p:sp>
        <p:nvSpPr>
          <p:cNvPr id="3" name="Content Placeholder 2"/>
          <p:cNvSpPr>
            <a:spLocks noGrp="1"/>
          </p:cNvSpPr>
          <p:nvPr>
            <p:ph idx="1"/>
          </p:nvPr>
        </p:nvSpPr>
        <p:spPr>
          <a:xfrm>
            <a:off x="551280" y="2209800"/>
            <a:ext cx="5392320" cy="4191000"/>
          </a:xfrm>
        </p:spPr>
        <p:txBody>
          <a:bodyPr/>
          <a:lstStyle/>
          <a:p>
            <a:r>
              <a:rPr lang="en-US" sz="2400" dirty="0"/>
              <a:t>The outcome of the latter is not desirable.</a:t>
            </a:r>
          </a:p>
          <a:p>
            <a:r>
              <a:rPr lang="en-US" sz="2400" dirty="0"/>
              <a:t>Mothers of malformed babies have been carefully reviewing every illness that occurred during the pregnancy, every drug taken, every detail directly or remotely related to the tragedy in an attempt to find an explanation. </a:t>
            </a:r>
          </a:p>
          <a:p>
            <a:r>
              <a:rPr lang="en-US" sz="2400" dirty="0"/>
              <a:t>Mothers of healthy infants do not pay much attention to this information.</a:t>
            </a:r>
          </a:p>
        </p:txBody>
      </p:sp>
      <p:pic>
        <p:nvPicPr>
          <p:cNvPr id="5" name="Picture 2" descr="Image result for healthy mother and healthy baby">
            <a:extLst>
              <a:ext uri="{FF2B5EF4-FFF2-40B4-BE49-F238E27FC236}">
                <a16:creationId xmlns:a16="http://schemas.microsoft.com/office/drawing/2014/main" id="{72B04F54-5216-ED2E-9540-2AD58B8C5D6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0" y="2276273"/>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15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a:t>People lie!</a:t>
            </a:r>
          </a:p>
        </p:txBody>
      </p:sp>
      <p:sp>
        <p:nvSpPr>
          <p:cNvPr id="3" name="Content Placeholder 2"/>
          <p:cNvSpPr>
            <a:spLocks noGrp="1"/>
          </p:cNvSpPr>
          <p:nvPr>
            <p:ph idx="1"/>
          </p:nvPr>
        </p:nvSpPr>
        <p:spPr>
          <a:xfrm>
            <a:off x="1281164" y="1371600"/>
            <a:ext cx="7432675" cy="4495800"/>
          </a:xfrm>
        </p:spPr>
        <p:txBody>
          <a:bodyPr/>
          <a:lstStyle/>
          <a:p>
            <a:r>
              <a:rPr lang="en-US" sz="2800" dirty="0"/>
              <a:t>In 2016 election all polls indicate that more voters prefer Clinton to Trump.</a:t>
            </a:r>
          </a:p>
          <a:p>
            <a:r>
              <a:rPr lang="en-US" sz="2800" dirty="0"/>
              <a:t>The result is the opposite. Why? What happened?</a:t>
            </a:r>
          </a:p>
        </p:txBody>
      </p:sp>
      <p:pic>
        <p:nvPicPr>
          <p:cNvPr id="5" name="Picture 4">
            <a:extLst>
              <a:ext uri="{FF2B5EF4-FFF2-40B4-BE49-F238E27FC236}">
                <a16:creationId xmlns:a16="http://schemas.microsoft.com/office/drawing/2014/main" id="{DC8E407C-6DBD-5785-A90D-628079474444}"/>
              </a:ext>
            </a:extLst>
          </p:cNvPr>
          <p:cNvPicPr>
            <a:picLocks noChangeAspect="1"/>
          </p:cNvPicPr>
          <p:nvPr/>
        </p:nvPicPr>
        <p:blipFill>
          <a:blip r:embed="rId2"/>
          <a:stretch>
            <a:fillRect/>
          </a:stretch>
        </p:blipFill>
        <p:spPr>
          <a:xfrm>
            <a:off x="3733800" y="3429000"/>
            <a:ext cx="4064000" cy="3048000"/>
          </a:xfrm>
          <a:prstGeom prst="rect">
            <a:avLst/>
          </a:prstGeom>
        </p:spPr>
      </p:pic>
    </p:spTree>
    <p:extLst>
      <p:ext uri="{BB962C8B-B14F-4D97-AF65-F5344CB8AC3E}">
        <p14:creationId xmlns:p14="http://schemas.microsoft.com/office/powerpoint/2010/main" val="3035748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36550"/>
            <a:ext cx="7772400" cy="1143000"/>
          </a:xfrm>
        </p:spPr>
        <p:txBody>
          <a:bodyPr/>
          <a:lstStyle/>
          <a:p>
            <a:r>
              <a:rPr lang="en-US" dirty="0"/>
              <a:t>Everybody lies!</a:t>
            </a:r>
          </a:p>
        </p:txBody>
      </p:sp>
      <p:sp>
        <p:nvSpPr>
          <p:cNvPr id="3" name="Content Placeholder 2"/>
          <p:cNvSpPr>
            <a:spLocks noGrp="1"/>
          </p:cNvSpPr>
          <p:nvPr>
            <p:ph idx="1"/>
          </p:nvPr>
        </p:nvSpPr>
        <p:spPr>
          <a:xfrm>
            <a:off x="3886199" y="1752600"/>
            <a:ext cx="5140325" cy="4343400"/>
          </a:xfrm>
        </p:spPr>
        <p:txBody>
          <a:bodyPr/>
          <a:lstStyle/>
          <a:p>
            <a:r>
              <a:rPr lang="en-US" dirty="0"/>
              <a:t>In survey most voters said that the race of the candidate doesn’t matter. Google search data show the otherwise!</a:t>
            </a:r>
          </a:p>
          <a:p>
            <a:r>
              <a:rPr lang="en-US" dirty="0">
                <a:hlinkClick r:id="rId2"/>
              </a:rPr>
              <a:t>https://www.youtube.com/watch?v=g0m4UQ3frws</a:t>
            </a:r>
            <a:r>
              <a:rPr lang="en-US" dirty="0"/>
              <a:t> </a:t>
            </a:r>
          </a:p>
          <a:p>
            <a:r>
              <a:rPr lang="en-US" dirty="0">
                <a:hlinkClick r:id="rId3"/>
              </a:rPr>
              <a:t>https://trends.google.com/trends/</a:t>
            </a:r>
            <a:r>
              <a:rPr lang="en-US" dirty="0"/>
              <a:t> </a:t>
            </a:r>
          </a:p>
        </p:txBody>
      </p:sp>
      <p:pic>
        <p:nvPicPr>
          <p:cNvPr id="4" name="Picture 3"/>
          <p:cNvPicPr>
            <a:picLocks noChangeAspect="1"/>
          </p:cNvPicPr>
          <p:nvPr/>
        </p:nvPicPr>
        <p:blipFill>
          <a:blip r:embed="rId4"/>
          <a:stretch>
            <a:fillRect/>
          </a:stretch>
        </p:blipFill>
        <p:spPr>
          <a:xfrm>
            <a:off x="381000" y="1752600"/>
            <a:ext cx="3195495" cy="4768850"/>
          </a:xfrm>
          <a:prstGeom prst="rect">
            <a:avLst/>
          </a:prstGeom>
        </p:spPr>
      </p:pic>
    </p:spTree>
    <p:extLst>
      <p:ext uri="{BB962C8B-B14F-4D97-AF65-F5344CB8AC3E}">
        <p14:creationId xmlns:p14="http://schemas.microsoft.com/office/powerpoint/2010/main" val="1845776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data</a:t>
            </a:r>
          </a:p>
        </p:txBody>
      </p:sp>
      <p:sp>
        <p:nvSpPr>
          <p:cNvPr id="3" name="Content Placeholder 2"/>
          <p:cNvSpPr>
            <a:spLocks noGrp="1"/>
          </p:cNvSpPr>
          <p:nvPr>
            <p:ph idx="1"/>
          </p:nvPr>
        </p:nvSpPr>
        <p:spPr>
          <a:xfrm>
            <a:off x="1254125" y="1905000"/>
            <a:ext cx="7661275" cy="4191000"/>
          </a:xfrm>
        </p:spPr>
        <p:txBody>
          <a:bodyPr/>
          <a:lstStyle/>
          <a:p>
            <a:r>
              <a:rPr lang="en-US" sz="2800" dirty="0"/>
              <a:t>Look at data on Netflix, YouTube, Amazon, Google, EBay to find out </a:t>
            </a:r>
            <a:r>
              <a:rPr lang="en-US" sz="2800" dirty="0">
                <a:solidFill>
                  <a:srgbClr val="FFC000"/>
                </a:solidFill>
              </a:rPr>
              <a:t>what people actually do rather than what they say</a:t>
            </a:r>
            <a:r>
              <a:rPr lang="en-US" sz="2800" dirty="0"/>
              <a:t>.</a:t>
            </a:r>
          </a:p>
          <a:p>
            <a:r>
              <a:rPr lang="en-US" sz="2800" dirty="0"/>
              <a:t>People show their true faces in </a:t>
            </a:r>
            <a:r>
              <a:rPr lang="en-US" sz="2800" dirty="0">
                <a:solidFill>
                  <a:srgbClr val="FFC000"/>
                </a:solidFill>
              </a:rPr>
              <a:t>naturalistic settings</a:t>
            </a:r>
            <a:r>
              <a:rPr lang="en-US" sz="2800" dirty="0"/>
              <a:t> (No one is watching). </a:t>
            </a:r>
          </a:p>
          <a:p>
            <a:r>
              <a:rPr lang="en-US" sz="2800" dirty="0"/>
              <a:t>“Big Data, Google and the end of free will”: Google may know more about you than yourself.</a:t>
            </a:r>
          </a:p>
          <a:p>
            <a:r>
              <a:rPr lang="en-US" sz="2800" dirty="0">
                <a:hlinkClick r:id="rId2"/>
              </a:rPr>
              <a:t>https://www.ft.com/content/50bb4830-6a4c-11e6-ae5b-a7cc5dd5a28c</a:t>
            </a:r>
            <a:r>
              <a:rPr lang="en-US" sz="2800" dirty="0"/>
              <a:t> </a:t>
            </a:r>
          </a:p>
        </p:txBody>
      </p:sp>
    </p:spTree>
    <p:extLst>
      <p:ext uri="{BB962C8B-B14F-4D97-AF65-F5344CB8AC3E}">
        <p14:creationId xmlns:p14="http://schemas.microsoft.com/office/powerpoint/2010/main" val="343945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FFF1-343D-AC56-F59C-E2DDB108D7B5}"/>
              </a:ext>
            </a:extLst>
          </p:cNvPr>
          <p:cNvSpPr>
            <a:spLocks noGrp="1"/>
          </p:cNvSpPr>
          <p:nvPr>
            <p:ph type="title"/>
          </p:nvPr>
        </p:nvSpPr>
        <p:spPr>
          <a:xfrm>
            <a:off x="1270000" y="609600"/>
            <a:ext cx="4673600" cy="1143000"/>
          </a:xfrm>
        </p:spPr>
        <p:txBody>
          <a:bodyPr/>
          <a:lstStyle/>
          <a:p>
            <a:r>
              <a:rPr lang="en-US" dirty="0"/>
              <a:t>Fraud</a:t>
            </a:r>
          </a:p>
        </p:txBody>
      </p:sp>
      <p:sp>
        <p:nvSpPr>
          <p:cNvPr id="3" name="Content Placeholder 2">
            <a:extLst>
              <a:ext uri="{FF2B5EF4-FFF2-40B4-BE49-F238E27FC236}">
                <a16:creationId xmlns:a16="http://schemas.microsoft.com/office/drawing/2014/main" id="{4A62955F-2105-3137-6CAF-83AE4242C3EF}"/>
              </a:ext>
            </a:extLst>
          </p:cNvPr>
          <p:cNvSpPr>
            <a:spLocks noGrp="1"/>
          </p:cNvSpPr>
          <p:nvPr>
            <p:ph idx="1"/>
          </p:nvPr>
        </p:nvSpPr>
        <p:spPr>
          <a:xfrm>
            <a:off x="1143000" y="2057400"/>
            <a:ext cx="7251700" cy="4114800"/>
          </a:xfrm>
        </p:spPr>
        <p:txBody>
          <a:bodyPr/>
          <a:lstStyle/>
          <a:p>
            <a:r>
              <a:rPr lang="en-US" sz="2800" dirty="0" err="1"/>
              <a:t>Mturk</a:t>
            </a:r>
            <a:r>
              <a:rPr lang="en-US" sz="2800" dirty="0"/>
              <a:t> workers are paid to take surveys. </a:t>
            </a:r>
          </a:p>
          <a:p>
            <a:r>
              <a:rPr lang="en-US" sz="2800" dirty="0"/>
              <a:t>Some </a:t>
            </a:r>
            <a:r>
              <a:rPr lang="en-US" sz="2800" dirty="0" err="1"/>
              <a:t>Mturk</a:t>
            </a:r>
            <a:r>
              <a:rPr lang="en-US" sz="2800" dirty="0"/>
              <a:t> workers who live outside of the US lied about their identity. </a:t>
            </a:r>
          </a:p>
          <a:p>
            <a:r>
              <a:rPr lang="en-US" sz="2800" dirty="0"/>
              <a:t>~30-50% of participants do not read the questions carefully and provide random answers.</a:t>
            </a:r>
          </a:p>
          <a:p>
            <a:r>
              <a:rPr lang="en-US" sz="2800" dirty="0"/>
              <a:t>Cloud Research: Low quality participants show several signs of fraud (e.g., using the same device to submit multiple surveys)</a:t>
            </a:r>
          </a:p>
          <a:p>
            <a:pPr marL="0" indent="0">
              <a:buNone/>
            </a:pPr>
            <a:endParaRPr lang="en-US" dirty="0"/>
          </a:p>
        </p:txBody>
      </p:sp>
      <p:pic>
        <p:nvPicPr>
          <p:cNvPr id="4" name="Picture 3">
            <a:extLst>
              <a:ext uri="{FF2B5EF4-FFF2-40B4-BE49-F238E27FC236}">
                <a16:creationId xmlns:a16="http://schemas.microsoft.com/office/drawing/2014/main" id="{35B0A05B-26A4-E684-5B14-1068FDC0B01B}"/>
              </a:ext>
            </a:extLst>
          </p:cNvPr>
          <p:cNvPicPr>
            <a:picLocks noChangeAspect="1"/>
          </p:cNvPicPr>
          <p:nvPr/>
        </p:nvPicPr>
        <p:blipFill>
          <a:blip r:embed="rId2"/>
          <a:stretch>
            <a:fillRect/>
          </a:stretch>
        </p:blipFill>
        <p:spPr>
          <a:xfrm>
            <a:off x="5257800" y="685800"/>
            <a:ext cx="2755900" cy="1092200"/>
          </a:xfrm>
          <a:prstGeom prst="rect">
            <a:avLst/>
          </a:prstGeom>
        </p:spPr>
      </p:pic>
    </p:spTree>
    <p:extLst>
      <p:ext uri="{BB962C8B-B14F-4D97-AF65-F5344CB8AC3E}">
        <p14:creationId xmlns:p14="http://schemas.microsoft.com/office/powerpoint/2010/main" val="1217594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EA4BA-A5F9-E831-E907-48E6BFAC9F48}"/>
              </a:ext>
            </a:extLst>
          </p:cNvPr>
          <p:cNvSpPr>
            <a:spLocks noGrp="1"/>
          </p:cNvSpPr>
          <p:nvPr>
            <p:ph type="title"/>
          </p:nvPr>
        </p:nvSpPr>
        <p:spPr/>
        <p:txBody>
          <a:bodyPr/>
          <a:lstStyle/>
          <a:p>
            <a:r>
              <a:rPr lang="en-US" dirty="0"/>
              <a:t>Fraud detection</a:t>
            </a:r>
          </a:p>
        </p:txBody>
      </p:sp>
      <p:sp>
        <p:nvSpPr>
          <p:cNvPr id="3" name="Content Placeholder 2">
            <a:extLst>
              <a:ext uri="{FF2B5EF4-FFF2-40B4-BE49-F238E27FC236}">
                <a16:creationId xmlns:a16="http://schemas.microsoft.com/office/drawing/2014/main" id="{6563AE69-0281-9954-AA9D-D6C98D34071C}"/>
              </a:ext>
            </a:extLst>
          </p:cNvPr>
          <p:cNvSpPr>
            <a:spLocks noGrp="1"/>
          </p:cNvSpPr>
          <p:nvPr>
            <p:ph idx="1"/>
          </p:nvPr>
        </p:nvSpPr>
        <p:spPr>
          <a:xfrm>
            <a:off x="1254125" y="1981200"/>
            <a:ext cx="7356475" cy="4114800"/>
          </a:xfrm>
        </p:spPr>
        <p:txBody>
          <a:bodyPr/>
          <a:lstStyle/>
          <a:p>
            <a:r>
              <a:rPr lang="en-US" dirty="0"/>
              <a:t>Insert </a:t>
            </a:r>
            <a:r>
              <a:rPr lang="en-US" dirty="0">
                <a:solidFill>
                  <a:srgbClr val="FFC000"/>
                </a:solidFill>
              </a:rPr>
              <a:t>attention-checking questions</a:t>
            </a:r>
            <a:r>
              <a:rPr lang="en-US" dirty="0"/>
              <a:t>. </a:t>
            </a:r>
          </a:p>
          <a:p>
            <a:r>
              <a:rPr lang="en-US" dirty="0"/>
              <a:t>What is the age range of the current president of the US? </a:t>
            </a:r>
          </a:p>
          <a:p>
            <a:pPr lvl="1"/>
            <a:r>
              <a:rPr lang="en-US" dirty="0"/>
              <a:t>A. 40-50 B. 51-60 C. 61-70 D. </a:t>
            </a:r>
            <a:r>
              <a:rPr lang="en-US"/>
              <a:t>70+</a:t>
            </a:r>
            <a:endParaRPr lang="en-US" dirty="0"/>
          </a:p>
          <a:p>
            <a:r>
              <a:rPr lang="en-US" dirty="0"/>
              <a:t>Can you remember the plot of every episode of Star Trek?</a:t>
            </a:r>
          </a:p>
          <a:p>
            <a:pPr lvl="1"/>
            <a:r>
              <a:rPr lang="en-US" dirty="0"/>
              <a:t>A. Yes B. No</a:t>
            </a:r>
          </a:p>
          <a:p>
            <a:endParaRPr lang="en-US" dirty="0"/>
          </a:p>
        </p:txBody>
      </p:sp>
    </p:spTree>
    <p:extLst>
      <p:ext uri="{BB962C8B-B14F-4D97-AF65-F5344CB8AC3E}">
        <p14:creationId xmlns:p14="http://schemas.microsoft.com/office/powerpoint/2010/main" val="2042761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270D-5DF5-F9FE-85CA-CF71BD13D368}"/>
              </a:ext>
            </a:extLst>
          </p:cNvPr>
          <p:cNvSpPr>
            <a:spLocks noGrp="1"/>
          </p:cNvSpPr>
          <p:nvPr>
            <p:ph type="title"/>
          </p:nvPr>
        </p:nvSpPr>
        <p:spPr>
          <a:xfrm>
            <a:off x="1229741" y="240284"/>
            <a:ext cx="7772400" cy="1143000"/>
          </a:xfrm>
        </p:spPr>
        <p:txBody>
          <a:bodyPr/>
          <a:lstStyle/>
          <a:p>
            <a:r>
              <a:rPr lang="en-US" dirty="0"/>
              <a:t>Fraud detection</a:t>
            </a:r>
          </a:p>
        </p:txBody>
      </p:sp>
      <p:sp>
        <p:nvSpPr>
          <p:cNvPr id="3" name="Content Placeholder 2">
            <a:extLst>
              <a:ext uri="{FF2B5EF4-FFF2-40B4-BE49-F238E27FC236}">
                <a16:creationId xmlns:a16="http://schemas.microsoft.com/office/drawing/2014/main" id="{FBEC9E20-7B24-DD4A-B4BD-F6E18D5845FB}"/>
              </a:ext>
            </a:extLst>
          </p:cNvPr>
          <p:cNvSpPr>
            <a:spLocks noGrp="1"/>
          </p:cNvSpPr>
          <p:nvPr>
            <p:ph idx="1"/>
          </p:nvPr>
        </p:nvSpPr>
        <p:spPr>
          <a:xfrm>
            <a:off x="1254125" y="1981200"/>
            <a:ext cx="4156075" cy="4114800"/>
          </a:xfrm>
        </p:spPr>
        <p:txBody>
          <a:bodyPr/>
          <a:lstStyle/>
          <a:p>
            <a:r>
              <a:rPr lang="en-US" dirty="0">
                <a:solidFill>
                  <a:srgbClr val="FFC000"/>
                </a:solidFill>
              </a:rPr>
              <a:t>Time-stamp filtering</a:t>
            </a:r>
          </a:p>
          <a:p>
            <a:r>
              <a:rPr lang="en-US" dirty="0"/>
              <a:t>If it takes at least 2 minutes to finish the survey but the respondent spent less than 2 minutes, it smells fishy.</a:t>
            </a:r>
          </a:p>
        </p:txBody>
      </p:sp>
      <p:pic>
        <p:nvPicPr>
          <p:cNvPr id="4" name="Picture 3">
            <a:extLst>
              <a:ext uri="{FF2B5EF4-FFF2-40B4-BE49-F238E27FC236}">
                <a16:creationId xmlns:a16="http://schemas.microsoft.com/office/drawing/2014/main" id="{0FB85EB8-ABA6-4008-EB42-F7C6EB3DC39B}"/>
              </a:ext>
            </a:extLst>
          </p:cNvPr>
          <p:cNvPicPr>
            <a:picLocks noChangeAspect="1"/>
          </p:cNvPicPr>
          <p:nvPr/>
        </p:nvPicPr>
        <p:blipFill>
          <a:blip r:embed="rId2"/>
          <a:stretch>
            <a:fillRect/>
          </a:stretch>
        </p:blipFill>
        <p:spPr>
          <a:xfrm>
            <a:off x="5562600" y="1600200"/>
            <a:ext cx="3124200" cy="5041900"/>
          </a:xfrm>
          <a:prstGeom prst="rect">
            <a:avLst/>
          </a:prstGeom>
        </p:spPr>
      </p:pic>
    </p:spTree>
    <p:extLst>
      <p:ext uri="{BB962C8B-B14F-4D97-AF65-F5344CB8AC3E}">
        <p14:creationId xmlns:p14="http://schemas.microsoft.com/office/powerpoint/2010/main" val="380273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270D-5DF5-F9FE-85CA-CF71BD13D368}"/>
              </a:ext>
            </a:extLst>
          </p:cNvPr>
          <p:cNvSpPr>
            <a:spLocks noGrp="1"/>
          </p:cNvSpPr>
          <p:nvPr>
            <p:ph type="title"/>
          </p:nvPr>
        </p:nvSpPr>
        <p:spPr>
          <a:xfrm>
            <a:off x="1229741" y="240284"/>
            <a:ext cx="7772400" cy="1143000"/>
          </a:xfrm>
        </p:spPr>
        <p:txBody>
          <a:bodyPr/>
          <a:lstStyle/>
          <a:p>
            <a:r>
              <a:rPr lang="en-US" dirty="0"/>
              <a:t>Fraud detection</a:t>
            </a:r>
          </a:p>
        </p:txBody>
      </p:sp>
      <p:sp>
        <p:nvSpPr>
          <p:cNvPr id="3" name="Content Placeholder 2">
            <a:extLst>
              <a:ext uri="{FF2B5EF4-FFF2-40B4-BE49-F238E27FC236}">
                <a16:creationId xmlns:a16="http://schemas.microsoft.com/office/drawing/2014/main" id="{FBEC9E20-7B24-DD4A-B4BD-F6E18D5845FB}"/>
              </a:ext>
            </a:extLst>
          </p:cNvPr>
          <p:cNvSpPr>
            <a:spLocks noGrp="1"/>
          </p:cNvSpPr>
          <p:nvPr>
            <p:ph idx="1"/>
          </p:nvPr>
        </p:nvSpPr>
        <p:spPr>
          <a:xfrm>
            <a:off x="4876800" y="1407668"/>
            <a:ext cx="3886200" cy="4764532"/>
          </a:xfrm>
        </p:spPr>
        <p:txBody>
          <a:bodyPr/>
          <a:lstStyle/>
          <a:p>
            <a:r>
              <a:rPr lang="en-US" sz="2800" dirty="0">
                <a:solidFill>
                  <a:srgbClr val="FFC000"/>
                </a:solidFill>
              </a:rPr>
              <a:t>Geolocation filtering</a:t>
            </a:r>
          </a:p>
          <a:p>
            <a:r>
              <a:rPr lang="en-US" sz="2800" dirty="0"/>
              <a:t>One of the inclusion criteria is “US teachers.”</a:t>
            </a:r>
          </a:p>
          <a:p>
            <a:r>
              <a:rPr lang="en-US" sz="2800" dirty="0"/>
              <a:t>Qualtrics records the location of the respondent. This information can be used to detect fraud.</a:t>
            </a:r>
          </a:p>
          <a:p>
            <a:r>
              <a:rPr lang="en-US" sz="2800" dirty="0"/>
              <a:t>Data set: US teacher survey</a:t>
            </a:r>
          </a:p>
        </p:txBody>
      </p:sp>
      <p:pic>
        <p:nvPicPr>
          <p:cNvPr id="5" name="Picture 4">
            <a:extLst>
              <a:ext uri="{FF2B5EF4-FFF2-40B4-BE49-F238E27FC236}">
                <a16:creationId xmlns:a16="http://schemas.microsoft.com/office/drawing/2014/main" id="{219FA08B-989D-0A66-E4EA-AC9184E349C6}"/>
              </a:ext>
            </a:extLst>
          </p:cNvPr>
          <p:cNvPicPr>
            <a:picLocks noChangeAspect="1"/>
          </p:cNvPicPr>
          <p:nvPr/>
        </p:nvPicPr>
        <p:blipFill>
          <a:blip r:embed="rId2"/>
          <a:stretch>
            <a:fillRect/>
          </a:stretch>
        </p:blipFill>
        <p:spPr>
          <a:xfrm>
            <a:off x="197134" y="1828800"/>
            <a:ext cx="4377914" cy="3657600"/>
          </a:xfrm>
          <a:prstGeom prst="rect">
            <a:avLst/>
          </a:prstGeom>
        </p:spPr>
      </p:pic>
    </p:spTree>
    <p:extLst>
      <p:ext uri="{BB962C8B-B14F-4D97-AF65-F5344CB8AC3E}">
        <p14:creationId xmlns:p14="http://schemas.microsoft.com/office/powerpoint/2010/main" val="348798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270D-5DF5-F9FE-85CA-CF71BD13D368}"/>
              </a:ext>
            </a:extLst>
          </p:cNvPr>
          <p:cNvSpPr>
            <a:spLocks noGrp="1"/>
          </p:cNvSpPr>
          <p:nvPr>
            <p:ph type="title"/>
          </p:nvPr>
        </p:nvSpPr>
        <p:spPr>
          <a:xfrm>
            <a:off x="1229741" y="240284"/>
            <a:ext cx="7772400" cy="1143000"/>
          </a:xfrm>
        </p:spPr>
        <p:txBody>
          <a:bodyPr/>
          <a:lstStyle/>
          <a:p>
            <a:r>
              <a:rPr lang="en-US" dirty="0"/>
              <a:t>Fraud detection</a:t>
            </a:r>
          </a:p>
        </p:txBody>
      </p:sp>
      <p:sp>
        <p:nvSpPr>
          <p:cNvPr id="3" name="Content Placeholder 2">
            <a:extLst>
              <a:ext uri="{FF2B5EF4-FFF2-40B4-BE49-F238E27FC236}">
                <a16:creationId xmlns:a16="http://schemas.microsoft.com/office/drawing/2014/main" id="{FBEC9E20-7B24-DD4A-B4BD-F6E18D5845FB}"/>
              </a:ext>
            </a:extLst>
          </p:cNvPr>
          <p:cNvSpPr>
            <a:spLocks noGrp="1"/>
          </p:cNvSpPr>
          <p:nvPr>
            <p:ph idx="1"/>
          </p:nvPr>
        </p:nvSpPr>
        <p:spPr>
          <a:xfrm>
            <a:off x="1676400" y="4121404"/>
            <a:ext cx="7162800" cy="2514600"/>
          </a:xfrm>
        </p:spPr>
        <p:txBody>
          <a:bodyPr/>
          <a:lstStyle/>
          <a:p>
            <a:r>
              <a:rPr lang="en-US" sz="2400" dirty="0"/>
              <a:t>In JMP open Graph </a:t>
            </a:r>
            <a:r>
              <a:rPr lang="en-US" sz="2400" dirty="0">
                <a:sym typeface="Wingdings" pitchFamily="2" charset="2"/>
              </a:rPr>
              <a:t> Graph Builder</a:t>
            </a:r>
          </a:p>
          <a:p>
            <a:r>
              <a:rPr lang="en-US" sz="2400" dirty="0">
                <a:sym typeface="Wingdings" pitchFamily="2" charset="2"/>
              </a:rPr>
              <a:t>Put Latitude into Y and Longitude into X</a:t>
            </a:r>
          </a:p>
          <a:p>
            <a:r>
              <a:rPr lang="en-US" sz="2400" dirty="0">
                <a:sym typeface="Wingdings" pitchFamily="2" charset="2"/>
              </a:rPr>
              <a:t>Deselect the line by clicking the second top icon from the left</a:t>
            </a:r>
          </a:p>
          <a:p>
            <a:r>
              <a:rPr lang="en-US" sz="2400" dirty="0">
                <a:sym typeface="Wingdings" pitchFamily="2" charset="2"/>
              </a:rPr>
              <a:t>Do a right-click and select Graph  Background Earth  Simple Earth.</a:t>
            </a:r>
            <a:endParaRPr lang="en-US" sz="2400" dirty="0"/>
          </a:p>
        </p:txBody>
      </p:sp>
      <p:pic>
        <p:nvPicPr>
          <p:cNvPr id="4" name="Picture 3">
            <a:extLst>
              <a:ext uri="{FF2B5EF4-FFF2-40B4-BE49-F238E27FC236}">
                <a16:creationId xmlns:a16="http://schemas.microsoft.com/office/drawing/2014/main" id="{D1AD3398-0E79-E10F-D213-D486E5E1D173}"/>
              </a:ext>
            </a:extLst>
          </p:cNvPr>
          <p:cNvPicPr>
            <a:picLocks noChangeAspect="1"/>
          </p:cNvPicPr>
          <p:nvPr/>
        </p:nvPicPr>
        <p:blipFill>
          <a:blip r:embed="rId2"/>
          <a:stretch>
            <a:fillRect/>
          </a:stretch>
        </p:blipFill>
        <p:spPr>
          <a:xfrm>
            <a:off x="2495550" y="1383284"/>
            <a:ext cx="5171536" cy="2514600"/>
          </a:xfrm>
          <a:prstGeom prst="rect">
            <a:avLst/>
          </a:prstGeom>
        </p:spPr>
      </p:pic>
    </p:spTree>
    <p:extLst>
      <p:ext uri="{BB962C8B-B14F-4D97-AF65-F5344CB8AC3E}">
        <p14:creationId xmlns:p14="http://schemas.microsoft.com/office/powerpoint/2010/main" val="625747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AB37-546B-80F1-A5A7-86E599B712E4}"/>
              </a:ext>
            </a:extLst>
          </p:cNvPr>
          <p:cNvSpPr>
            <a:spLocks noGrp="1"/>
          </p:cNvSpPr>
          <p:nvPr>
            <p:ph type="title"/>
          </p:nvPr>
        </p:nvSpPr>
        <p:spPr>
          <a:xfrm>
            <a:off x="1270000" y="990600"/>
            <a:ext cx="7772400" cy="1143000"/>
          </a:xfrm>
        </p:spPr>
        <p:txBody>
          <a:bodyPr/>
          <a:lstStyle/>
          <a:p>
            <a:r>
              <a:rPr lang="en-US" sz="3600" dirty="0"/>
              <a:t>Common mistakes made by researchers: </a:t>
            </a:r>
            <a:br>
              <a:rPr lang="en-US" sz="3600" dirty="0"/>
            </a:br>
            <a:r>
              <a:rPr lang="en-US" sz="3600" dirty="0"/>
              <a:t>Lack of sensitivity</a:t>
            </a:r>
            <a:br>
              <a:rPr lang="en-US" dirty="0"/>
            </a:br>
            <a:endParaRPr lang="en-US" dirty="0"/>
          </a:p>
        </p:txBody>
      </p:sp>
      <p:sp>
        <p:nvSpPr>
          <p:cNvPr id="3" name="Content Placeholder 2">
            <a:extLst>
              <a:ext uri="{FF2B5EF4-FFF2-40B4-BE49-F238E27FC236}">
                <a16:creationId xmlns:a16="http://schemas.microsoft.com/office/drawing/2014/main" id="{B6A3F62E-1B86-DBDC-68A2-5EDFFFBFA89F}"/>
              </a:ext>
            </a:extLst>
          </p:cNvPr>
          <p:cNvSpPr>
            <a:spLocks noGrp="1"/>
          </p:cNvSpPr>
          <p:nvPr>
            <p:ph idx="1"/>
          </p:nvPr>
        </p:nvSpPr>
        <p:spPr>
          <a:xfrm>
            <a:off x="1270000" y="2362200"/>
            <a:ext cx="7772400" cy="4114800"/>
          </a:xfrm>
        </p:spPr>
        <p:txBody>
          <a:bodyPr/>
          <a:lstStyle/>
          <a:p>
            <a:r>
              <a:rPr lang="en-US" dirty="0"/>
              <a:t>Options are limited (“Are you depressed?” 0 = No, 1 = Yes)</a:t>
            </a:r>
          </a:p>
          <a:p>
            <a:r>
              <a:rPr lang="en-US" dirty="0"/>
              <a:t>If I am a bit depressed, I will select ”No” and the researcher is unable to capture my information.</a:t>
            </a:r>
          </a:p>
          <a:p>
            <a:r>
              <a:rPr lang="en-US" dirty="0"/>
              <a:t>Use a 5-point or 7-point rating rate.</a:t>
            </a:r>
          </a:p>
          <a:p>
            <a:endParaRPr lang="en-US" dirty="0"/>
          </a:p>
        </p:txBody>
      </p:sp>
    </p:spTree>
    <p:extLst>
      <p:ext uri="{BB962C8B-B14F-4D97-AF65-F5344CB8AC3E}">
        <p14:creationId xmlns:p14="http://schemas.microsoft.com/office/powerpoint/2010/main" val="50661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AB37-546B-80F1-A5A7-86E599B712E4}"/>
              </a:ext>
            </a:extLst>
          </p:cNvPr>
          <p:cNvSpPr>
            <a:spLocks noGrp="1"/>
          </p:cNvSpPr>
          <p:nvPr>
            <p:ph type="title"/>
          </p:nvPr>
        </p:nvSpPr>
        <p:spPr>
          <a:xfrm>
            <a:off x="1270000" y="609600"/>
            <a:ext cx="7772400" cy="1143000"/>
          </a:xfrm>
        </p:spPr>
        <p:txBody>
          <a:bodyPr/>
          <a:lstStyle/>
          <a:p>
            <a:r>
              <a:rPr lang="en-US" sz="3600" dirty="0"/>
              <a:t>Common mistakes: </a:t>
            </a:r>
            <a:br>
              <a:rPr lang="en-US" sz="3600" dirty="0"/>
            </a:br>
            <a:r>
              <a:rPr lang="en-US" sz="3600" dirty="0"/>
              <a:t>False sense of precision</a:t>
            </a:r>
            <a:br>
              <a:rPr lang="en-US" dirty="0"/>
            </a:br>
            <a:endParaRPr lang="en-US" dirty="0"/>
          </a:p>
        </p:txBody>
      </p:sp>
      <p:sp>
        <p:nvSpPr>
          <p:cNvPr id="3" name="Content Placeholder 2">
            <a:extLst>
              <a:ext uri="{FF2B5EF4-FFF2-40B4-BE49-F238E27FC236}">
                <a16:creationId xmlns:a16="http://schemas.microsoft.com/office/drawing/2014/main" id="{B6A3F62E-1B86-DBDC-68A2-5EDFFFBFA89F}"/>
              </a:ext>
            </a:extLst>
          </p:cNvPr>
          <p:cNvSpPr>
            <a:spLocks noGrp="1"/>
          </p:cNvSpPr>
          <p:nvPr>
            <p:ph idx="1"/>
          </p:nvPr>
        </p:nvSpPr>
        <p:spPr>
          <a:xfrm>
            <a:off x="1270000" y="1828800"/>
            <a:ext cx="7264400" cy="4114800"/>
          </a:xfrm>
        </p:spPr>
        <p:txBody>
          <a:bodyPr/>
          <a:lstStyle/>
          <a:p>
            <a:r>
              <a:rPr lang="en-US" dirty="0"/>
              <a:t>How about a 10-point scale or a 100-point scale?</a:t>
            </a:r>
          </a:p>
          <a:p>
            <a:r>
              <a:rPr lang="en-US" dirty="0"/>
              <a:t>On a very wide scale, can people tell the difference between 5 and 6, 7 and 8?</a:t>
            </a:r>
          </a:p>
          <a:p>
            <a:endParaRPr lang="en-US" dirty="0"/>
          </a:p>
          <a:p>
            <a:endParaRPr lang="en-US" dirty="0"/>
          </a:p>
        </p:txBody>
      </p:sp>
      <p:pic>
        <p:nvPicPr>
          <p:cNvPr id="1026" name="Picture 2" descr="Logical Fallacy: Overprecision">
            <a:extLst>
              <a:ext uri="{FF2B5EF4-FFF2-40B4-BE49-F238E27FC236}">
                <a16:creationId xmlns:a16="http://schemas.microsoft.com/office/drawing/2014/main" id="{9FA4D6F8-DFFD-623C-7561-D5B712310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3600" y="4114800"/>
            <a:ext cx="3505200"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368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Redundancy</a:t>
            </a:r>
          </a:p>
        </p:txBody>
      </p:sp>
      <p:sp>
        <p:nvSpPr>
          <p:cNvPr id="3" name="Content Placeholder 2"/>
          <p:cNvSpPr>
            <a:spLocks noGrp="1"/>
          </p:cNvSpPr>
          <p:nvPr>
            <p:ph idx="1"/>
          </p:nvPr>
        </p:nvSpPr>
        <p:spPr>
          <a:xfrm>
            <a:off x="1254125" y="2057400"/>
            <a:ext cx="7772400" cy="4038600"/>
          </a:xfrm>
        </p:spPr>
        <p:txBody>
          <a:bodyPr/>
          <a:lstStyle/>
          <a:p>
            <a:r>
              <a:rPr lang="en-US" dirty="0"/>
              <a:t>Very long survey</a:t>
            </a:r>
          </a:p>
          <a:p>
            <a:r>
              <a:rPr lang="en-US" dirty="0"/>
              <a:t>People lost their patience and didn’t read the questions carefully.</a:t>
            </a:r>
          </a:p>
          <a:p>
            <a:r>
              <a:rPr lang="en-US" dirty="0"/>
              <a:t>“It is good to know…”</a:t>
            </a:r>
          </a:p>
        </p:txBody>
      </p:sp>
    </p:spTree>
    <p:extLst>
      <p:ext uri="{BB962C8B-B14F-4D97-AF65-F5344CB8AC3E}">
        <p14:creationId xmlns:p14="http://schemas.microsoft.com/office/powerpoint/2010/main" val="3072905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343" y="304800"/>
            <a:ext cx="7772400" cy="1143000"/>
          </a:xfrm>
        </p:spPr>
        <p:txBody>
          <a:bodyPr/>
          <a:lstStyle/>
          <a:p>
            <a:r>
              <a:rPr lang="en-US" dirty="0"/>
              <a:t>Solution: Less is more!</a:t>
            </a:r>
          </a:p>
        </p:txBody>
      </p:sp>
      <p:sp>
        <p:nvSpPr>
          <p:cNvPr id="3" name="Content Placeholder 2"/>
          <p:cNvSpPr>
            <a:spLocks noGrp="1"/>
          </p:cNvSpPr>
          <p:nvPr>
            <p:ph idx="1"/>
          </p:nvPr>
        </p:nvSpPr>
        <p:spPr>
          <a:xfrm>
            <a:off x="1248229" y="1447800"/>
            <a:ext cx="7772400" cy="4114800"/>
          </a:xfrm>
        </p:spPr>
        <p:txBody>
          <a:bodyPr/>
          <a:lstStyle/>
          <a:p>
            <a:r>
              <a:rPr lang="en-US" dirty="0"/>
              <a:t>A five-item survey: DUREL</a:t>
            </a:r>
          </a:p>
        </p:txBody>
      </p:sp>
      <p:pic>
        <p:nvPicPr>
          <p:cNvPr id="5" name="Picture 4">
            <a:extLst>
              <a:ext uri="{FF2B5EF4-FFF2-40B4-BE49-F238E27FC236}">
                <a16:creationId xmlns:a16="http://schemas.microsoft.com/office/drawing/2014/main" id="{1D4FD687-8496-0144-BA1D-58111972D9F1}"/>
              </a:ext>
            </a:extLst>
          </p:cNvPr>
          <p:cNvPicPr>
            <a:picLocks noChangeAspect="1"/>
          </p:cNvPicPr>
          <p:nvPr/>
        </p:nvPicPr>
        <p:blipFill>
          <a:blip r:embed="rId2"/>
          <a:stretch>
            <a:fillRect/>
          </a:stretch>
        </p:blipFill>
        <p:spPr>
          <a:xfrm>
            <a:off x="1066800" y="2133599"/>
            <a:ext cx="7162800" cy="4364831"/>
          </a:xfrm>
          <a:prstGeom prst="rect">
            <a:avLst/>
          </a:prstGeom>
        </p:spPr>
      </p:pic>
    </p:spTree>
    <p:extLst>
      <p:ext uri="{BB962C8B-B14F-4D97-AF65-F5344CB8AC3E}">
        <p14:creationId xmlns:p14="http://schemas.microsoft.com/office/powerpoint/2010/main" val="2173608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br>
              <a:rPr lang="en-US" dirty="0"/>
            </a:br>
            <a:r>
              <a:rPr lang="en-US" dirty="0"/>
              <a:t>Double-barreled question</a:t>
            </a:r>
          </a:p>
        </p:txBody>
      </p:sp>
      <p:sp>
        <p:nvSpPr>
          <p:cNvPr id="3" name="Content Placeholder 2"/>
          <p:cNvSpPr>
            <a:spLocks noGrp="1"/>
          </p:cNvSpPr>
          <p:nvPr>
            <p:ph idx="1"/>
          </p:nvPr>
        </p:nvSpPr>
        <p:spPr/>
        <p:txBody>
          <a:bodyPr/>
          <a:lstStyle/>
          <a:p>
            <a:r>
              <a:rPr lang="en-US" dirty="0"/>
              <a:t>"Do you agree that low enrollment in Program X is due to lack of interest among current users?"</a:t>
            </a:r>
          </a:p>
          <a:p>
            <a:r>
              <a:rPr lang="en-US" dirty="0"/>
              <a:t>If the user replies, "agree," it could mean:</a:t>
            </a:r>
          </a:p>
          <a:p>
            <a:pPr lvl="1"/>
            <a:r>
              <a:rPr lang="en-US" dirty="0"/>
              <a:t>I agree that the enrollment is low</a:t>
            </a:r>
          </a:p>
          <a:p>
            <a:pPr lvl="1"/>
            <a:r>
              <a:rPr lang="en-US" dirty="0"/>
              <a:t>I agree that people are not interested in it.</a:t>
            </a:r>
          </a:p>
          <a:p>
            <a:pPr lvl="1"/>
            <a:r>
              <a:rPr lang="en-US" dirty="0"/>
              <a:t>I agree that low enrollment is caused by lack of interest.</a:t>
            </a:r>
          </a:p>
          <a:p>
            <a:endParaRPr lang="en-US" dirty="0"/>
          </a:p>
        </p:txBody>
      </p:sp>
    </p:spTree>
    <p:extLst>
      <p:ext uri="{BB962C8B-B14F-4D97-AF65-F5344CB8AC3E}">
        <p14:creationId xmlns:p14="http://schemas.microsoft.com/office/powerpoint/2010/main" val="2126563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823200" cy="1143000"/>
          </a:xfrm>
        </p:spPr>
        <p:txBody>
          <a:bodyPr/>
          <a:lstStyle/>
          <a:p>
            <a:r>
              <a:rPr lang="en-US" dirty="0"/>
              <a:t>Double-barreled question</a:t>
            </a:r>
          </a:p>
        </p:txBody>
      </p:sp>
      <p:sp>
        <p:nvSpPr>
          <p:cNvPr id="3" name="Content Placeholder 2"/>
          <p:cNvSpPr>
            <a:spLocks noGrp="1"/>
          </p:cNvSpPr>
          <p:nvPr>
            <p:ph idx="1"/>
          </p:nvPr>
        </p:nvSpPr>
        <p:spPr>
          <a:xfrm>
            <a:off x="1219200" y="1752600"/>
            <a:ext cx="7315200" cy="4114800"/>
          </a:xfrm>
        </p:spPr>
        <p:txBody>
          <a:bodyPr/>
          <a:lstStyle/>
          <a:p>
            <a:r>
              <a:rPr lang="en-US" sz="2800" dirty="0"/>
              <a:t>I am so afraid of computers I avoid using them (Options: 5-point scale, Strong agree </a:t>
            </a:r>
            <a:r>
              <a:rPr lang="mr-IN" sz="2800" dirty="0"/>
              <a:t>–</a:t>
            </a:r>
            <a:r>
              <a:rPr lang="en-US" sz="2800" dirty="0"/>
              <a:t> Strong disagree)</a:t>
            </a:r>
          </a:p>
          <a:p>
            <a:r>
              <a:rPr lang="en-US" sz="2800" dirty="0"/>
              <a:t>Source: Earlier version of Computer anxiety test</a:t>
            </a:r>
          </a:p>
          <a:p>
            <a:r>
              <a:rPr lang="en-US" sz="2800" dirty="0"/>
              <a:t>Can you see a problem?</a:t>
            </a:r>
          </a:p>
          <a:p>
            <a:r>
              <a:rPr lang="en-US" sz="2800" dirty="0"/>
              <a:t>A better version: I try to avoid using computers whenever possible.</a:t>
            </a:r>
          </a:p>
        </p:txBody>
      </p:sp>
    </p:spTree>
    <p:extLst>
      <p:ext uri="{BB962C8B-B14F-4D97-AF65-F5344CB8AC3E}">
        <p14:creationId xmlns:p14="http://schemas.microsoft.com/office/powerpoint/2010/main" val="1596557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609600"/>
            <a:ext cx="4622800" cy="1143000"/>
          </a:xfrm>
        </p:spPr>
        <p:txBody>
          <a:bodyPr/>
          <a:lstStyle/>
          <a:p>
            <a:r>
              <a:rPr lang="en-US" dirty="0"/>
              <a:t>Double-barreled question</a:t>
            </a:r>
          </a:p>
        </p:txBody>
      </p:sp>
      <p:sp>
        <p:nvSpPr>
          <p:cNvPr id="3" name="Content Placeholder 2"/>
          <p:cNvSpPr>
            <a:spLocks noGrp="1"/>
          </p:cNvSpPr>
          <p:nvPr>
            <p:ph idx="1"/>
          </p:nvPr>
        </p:nvSpPr>
        <p:spPr>
          <a:xfrm>
            <a:off x="4800600" y="2257044"/>
            <a:ext cx="3962400" cy="4114800"/>
          </a:xfrm>
        </p:spPr>
        <p:txBody>
          <a:bodyPr/>
          <a:lstStyle/>
          <a:p>
            <a:r>
              <a:rPr lang="en-US"/>
              <a:t>Source: New Americans Museum, San Diego</a:t>
            </a:r>
          </a:p>
          <a:p>
            <a:r>
              <a:rPr lang="en-US" dirty="0"/>
              <a:t>Can you see a problem in these questions? What should be done?</a:t>
            </a:r>
          </a:p>
          <a:p>
            <a:endParaRPr lang="en-US" dirty="0"/>
          </a:p>
        </p:txBody>
      </p:sp>
      <p:pic>
        <p:nvPicPr>
          <p:cNvPr id="5" name="Picture 4">
            <a:extLst>
              <a:ext uri="{FF2B5EF4-FFF2-40B4-BE49-F238E27FC236}">
                <a16:creationId xmlns:a16="http://schemas.microsoft.com/office/drawing/2014/main" id="{E58ED522-9727-30F2-0A0E-268E3EFF8D4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4725" y="685800"/>
            <a:ext cx="4040313" cy="5334000"/>
          </a:xfrm>
          <a:prstGeom prst="rect">
            <a:avLst/>
          </a:prstGeom>
        </p:spPr>
      </p:pic>
    </p:spTree>
    <p:extLst>
      <p:ext uri="{BB962C8B-B14F-4D97-AF65-F5344CB8AC3E}">
        <p14:creationId xmlns:p14="http://schemas.microsoft.com/office/powerpoint/2010/main" val="1827218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problem: What is “3”?</a:t>
            </a:r>
          </a:p>
        </p:txBody>
      </p:sp>
      <p:sp>
        <p:nvSpPr>
          <p:cNvPr id="3" name="Content Placeholder 2"/>
          <p:cNvSpPr>
            <a:spLocks noGrp="1"/>
          </p:cNvSpPr>
          <p:nvPr>
            <p:ph idx="1"/>
          </p:nvPr>
        </p:nvSpPr>
        <p:spPr/>
        <p:txBody>
          <a:bodyPr/>
          <a:lstStyle/>
          <a:p>
            <a:r>
              <a:rPr lang="en-US" dirty="0"/>
              <a:t>Do you agree that Obamacare is a good policy? Rate this statement using a 5-point Likert scale:</a:t>
            </a:r>
          </a:p>
          <a:p>
            <a:pPr lvl="1"/>
            <a:r>
              <a:rPr lang="en-US" dirty="0"/>
              <a:t>1=strong disagree   </a:t>
            </a:r>
          </a:p>
          <a:p>
            <a:pPr lvl="1"/>
            <a:r>
              <a:rPr lang="en-US" dirty="0"/>
              <a:t>2=disagree   </a:t>
            </a:r>
          </a:p>
          <a:p>
            <a:pPr lvl="1"/>
            <a:r>
              <a:rPr lang="en-US" dirty="0">
                <a:solidFill>
                  <a:srgbClr val="FFC000"/>
                </a:solidFill>
              </a:rPr>
              <a:t>3=neutral (neither agree nor disagree) </a:t>
            </a:r>
            <a:r>
              <a:rPr lang="en-US" dirty="0"/>
              <a:t>  </a:t>
            </a:r>
          </a:p>
          <a:p>
            <a:pPr lvl="1"/>
            <a:r>
              <a:rPr lang="en-US" dirty="0"/>
              <a:t>4=agree  </a:t>
            </a:r>
          </a:p>
          <a:p>
            <a:pPr lvl="1"/>
            <a:r>
              <a:rPr lang="en-US" dirty="0"/>
              <a:t>5=strongly agree</a:t>
            </a:r>
          </a:p>
        </p:txBody>
      </p:sp>
    </p:spTree>
    <p:extLst>
      <p:ext uri="{BB962C8B-B14F-4D97-AF65-F5344CB8AC3E}">
        <p14:creationId xmlns:p14="http://schemas.microsoft.com/office/powerpoint/2010/main" val="589768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problem: What is “3”?</a:t>
            </a:r>
          </a:p>
        </p:txBody>
      </p:sp>
      <p:sp>
        <p:nvSpPr>
          <p:cNvPr id="3" name="Content Placeholder 2"/>
          <p:cNvSpPr>
            <a:spLocks noGrp="1"/>
          </p:cNvSpPr>
          <p:nvPr>
            <p:ph idx="1"/>
          </p:nvPr>
        </p:nvSpPr>
        <p:spPr/>
        <p:txBody>
          <a:bodyPr/>
          <a:lstStyle/>
          <a:p>
            <a:r>
              <a:rPr lang="en-US" dirty="0"/>
              <a:t>Peter, Paul, and Mary chose "3".</a:t>
            </a:r>
          </a:p>
          <a:p>
            <a:r>
              <a:rPr lang="en-US" dirty="0"/>
              <a:t>Peter's position: "I am not sure. There are both pros and cons in this policy."</a:t>
            </a:r>
          </a:p>
          <a:p>
            <a:r>
              <a:rPr lang="en-US" dirty="0"/>
              <a:t>Paul's position: "I already have my own insurance. I don't care."</a:t>
            </a:r>
          </a:p>
          <a:p>
            <a:r>
              <a:rPr lang="en-US" dirty="0"/>
              <a:t>Mary's position: "I am a new immigrant. I don't know what Obamacare is. No idea!"</a:t>
            </a:r>
          </a:p>
        </p:txBody>
      </p:sp>
    </p:spTree>
    <p:extLst>
      <p:ext uri="{BB962C8B-B14F-4D97-AF65-F5344CB8AC3E}">
        <p14:creationId xmlns:p14="http://schemas.microsoft.com/office/powerpoint/2010/main" val="1609627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228600"/>
            <a:ext cx="7772400" cy="1143000"/>
          </a:xfrm>
        </p:spPr>
        <p:txBody>
          <a:bodyPr/>
          <a:lstStyle/>
          <a:p>
            <a:r>
              <a:rPr lang="en-US" dirty="0"/>
              <a:t>What is ”3”?</a:t>
            </a:r>
          </a:p>
        </p:txBody>
      </p:sp>
      <p:sp>
        <p:nvSpPr>
          <p:cNvPr id="3" name="Content Placeholder 2"/>
          <p:cNvSpPr>
            <a:spLocks noGrp="1"/>
          </p:cNvSpPr>
          <p:nvPr>
            <p:ph idx="1"/>
          </p:nvPr>
        </p:nvSpPr>
        <p:spPr>
          <a:xfrm>
            <a:off x="1066800" y="1371600"/>
            <a:ext cx="7772401" cy="4953000"/>
          </a:xfrm>
        </p:spPr>
        <p:txBody>
          <a:bodyPr/>
          <a:lstStyle/>
          <a:p>
            <a:r>
              <a:rPr lang="en-US" dirty="0"/>
              <a:t>Should we assign the same value (3) to all these "neutral" answers? If not, please explain.</a:t>
            </a:r>
          </a:p>
          <a:p>
            <a:r>
              <a:rPr lang="en-US" dirty="0"/>
              <a:t>To rectify the situation, today many surveys use a 4-point scale: No neutrality! You are either with us or against us! Is it a good solution? Why or why not?</a:t>
            </a:r>
          </a:p>
          <a:p>
            <a:r>
              <a:rPr lang="en-US" dirty="0"/>
              <a:t>Form a small group to discuss this question: What other solutions would you recommend?</a:t>
            </a:r>
          </a:p>
        </p:txBody>
      </p:sp>
    </p:spTree>
    <p:extLst>
      <p:ext uri="{BB962C8B-B14F-4D97-AF65-F5344CB8AC3E}">
        <p14:creationId xmlns:p14="http://schemas.microsoft.com/office/powerpoint/2010/main" val="1161420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“0”?</a:t>
            </a:r>
          </a:p>
        </p:txBody>
      </p:sp>
      <p:sp>
        <p:nvSpPr>
          <p:cNvPr id="3" name="Content Placeholder 2"/>
          <p:cNvSpPr>
            <a:spLocks noGrp="1"/>
          </p:cNvSpPr>
          <p:nvPr>
            <p:ph idx="1"/>
          </p:nvPr>
        </p:nvSpPr>
        <p:spPr/>
        <p:txBody>
          <a:bodyPr/>
          <a:lstStyle/>
          <a:p>
            <a:r>
              <a:rPr lang="en-US" dirty="0"/>
              <a:t>Some researchers treat no answer as “0”. What is the problem?</a:t>
            </a:r>
          </a:p>
          <a:p>
            <a:r>
              <a:rPr lang="en-US" dirty="0"/>
              <a:t>If you asked me to rate the movie “Avengers” on a 5-point scale and I told you I never watched this movie, would you put a zero into the data file?</a:t>
            </a:r>
          </a:p>
          <a:p>
            <a:r>
              <a:rPr lang="en-US" dirty="0"/>
              <a:t>It should be missing (uncounted), otherwise it will drag down the average!</a:t>
            </a:r>
          </a:p>
        </p:txBody>
      </p:sp>
    </p:spTree>
    <p:extLst>
      <p:ext uri="{BB962C8B-B14F-4D97-AF65-F5344CB8AC3E}">
        <p14:creationId xmlns:p14="http://schemas.microsoft.com/office/powerpoint/2010/main" val="71131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mistakes: </a:t>
            </a:r>
            <a:br>
              <a:rPr lang="en-US" dirty="0"/>
            </a:br>
            <a:r>
              <a:rPr lang="en-US" dirty="0"/>
              <a:t>Unnecessary complication</a:t>
            </a:r>
          </a:p>
        </p:txBody>
      </p:sp>
      <p:sp>
        <p:nvSpPr>
          <p:cNvPr id="3" name="Content Placeholder 2"/>
          <p:cNvSpPr>
            <a:spLocks noGrp="1"/>
          </p:cNvSpPr>
          <p:nvPr>
            <p:ph idx="1"/>
          </p:nvPr>
        </p:nvSpPr>
        <p:spPr/>
        <p:txBody>
          <a:bodyPr/>
          <a:lstStyle/>
          <a:p>
            <a:r>
              <a:rPr lang="en-US" dirty="0"/>
              <a:t>What time usually do you go to work?</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743200"/>
            <a:ext cx="800864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1444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Mistakes: Poor coding</a:t>
            </a:r>
          </a:p>
        </p:txBody>
      </p:sp>
      <p:sp>
        <p:nvSpPr>
          <p:cNvPr id="3" name="Content Placeholder 2"/>
          <p:cNvSpPr>
            <a:spLocks noGrp="1"/>
          </p:cNvSpPr>
          <p:nvPr>
            <p:ph idx="1"/>
          </p:nvPr>
        </p:nvSpPr>
        <p:spPr>
          <a:xfrm>
            <a:off x="457200" y="1775191"/>
            <a:ext cx="8481060" cy="815609"/>
          </a:xfrm>
        </p:spPr>
        <p:txBody>
          <a:bodyPr/>
          <a:lstStyle/>
          <a:p>
            <a:r>
              <a:rPr lang="en-US" dirty="0"/>
              <a:t>What are the problems?</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27</a:t>
            </a:fld>
            <a:endParaRPr lang="en-US"/>
          </a:p>
        </p:txBody>
      </p:sp>
      <p:pic>
        <p:nvPicPr>
          <p:cNvPr id="7" name="Picture 6"/>
          <p:cNvPicPr>
            <a:picLocks noChangeAspect="1"/>
          </p:cNvPicPr>
          <p:nvPr/>
        </p:nvPicPr>
        <p:blipFill>
          <a:blip r:embed="rId2"/>
          <a:stretch>
            <a:fillRect/>
          </a:stretch>
        </p:blipFill>
        <p:spPr>
          <a:xfrm>
            <a:off x="533400" y="3200400"/>
            <a:ext cx="8275113" cy="2286000"/>
          </a:xfrm>
          <a:prstGeom prst="rect">
            <a:avLst/>
          </a:prstGeom>
          <a:ln>
            <a:solidFill>
              <a:schemeClr val="tx1"/>
            </a:solidFill>
          </a:ln>
        </p:spPr>
      </p:pic>
    </p:spTree>
    <p:extLst>
      <p:ext uri="{BB962C8B-B14F-4D97-AF65-F5344CB8AC3E}">
        <p14:creationId xmlns:p14="http://schemas.microsoft.com/office/powerpoint/2010/main" val="58024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Mistakes: Poor coding</a:t>
            </a:r>
          </a:p>
        </p:txBody>
      </p:sp>
      <p:sp>
        <p:nvSpPr>
          <p:cNvPr id="3" name="Content Placeholder 2"/>
          <p:cNvSpPr>
            <a:spLocks noGrp="1"/>
          </p:cNvSpPr>
          <p:nvPr>
            <p:ph idx="1"/>
          </p:nvPr>
        </p:nvSpPr>
        <p:spPr>
          <a:xfrm>
            <a:off x="457200" y="1775191"/>
            <a:ext cx="8481060" cy="815609"/>
          </a:xfrm>
        </p:spPr>
        <p:txBody>
          <a:bodyPr/>
          <a:lstStyle/>
          <a:p>
            <a:r>
              <a:rPr lang="en-US" dirty="0"/>
              <a:t>What are the problems?</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28</a:t>
            </a:fld>
            <a:endParaRPr lang="en-US"/>
          </a:p>
        </p:txBody>
      </p:sp>
      <p:pic>
        <p:nvPicPr>
          <p:cNvPr id="8" name="Picture 7"/>
          <p:cNvPicPr>
            <a:picLocks noChangeAspect="1"/>
          </p:cNvPicPr>
          <p:nvPr/>
        </p:nvPicPr>
        <p:blipFill>
          <a:blip r:embed="rId2"/>
          <a:stretch>
            <a:fillRect/>
          </a:stretch>
        </p:blipFill>
        <p:spPr>
          <a:xfrm>
            <a:off x="552280" y="2590800"/>
            <a:ext cx="8019048" cy="3876190"/>
          </a:xfrm>
          <a:prstGeom prst="rect">
            <a:avLst/>
          </a:prstGeom>
          <a:ln>
            <a:solidFill>
              <a:schemeClr val="tx1"/>
            </a:solidFill>
          </a:ln>
        </p:spPr>
      </p:pic>
    </p:spTree>
    <p:extLst>
      <p:ext uri="{BB962C8B-B14F-4D97-AF65-F5344CB8AC3E}">
        <p14:creationId xmlns:p14="http://schemas.microsoft.com/office/powerpoint/2010/main" val="3016702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Mistakes: Poor coding</a:t>
            </a:r>
          </a:p>
        </p:txBody>
      </p:sp>
      <p:sp>
        <p:nvSpPr>
          <p:cNvPr id="3" name="Content Placeholder 2"/>
          <p:cNvSpPr>
            <a:spLocks noGrp="1"/>
          </p:cNvSpPr>
          <p:nvPr>
            <p:ph idx="1"/>
          </p:nvPr>
        </p:nvSpPr>
        <p:spPr>
          <a:xfrm>
            <a:off x="457200" y="1840373"/>
            <a:ext cx="8229600" cy="4625609"/>
          </a:xfrm>
        </p:spPr>
        <p:txBody>
          <a:bodyPr/>
          <a:lstStyle/>
          <a:p>
            <a:r>
              <a:rPr lang="en-US" dirty="0"/>
              <a:t>In the same survey! PISA</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29</a:t>
            </a:fld>
            <a:endParaRPr lang="en-US"/>
          </a:p>
        </p:txBody>
      </p:sp>
      <p:pic>
        <p:nvPicPr>
          <p:cNvPr id="7" name="Picture 6"/>
          <p:cNvPicPr>
            <a:picLocks noChangeAspect="1"/>
          </p:cNvPicPr>
          <p:nvPr/>
        </p:nvPicPr>
        <p:blipFill>
          <a:blip r:embed="rId2"/>
          <a:stretch>
            <a:fillRect/>
          </a:stretch>
        </p:blipFill>
        <p:spPr>
          <a:xfrm>
            <a:off x="114857" y="3124200"/>
            <a:ext cx="4457143" cy="2257143"/>
          </a:xfrm>
          <a:prstGeom prst="rect">
            <a:avLst/>
          </a:prstGeom>
          <a:ln>
            <a:solidFill>
              <a:schemeClr val="tx1"/>
            </a:solidFill>
          </a:ln>
        </p:spPr>
      </p:pic>
      <p:pic>
        <p:nvPicPr>
          <p:cNvPr id="8" name="Picture 7"/>
          <p:cNvPicPr>
            <a:picLocks noChangeAspect="1"/>
          </p:cNvPicPr>
          <p:nvPr/>
        </p:nvPicPr>
        <p:blipFill>
          <a:blip r:embed="rId3"/>
          <a:stretch>
            <a:fillRect/>
          </a:stretch>
        </p:blipFill>
        <p:spPr>
          <a:xfrm>
            <a:off x="4686857" y="3124200"/>
            <a:ext cx="4457143" cy="2285714"/>
          </a:xfrm>
          <a:prstGeom prst="rect">
            <a:avLst/>
          </a:prstGeom>
          <a:ln>
            <a:solidFill>
              <a:schemeClr val="tx1"/>
            </a:solidFill>
          </a:ln>
        </p:spPr>
      </p:pic>
    </p:spTree>
    <p:extLst>
      <p:ext uri="{BB962C8B-B14F-4D97-AF65-F5344CB8AC3E}">
        <p14:creationId xmlns:p14="http://schemas.microsoft.com/office/powerpoint/2010/main" val="3391054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454152"/>
            <a:ext cx="7772400" cy="1143000"/>
          </a:xfrm>
        </p:spPr>
        <p:txBody>
          <a:bodyPr/>
          <a:lstStyle/>
          <a:p>
            <a:pPr>
              <a:defRPr/>
            </a:pPr>
            <a:r>
              <a:rPr lang="en-US" dirty="0"/>
              <a:t>Common Mistakes: Poor coding</a:t>
            </a:r>
          </a:p>
        </p:txBody>
      </p:sp>
      <p:sp>
        <p:nvSpPr>
          <p:cNvPr id="20483" name="Content Placeholder 2"/>
          <p:cNvSpPr>
            <a:spLocks noGrp="1"/>
          </p:cNvSpPr>
          <p:nvPr>
            <p:ph idx="1"/>
          </p:nvPr>
        </p:nvSpPr>
        <p:spPr/>
        <p:txBody>
          <a:bodyPr/>
          <a:lstStyle/>
          <a:p>
            <a:endParaRPr lang="en-US"/>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25168"/>
            <a:ext cx="7605713" cy="4960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128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1507" name="Content Placeholder 2"/>
          <p:cNvSpPr>
            <a:spLocks noGrp="1"/>
          </p:cNvSpPr>
          <p:nvPr>
            <p:ph idx="1"/>
          </p:nvPr>
        </p:nvSpPr>
        <p:spPr>
          <a:xfrm>
            <a:off x="381000" y="1752600"/>
            <a:ext cx="2514600" cy="4710113"/>
          </a:xfrm>
        </p:spPr>
        <p:txBody>
          <a:bodyPr/>
          <a:lstStyle/>
          <a:p>
            <a:r>
              <a:rPr lang="en-US" sz="2800" dirty="0">
                <a:latin typeface="Arial" charset="0"/>
                <a:cs typeface="Arial" charset="0"/>
              </a:rPr>
              <a:t>By common sense:</a:t>
            </a:r>
          </a:p>
          <a:p>
            <a:r>
              <a:rPr lang="en-US" sz="2800" dirty="0">
                <a:latin typeface="Arial" charset="0"/>
                <a:cs typeface="Arial" charset="0"/>
              </a:rPr>
              <a:t>Yes = 1</a:t>
            </a:r>
          </a:p>
          <a:p>
            <a:r>
              <a:rPr lang="en-US" sz="2800" dirty="0">
                <a:latin typeface="Arial" charset="0"/>
                <a:cs typeface="Arial" charset="0"/>
              </a:rPr>
              <a:t>No = 0</a:t>
            </a:r>
          </a:p>
          <a:p>
            <a:r>
              <a:rPr lang="en-US" sz="2800" dirty="0">
                <a:latin typeface="Arial" charset="0"/>
                <a:cs typeface="Arial" charset="0"/>
              </a:rPr>
              <a:t>Why “not willing” = 2?</a:t>
            </a:r>
          </a:p>
          <a:p>
            <a:endParaRPr lang="en-US" dirty="0"/>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752600"/>
            <a:ext cx="5616575" cy="47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124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2531" name="Content Placeholder 2"/>
          <p:cNvSpPr>
            <a:spLocks noGrp="1"/>
          </p:cNvSpPr>
          <p:nvPr>
            <p:ph idx="1"/>
          </p:nvPr>
        </p:nvSpPr>
        <p:spPr/>
        <p:txBody>
          <a:bodyPr/>
          <a:lstStyle/>
          <a:p>
            <a:endParaRPr lang="en-US"/>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288925"/>
            <a:ext cx="6781800" cy="628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766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best codebook?</a:t>
            </a:r>
          </a:p>
        </p:txBody>
      </p:sp>
      <p:sp>
        <p:nvSpPr>
          <p:cNvPr id="3" name="Content Placeholder 2"/>
          <p:cNvSpPr>
            <a:spLocks noGrp="1"/>
          </p:cNvSpPr>
          <p:nvPr>
            <p:ph idx="1"/>
          </p:nvPr>
        </p:nvSpPr>
        <p:spPr/>
        <p:txBody>
          <a:bodyPr>
            <a:normAutofit fontScale="85000" lnSpcReduction="10000"/>
          </a:bodyPr>
          <a:lstStyle/>
          <a:p>
            <a:r>
              <a:rPr lang="en-US" dirty="0"/>
              <a:t>The best codebook is </a:t>
            </a:r>
            <a:r>
              <a:rPr lang="en-US" dirty="0">
                <a:solidFill>
                  <a:srgbClr val="FFC000"/>
                </a:solidFill>
              </a:rPr>
              <a:t>no codebook </a:t>
            </a:r>
            <a:r>
              <a:rPr lang="en-US" dirty="0"/>
              <a:t>or fewer codes!</a:t>
            </a:r>
          </a:p>
          <a:p>
            <a:r>
              <a:rPr lang="en-US" dirty="0"/>
              <a:t>Many people code the data in this way: </a:t>
            </a:r>
          </a:p>
          <a:p>
            <a:pPr lvl="1"/>
            <a:r>
              <a:rPr lang="en-US" dirty="0"/>
              <a:t>Gender :  Male = 1, Female = 2</a:t>
            </a:r>
          </a:p>
          <a:p>
            <a:pPr lvl="1"/>
            <a:r>
              <a:rPr lang="en-US" dirty="0"/>
              <a:t>Race: White = 1, Black = 2, Hispanic = 3, Native American = 4, Asian = 5</a:t>
            </a:r>
          </a:p>
          <a:p>
            <a:r>
              <a:rPr lang="en-US" dirty="0"/>
              <a:t>Why not directly put down “M” as Male, “F” as female, “W” as white, “B” as black, “Y” as yes, and “N” as no…etc.? The letters are intuitive and you will never make any mistake by miscoding. </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33</a:t>
            </a:fld>
            <a:endParaRPr lang="en-US"/>
          </a:p>
        </p:txBody>
      </p:sp>
    </p:spTree>
    <p:extLst>
      <p:ext uri="{BB962C8B-B14F-4D97-AF65-F5344CB8AC3E}">
        <p14:creationId xmlns:p14="http://schemas.microsoft.com/office/powerpoint/2010/main" val="650039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Sometime coding is necessary</a:t>
            </a:r>
          </a:p>
        </p:txBody>
      </p:sp>
      <p:sp>
        <p:nvSpPr>
          <p:cNvPr id="3" name="Content Placeholder 2"/>
          <p:cNvSpPr>
            <a:spLocks noGrp="1"/>
          </p:cNvSpPr>
          <p:nvPr>
            <p:ph idx="1"/>
          </p:nvPr>
        </p:nvSpPr>
        <p:spPr/>
        <p:txBody>
          <a:bodyPr>
            <a:normAutofit fontScale="92500" lnSpcReduction="20000"/>
          </a:bodyPr>
          <a:lstStyle/>
          <a:p>
            <a:r>
              <a:rPr lang="en-US" sz="2800" dirty="0"/>
              <a:t>In some cases coding is necessary e.g. country code.</a:t>
            </a:r>
          </a:p>
          <a:p>
            <a:r>
              <a:rPr lang="en-US" sz="2800" dirty="0"/>
              <a:t>America is also known as United States, United States of America.</a:t>
            </a:r>
          </a:p>
          <a:p>
            <a:r>
              <a:rPr lang="en-US" sz="2800" dirty="0"/>
              <a:t>Great Britain is also called United Kingdom </a:t>
            </a:r>
            <a:r>
              <a:rPr lang="en-US" sz="2800"/>
              <a:t>and England.</a:t>
            </a:r>
            <a:endParaRPr lang="en-US" sz="2800" dirty="0"/>
          </a:p>
          <a:p>
            <a:r>
              <a:rPr lang="en-US" sz="2800" dirty="0"/>
              <a:t>The official name of South Korea is Republic of Korea.</a:t>
            </a:r>
          </a:p>
          <a:p>
            <a:r>
              <a:rPr lang="en-US" sz="2800" dirty="0"/>
              <a:t>We need two-letter or three-letter country codes for identification and merging data.</a:t>
            </a:r>
          </a:p>
          <a:p>
            <a:r>
              <a:rPr lang="en-US" sz="2800" dirty="0"/>
              <a:t>US, GB, KR</a:t>
            </a:r>
          </a:p>
          <a:p>
            <a:r>
              <a:rPr lang="en-US" sz="2800" dirty="0"/>
              <a:t>USA, GBR, KOR</a:t>
            </a:r>
          </a:p>
          <a:p>
            <a:endParaRPr lang="en-US" sz="2800" dirty="0"/>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34</a:t>
            </a:fld>
            <a:endParaRPr lang="en-US"/>
          </a:p>
        </p:txBody>
      </p:sp>
    </p:spTree>
    <p:extLst>
      <p:ext uri="{BB962C8B-B14F-4D97-AF65-F5344CB8AC3E}">
        <p14:creationId xmlns:p14="http://schemas.microsoft.com/office/powerpoint/2010/main" val="2266051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2"/>
            <a:ext cx="7772400" cy="1143000"/>
          </a:xfrm>
        </p:spPr>
        <p:txBody>
          <a:bodyPr/>
          <a:lstStyle/>
          <a:p>
            <a:r>
              <a:rPr lang="en-US" dirty="0"/>
              <a:t>Disappearing factor</a:t>
            </a:r>
          </a:p>
        </p:txBody>
      </p:sp>
      <p:sp>
        <p:nvSpPr>
          <p:cNvPr id="3" name="Content Placeholder 2"/>
          <p:cNvSpPr>
            <a:spLocks noGrp="1"/>
          </p:cNvSpPr>
          <p:nvPr>
            <p:ph idx="1"/>
          </p:nvPr>
        </p:nvSpPr>
        <p:spPr>
          <a:xfrm>
            <a:off x="304800" y="1600201"/>
            <a:ext cx="3505200" cy="4800600"/>
          </a:xfrm>
        </p:spPr>
        <p:txBody>
          <a:bodyPr/>
          <a:lstStyle/>
          <a:p>
            <a:r>
              <a:rPr lang="en-US" dirty="0"/>
              <a:t>Sometimes it is understandable why people use numbers.</a:t>
            </a:r>
          </a:p>
          <a:p>
            <a:r>
              <a:rPr lang="en-US" dirty="0"/>
              <a:t>In SPSS when letters are used in a grouping factor, it cannot show up!</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35</a:t>
            </a:fld>
            <a:endParaRPr lang="en-US"/>
          </a:p>
        </p:txBody>
      </p:sp>
      <p:pic>
        <p:nvPicPr>
          <p:cNvPr id="7" name="Picture 6"/>
          <p:cNvPicPr>
            <a:picLocks noChangeAspect="1"/>
          </p:cNvPicPr>
          <p:nvPr/>
        </p:nvPicPr>
        <p:blipFill>
          <a:blip r:embed="rId2"/>
          <a:stretch>
            <a:fillRect/>
          </a:stretch>
        </p:blipFill>
        <p:spPr>
          <a:xfrm>
            <a:off x="3945649" y="1218020"/>
            <a:ext cx="4992611" cy="5485857"/>
          </a:xfrm>
          <a:prstGeom prst="rect">
            <a:avLst/>
          </a:prstGeom>
          <a:ln>
            <a:solidFill>
              <a:schemeClr val="tx1"/>
            </a:solidFill>
          </a:ln>
        </p:spPr>
      </p:pic>
    </p:spTree>
    <p:extLst>
      <p:ext uri="{BB962C8B-B14F-4D97-AF65-F5344CB8AC3E}">
        <p14:creationId xmlns:p14="http://schemas.microsoft.com/office/powerpoint/2010/main" val="239245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Recode to numbers</a:t>
            </a:r>
          </a:p>
        </p:txBody>
      </p:sp>
      <p:sp>
        <p:nvSpPr>
          <p:cNvPr id="3" name="Content Placeholder 2"/>
          <p:cNvSpPr>
            <a:spLocks noGrp="1"/>
          </p:cNvSpPr>
          <p:nvPr>
            <p:ph idx="1"/>
          </p:nvPr>
        </p:nvSpPr>
        <p:spPr>
          <a:xfrm>
            <a:off x="34119" y="1669179"/>
            <a:ext cx="3429000" cy="4625609"/>
          </a:xfrm>
        </p:spPr>
        <p:txBody>
          <a:bodyPr/>
          <a:lstStyle/>
          <a:p>
            <a:pPr marL="118872" indent="0">
              <a:buNone/>
            </a:pPr>
            <a:r>
              <a:rPr lang="en-US" dirty="0"/>
              <a:t>To see the grouping factor, you need to recode the letters to numbers.</a:t>
            </a:r>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36</a:t>
            </a:fld>
            <a:endParaRPr lang="en-US"/>
          </a:p>
        </p:txBody>
      </p:sp>
      <p:pic>
        <p:nvPicPr>
          <p:cNvPr id="7" name="Picture 6"/>
          <p:cNvPicPr>
            <a:picLocks noChangeAspect="1"/>
          </p:cNvPicPr>
          <p:nvPr/>
        </p:nvPicPr>
        <p:blipFill>
          <a:blip r:embed="rId2"/>
          <a:stretch>
            <a:fillRect/>
          </a:stretch>
        </p:blipFill>
        <p:spPr>
          <a:xfrm>
            <a:off x="3463119" y="1616545"/>
            <a:ext cx="5309203" cy="4914711"/>
          </a:xfrm>
          <a:prstGeom prst="rect">
            <a:avLst/>
          </a:prstGeom>
          <a:ln>
            <a:solidFill>
              <a:schemeClr val="tx1"/>
            </a:solidFill>
          </a:ln>
        </p:spPr>
      </p:pic>
    </p:spTree>
    <p:extLst>
      <p:ext uri="{BB962C8B-B14F-4D97-AF65-F5344CB8AC3E}">
        <p14:creationId xmlns:p14="http://schemas.microsoft.com/office/powerpoint/2010/main" val="164611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53B5-54D1-8444-AA77-BC0829B5C639}"/>
              </a:ext>
            </a:extLst>
          </p:cNvPr>
          <p:cNvSpPr>
            <a:spLocks noGrp="1"/>
          </p:cNvSpPr>
          <p:nvPr>
            <p:ph type="title"/>
          </p:nvPr>
        </p:nvSpPr>
        <p:spPr>
          <a:xfrm>
            <a:off x="1260610" y="384729"/>
            <a:ext cx="7772400" cy="1143000"/>
          </a:xfrm>
        </p:spPr>
        <p:txBody>
          <a:bodyPr/>
          <a:lstStyle/>
          <a:p>
            <a:r>
              <a:rPr lang="en-US" dirty="0"/>
              <a:t>Same issue in regression</a:t>
            </a:r>
          </a:p>
        </p:txBody>
      </p:sp>
      <p:sp>
        <p:nvSpPr>
          <p:cNvPr id="3" name="Content Placeholder 2">
            <a:extLst>
              <a:ext uri="{FF2B5EF4-FFF2-40B4-BE49-F238E27FC236}">
                <a16:creationId xmlns:a16="http://schemas.microsoft.com/office/drawing/2014/main" id="{8E8EFC32-D302-E14B-B1D7-933C946C9F47}"/>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66C60A8B-6E44-8148-BF0E-14C4CF94A83D}"/>
              </a:ext>
            </a:extLst>
          </p:cNvPr>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a:extLst>
              <a:ext uri="{FF2B5EF4-FFF2-40B4-BE49-F238E27FC236}">
                <a16:creationId xmlns:a16="http://schemas.microsoft.com/office/drawing/2014/main" id="{D0908F57-DF7B-A141-969E-7F5D72A83F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040106-C530-024B-8367-F28BA304AC4C}"/>
              </a:ext>
            </a:extLst>
          </p:cNvPr>
          <p:cNvSpPr>
            <a:spLocks noGrp="1"/>
          </p:cNvSpPr>
          <p:nvPr>
            <p:ph type="sldNum" sz="quarter" idx="12"/>
          </p:nvPr>
        </p:nvSpPr>
        <p:spPr/>
        <p:txBody>
          <a:bodyPr/>
          <a:lstStyle/>
          <a:p>
            <a:fld id="{CE8079A4-7AA8-4A4F-87E2-7781EC5097DD}" type="slidenum">
              <a:rPr lang="en-US" smtClean="0"/>
              <a:pPr/>
              <a:t>37</a:t>
            </a:fld>
            <a:endParaRPr lang="en-US"/>
          </a:p>
        </p:txBody>
      </p:sp>
      <p:pic>
        <p:nvPicPr>
          <p:cNvPr id="7" name="Picture 6">
            <a:extLst>
              <a:ext uri="{FF2B5EF4-FFF2-40B4-BE49-F238E27FC236}">
                <a16:creationId xmlns:a16="http://schemas.microsoft.com/office/drawing/2014/main" id="{7B447C2B-52E2-2D4A-81FE-460197BC52D6}"/>
              </a:ext>
            </a:extLst>
          </p:cNvPr>
          <p:cNvPicPr>
            <a:picLocks noChangeAspect="1"/>
          </p:cNvPicPr>
          <p:nvPr/>
        </p:nvPicPr>
        <p:blipFill>
          <a:blip r:embed="rId2"/>
          <a:stretch>
            <a:fillRect/>
          </a:stretch>
        </p:blipFill>
        <p:spPr>
          <a:xfrm>
            <a:off x="995685" y="1620033"/>
            <a:ext cx="6730804" cy="4935923"/>
          </a:xfrm>
          <a:prstGeom prst="rect">
            <a:avLst/>
          </a:prstGeom>
        </p:spPr>
      </p:pic>
    </p:spTree>
    <p:extLst>
      <p:ext uri="{BB962C8B-B14F-4D97-AF65-F5344CB8AC3E}">
        <p14:creationId xmlns:p14="http://schemas.microsoft.com/office/powerpoint/2010/main" val="2218762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417795"/>
            <a:ext cx="7772400" cy="1143000"/>
          </a:xfrm>
        </p:spPr>
        <p:txBody>
          <a:bodyPr>
            <a:normAutofit/>
          </a:bodyPr>
          <a:lstStyle/>
          <a:p>
            <a:r>
              <a:rPr lang="en-US" dirty="0"/>
              <a:t>SAS and JMP are OK with texts</a:t>
            </a:r>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5/16/23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38</a:t>
            </a:fld>
            <a:endParaRPr lang="en-US"/>
          </a:p>
        </p:txBody>
      </p:sp>
      <p:pic>
        <p:nvPicPr>
          <p:cNvPr id="7" name="Picture 6"/>
          <p:cNvPicPr>
            <a:picLocks noChangeAspect="1"/>
          </p:cNvPicPr>
          <p:nvPr/>
        </p:nvPicPr>
        <p:blipFill>
          <a:blip r:embed="rId2"/>
          <a:stretch>
            <a:fillRect/>
          </a:stretch>
        </p:blipFill>
        <p:spPr>
          <a:xfrm>
            <a:off x="1676400" y="1572144"/>
            <a:ext cx="5791200" cy="5179175"/>
          </a:xfrm>
          <a:prstGeom prst="rect">
            <a:avLst/>
          </a:prstGeom>
          <a:ln>
            <a:solidFill>
              <a:schemeClr val="tx1"/>
            </a:solidFill>
          </a:ln>
        </p:spPr>
      </p:pic>
    </p:spTree>
    <p:extLst>
      <p:ext uri="{BB962C8B-B14F-4D97-AF65-F5344CB8AC3E}">
        <p14:creationId xmlns:p14="http://schemas.microsoft.com/office/powerpoint/2010/main" val="1465992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108950" cy="1039812"/>
          </a:xfrm>
        </p:spPr>
        <p:txBody>
          <a:bodyPr/>
          <a:lstStyle/>
          <a:p>
            <a:pPr>
              <a:defRPr/>
            </a:pPr>
            <a:r>
              <a:rPr lang="en-US" dirty="0"/>
              <a:t>Don’t make these mistakes!</a:t>
            </a:r>
          </a:p>
        </p:txBody>
      </p:sp>
      <p:sp>
        <p:nvSpPr>
          <p:cNvPr id="11267" name="Content Placeholder 2"/>
          <p:cNvSpPr>
            <a:spLocks noGrp="1"/>
          </p:cNvSpPr>
          <p:nvPr>
            <p:ph idx="1"/>
          </p:nvPr>
        </p:nvSpPr>
        <p:spPr>
          <a:xfrm>
            <a:off x="1219200" y="1600200"/>
            <a:ext cx="7772400" cy="4114800"/>
          </a:xfrm>
        </p:spPr>
        <p:txBody>
          <a:bodyPr/>
          <a:lstStyle/>
          <a:p>
            <a:r>
              <a:rPr lang="en-US" altLang="en-US" dirty="0"/>
              <a:t>The following is a real report produced by a real student.</a:t>
            </a:r>
          </a:p>
          <a:p>
            <a:r>
              <a:rPr lang="en-US" altLang="en-US" dirty="0"/>
              <a:t>What’s wrong in the following table?</a:t>
            </a:r>
          </a:p>
          <a:p>
            <a:endParaRPr lang="en-US" altLang="en-US" dirty="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06" y="3429000"/>
            <a:ext cx="8463702"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547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762000"/>
            <a:ext cx="3453634" cy="749948"/>
          </a:xfrm>
        </p:spPr>
        <p:txBody>
          <a:bodyPr>
            <a:normAutofit fontScale="90000"/>
          </a:bodyPr>
          <a:lstStyle/>
          <a:p>
            <a:pPr>
              <a:defRPr/>
            </a:pPr>
            <a:r>
              <a:rPr lang="en-US" dirty="0"/>
              <a:t>Don’t make these mistakes!</a:t>
            </a:r>
          </a:p>
        </p:txBody>
      </p:sp>
      <p:sp>
        <p:nvSpPr>
          <p:cNvPr id="12291" name="Content Placeholder 2"/>
          <p:cNvSpPr>
            <a:spLocks noGrp="1"/>
          </p:cNvSpPr>
          <p:nvPr>
            <p:ph idx="1"/>
          </p:nvPr>
        </p:nvSpPr>
        <p:spPr>
          <a:xfrm>
            <a:off x="1393316" y="2743200"/>
            <a:ext cx="3429000" cy="3154363"/>
          </a:xfrm>
        </p:spPr>
        <p:txBody>
          <a:bodyPr/>
          <a:lstStyle/>
          <a:p>
            <a:r>
              <a:rPr lang="en-US" altLang="en-US" dirty="0"/>
              <a:t>What’s wrong in this poster presentation?</a:t>
            </a:r>
          </a:p>
          <a:p>
            <a:endParaRPr lang="en-US" altLang="en-US" dirty="0"/>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4800"/>
            <a:ext cx="3505200" cy="629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67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3400"/>
            <a:ext cx="7086600" cy="749948"/>
          </a:xfrm>
        </p:spPr>
        <p:txBody>
          <a:bodyPr>
            <a:normAutofit fontScale="90000"/>
          </a:bodyPr>
          <a:lstStyle/>
          <a:p>
            <a:pPr>
              <a:defRPr/>
            </a:pPr>
            <a:r>
              <a:rPr lang="en-US" dirty="0"/>
              <a:t>Don’t make these mistakes!</a:t>
            </a:r>
          </a:p>
        </p:txBody>
      </p:sp>
      <p:sp>
        <p:nvSpPr>
          <p:cNvPr id="12291" name="Content Placeholder 2"/>
          <p:cNvSpPr>
            <a:spLocks noGrp="1"/>
          </p:cNvSpPr>
          <p:nvPr>
            <p:ph idx="1"/>
          </p:nvPr>
        </p:nvSpPr>
        <p:spPr>
          <a:xfrm>
            <a:off x="1451043" y="1524000"/>
            <a:ext cx="7162800" cy="1066800"/>
          </a:xfrm>
        </p:spPr>
        <p:txBody>
          <a:bodyPr/>
          <a:lstStyle/>
          <a:p>
            <a:r>
              <a:rPr lang="en-US" altLang="en-US" dirty="0"/>
              <a:t>What’s wrong in this table?</a:t>
            </a:r>
          </a:p>
          <a:p>
            <a:endParaRPr lang="en-US" altLang="en-US" dirty="0"/>
          </a:p>
        </p:txBody>
      </p:sp>
      <p:pic>
        <p:nvPicPr>
          <p:cNvPr id="3" name="Picture 2">
            <a:extLst>
              <a:ext uri="{FF2B5EF4-FFF2-40B4-BE49-F238E27FC236}">
                <a16:creationId xmlns:a16="http://schemas.microsoft.com/office/drawing/2014/main" id="{B433FB78-AF26-BE87-45B7-CABBF7F54281}"/>
              </a:ext>
            </a:extLst>
          </p:cNvPr>
          <p:cNvPicPr>
            <a:picLocks noChangeAspect="1"/>
          </p:cNvPicPr>
          <p:nvPr/>
        </p:nvPicPr>
        <p:blipFill rotWithShape="1">
          <a:blip r:embed="rId2"/>
          <a:srcRect t="41352"/>
          <a:stretch/>
        </p:blipFill>
        <p:spPr>
          <a:xfrm>
            <a:off x="1523999" y="2362200"/>
            <a:ext cx="6761087" cy="4114800"/>
          </a:xfrm>
          <a:prstGeom prst="rect">
            <a:avLst/>
          </a:prstGeom>
        </p:spPr>
      </p:pic>
    </p:spTree>
    <p:extLst>
      <p:ext uri="{BB962C8B-B14F-4D97-AF65-F5344CB8AC3E}">
        <p14:creationId xmlns:p14="http://schemas.microsoft.com/office/powerpoint/2010/main" val="40483539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Online Survey</a:t>
            </a:r>
          </a:p>
        </p:txBody>
      </p:sp>
      <p:sp>
        <p:nvSpPr>
          <p:cNvPr id="3" name="Content Placeholder 2"/>
          <p:cNvSpPr>
            <a:spLocks noGrp="1"/>
          </p:cNvSpPr>
          <p:nvPr>
            <p:ph idx="1"/>
          </p:nvPr>
        </p:nvSpPr>
        <p:spPr/>
        <p:txBody>
          <a:bodyPr/>
          <a:lstStyle/>
          <a:p>
            <a:pPr lvl="0"/>
            <a:r>
              <a:rPr lang="en-US" b="1" dirty="0"/>
              <a:t>Lower error rate</a:t>
            </a:r>
            <a:r>
              <a:rPr lang="en-US" dirty="0"/>
              <a:t>: If you collect data using papers, you need to enter the data into the database later. Needless to say, there would be errors during the data entry process. On the other hand, an online survey directly captures the data and the error rate is virtually zero.</a:t>
            </a:r>
          </a:p>
        </p:txBody>
      </p:sp>
    </p:spTree>
    <p:extLst>
      <p:ext uri="{BB962C8B-B14F-4D97-AF65-F5344CB8AC3E}">
        <p14:creationId xmlns:p14="http://schemas.microsoft.com/office/powerpoint/2010/main" val="1519022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Online Survey</a:t>
            </a:r>
          </a:p>
        </p:txBody>
      </p:sp>
      <p:sp>
        <p:nvSpPr>
          <p:cNvPr id="3" name="Content Placeholder 2"/>
          <p:cNvSpPr>
            <a:spLocks noGrp="1"/>
          </p:cNvSpPr>
          <p:nvPr>
            <p:ph idx="1"/>
          </p:nvPr>
        </p:nvSpPr>
        <p:spPr/>
        <p:txBody>
          <a:bodyPr/>
          <a:lstStyle/>
          <a:p>
            <a:r>
              <a:rPr lang="en-US" b="1" dirty="0"/>
              <a:t>Lower cost</a:t>
            </a:r>
            <a:r>
              <a:rPr lang="en-US" dirty="0"/>
              <a:t>: If you collect data using papers, you need to print hard copies and then mail them to your potential participants. Because the printing and mailing fees are high, you must be very selective in sampling. However, if you use the online approach, you can reach a larger accessible population. The survey will be sent with recycled electronics.</a:t>
            </a:r>
          </a:p>
          <a:p>
            <a:pPr lvl="0"/>
            <a:endParaRPr lang="en-US" dirty="0"/>
          </a:p>
        </p:txBody>
      </p:sp>
    </p:spTree>
    <p:extLst>
      <p:ext uri="{BB962C8B-B14F-4D97-AF65-F5344CB8AC3E}">
        <p14:creationId xmlns:p14="http://schemas.microsoft.com/office/powerpoint/2010/main" val="920419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a:t>Advantages of Online Survey</a:t>
            </a:r>
          </a:p>
        </p:txBody>
      </p:sp>
      <p:sp>
        <p:nvSpPr>
          <p:cNvPr id="3" name="Content Placeholder 2"/>
          <p:cNvSpPr>
            <a:spLocks noGrp="1"/>
          </p:cNvSpPr>
          <p:nvPr>
            <p:ph idx="1"/>
          </p:nvPr>
        </p:nvSpPr>
        <p:spPr>
          <a:xfrm>
            <a:off x="1254125" y="1447800"/>
            <a:ext cx="7772400" cy="4648200"/>
          </a:xfrm>
        </p:spPr>
        <p:txBody>
          <a:bodyPr/>
          <a:lstStyle/>
          <a:p>
            <a:r>
              <a:rPr lang="en-US" b="1" dirty="0"/>
              <a:t>More freedom</a:t>
            </a:r>
            <a:r>
              <a:rPr lang="en-US" dirty="0"/>
              <a:t>: Some survey engines allow you to make a question compulsory, randomize the question order or/and the option order. Prior research shows that </a:t>
            </a:r>
            <a:r>
              <a:rPr lang="en-US" dirty="0">
                <a:solidFill>
                  <a:srgbClr val="FFC000"/>
                </a:solidFill>
              </a:rPr>
              <a:t>item order</a:t>
            </a:r>
            <a:r>
              <a:rPr lang="en-US" dirty="0"/>
              <a:t> would affect the participants’ responses (</a:t>
            </a:r>
            <a:r>
              <a:rPr lang="en-US" dirty="0">
                <a:solidFill>
                  <a:srgbClr val="FFC000"/>
                </a:solidFill>
              </a:rPr>
              <a:t>carry-over effect</a:t>
            </a:r>
            <a:r>
              <a:rPr lang="en-US" dirty="0"/>
              <a:t>). Randomizing item order can rectify this situation. You can also do this in hard copies but it is tedious to create many versions of the same survey.</a:t>
            </a:r>
          </a:p>
        </p:txBody>
      </p:sp>
    </p:spTree>
    <p:extLst>
      <p:ext uri="{BB962C8B-B14F-4D97-AF65-F5344CB8AC3E}">
        <p14:creationId xmlns:p14="http://schemas.microsoft.com/office/powerpoint/2010/main" val="11577934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Survey Monkey</a:t>
            </a:r>
          </a:p>
        </p:txBody>
      </p:sp>
      <p:sp>
        <p:nvSpPr>
          <p:cNvPr id="3" name="Content Placeholder 2">
            <a:extLst>
              <a:ext uri="{FF2B5EF4-FFF2-40B4-BE49-F238E27FC236}">
                <a16:creationId xmlns:a16="http://schemas.microsoft.com/office/drawing/2014/main" id="{5288FB9E-3596-0E28-4AB0-A453C812BA95}"/>
              </a:ext>
            </a:extLst>
          </p:cNvPr>
          <p:cNvSpPr>
            <a:spLocks noGrp="1"/>
          </p:cNvSpPr>
          <p:nvPr>
            <p:ph idx="1"/>
          </p:nvPr>
        </p:nvSpPr>
        <p:spPr/>
        <p:txBody>
          <a:bodyPr/>
          <a:lstStyle/>
          <a:p>
            <a:endParaRPr lang="en-US"/>
          </a:p>
        </p:txBody>
      </p:sp>
      <p:pic>
        <p:nvPicPr>
          <p:cNvPr id="4" name="Content Placeholder 4">
            <a:extLst>
              <a:ext uri="{FF2B5EF4-FFF2-40B4-BE49-F238E27FC236}">
                <a16:creationId xmlns:a16="http://schemas.microsoft.com/office/drawing/2014/main" id="{D225AB6C-8637-F374-3000-F996EE7C8D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bwMode="auto">
          <a:xfrm>
            <a:off x="685800" y="1981200"/>
            <a:ext cx="7934603"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566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a:t>Advantages of Online Survey</a:t>
            </a:r>
          </a:p>
        </p:txBody>
      </p:sp>
      <p:sp>
        <p:nvSpPr>
          <p:cNvPr id="3" name="Content Placeholder 2"/>
          <p:cNvSpPr>
            <a:spLocks noGrp="1"/>
          </p:cNvSpPr>
          <p:nvPr>
            <p:ph idx="1"/>
          </p:nvPr>
        </p:nvSpPr>
        <p:spPr>
          <a:xfrm>
            <a:off x="1254125" y="1447800"/>
            <a:ext cx="7772400" cy="4648200"/>
          </a:xfrm>
        </p:spPr>
        <p:txBody>
          <a:bodyPr/>
          <a:lstStyle/>
          <a:p>
            <a:r>
              <a:rPr lang="en-US" b="1" dirty="0"/>
              <a:t>More freedom</a:t>
            </a:r>
            <a:r>
              <a:rPr lang="en-US" dirty="0"/>
              <a:t>: In addition, you can use </a:t>
            </a:r>
            <a:r>
              <a:rPr lang="en-US" dirty="0">
                <a:solidFill>
                  <a:srgbClr val="FFC000"/>
                </a:solidFill>
              </a:rPr>
              <a:t>skip logics </a:t>
            </a:r>
            <a:r>
              <a:rPr lang="en-US" dirty="0"/>
              <a:t>in most online survey engines. It is more difficult to do so in a hard copy e.g.</a:t>
            </a:r>
          </a:p>
          <a:p>
            <a:r>
              <a:rPr lang="en-US" dirty="0"/>
              <a:t>If yes, go to Page 6; if no, go to Page 7.</a:t>
            </a:r>
          </a:p>
        </p:txBody>
      </p:sp>
      <p:pic>
        <p:nvPicPr>
          <p:cNvPr id="5" name="Picture 4">
            <a:extLst>
              <a:ext uri="{FF2B5EF4-FFF2-40B4-BE49-F238E27FC236}">
                <a16:creationId xmlns:a16="http://schemas.microsoft.com/office/drawing/2014/main" id="{9739DEA1-B32A-FF48-3DF4-8ADF26A0EE0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6656" y="3657600"/>
            <a:ext cx="8161986" cy="2971800"/>
          </a:xfrm>
          <a:prstGeom prst="rect">
            <a:avLst/>
          </a:prstGeom>
        </p:spPr>
      </p:pic>
    </p:spTree>
    <p:extLst>
      <p:ext uri="{BB962C8B-B14F-4D97-AF65-F5344CB8AC3E}">
        <p14:creationId xmlns:p14="http://schemas.microsoft.com/office/powerpoint/2010/main" val="1444713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a:t>Advantages of Online Survey</a:t>
            </a:r>
          </a:p>
        </p:txBody>
      </p:sp>
      <p:sp>
        <p:nvSpPr>
          <p:cNvPr id="3" name="Content Placeholder 2"/>
          <p:cNvSpPr>
            <a:spLocks noGrp="1"/>
          </p:cNvSpPr>
          <p:nvPr>
            <p:ph idx="1"/>
          </p:nvPr>
        </p:nvSpPr>
        <p:spPr>
          <a:xfrm>
            <a:off x="990600" y="1524000"/>
            <a:ext cx="8035925" cy="4572000"/>
          </a:xfrm>
        </p:spPr>
        <p:txBody>
          <a:bodyPr/>
          <a:lstStyle/>
          <a:p>
            <a:pPr lvl="0"/>
            <a:r>
              <a:rPr lang="en-US" b="1" dirty="0"/>
              <a:t>Higher response rate</a:t>
            </a:r>
            <a:r>
              <a:rPr lang="en-US" dirty="0"/>
              <a:t>: People tend to respond to an online survey because it is easy. But if you ask the potential participant to mail back the survey, most people are unwilling to cooperate.</a:t>
            </a:r>
          </a:p>
          <a:p>
            <a:pPr lvl="0"/>
            <a:r>
              <a:rPr lang="en-US" b="1" dirty="0"/>
              <a:t>Higher completion rate</a:t>
            </a:r>
            <a:r>
              <a:rPr lang="en-US" dirty="0"/>
              <a:t>: Some survey engines show the progress bar at the bottom. People tend to complete the survey if they can see how much longer it will take to finish. </a:t>
            </a:r>
          </a:p>
          <a:p>
            <a:endParaRPr lang="en-US" dirty="0"/>
          </a:p>
        </p:txBody>
      </p:sp>
    </p:spTree>
    <p:extLst>
      <p:ext uri="{BB962C8B-B14F-4D97-AF65-F5344CB8AC3E}">
        <p14:creationId xmlns:p14="http://schemas.microsoft.com/office/powerpoint/2010/main" val="18579001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 bar</a:t>
            </a:r>
          </a:p>
        </p:txBody>
      </p:sp>
      <p:sp>
        <p:nvSpPr>
          <p:cNvPr id="3" name="Content Placeholder 2"/>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1A5A07-9C45-DABD-24F0-26432889885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70000" y="1793193"/>
            <a:ext cx="7162800" cy="4490813"/>
          </a:xfrm>
          <a:prstGeom prst="rect">
            <a:avLst/>
          </a:prstGeom>
        </p:spPr>
      </p:pic>
    </p:spTree>
    <p:extLst>
      <p:ext uri="{BB962C8B-B14F-4D97-AF65-F5344CB8AC3E}">
        <p14:creationId xmlns:p14="http://schemas.microsoft.com/office/powerpoint/2010/main" val="1315442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a:t>Advantages of Online Survey</a:t>
            </a:r>
          </a:p>
        </p:txBody>
      </p:sp>
      <p:sp>
        <p:nvSpPr>
          <p:cNvPr id="3" name="Content Placeholder 2"/>
          <p:cNvSpPr>
            <a:spLocks noGrp="1"/>
          </p:cNvSpPr>
          <p:nvPr>
            <p:ph idx="1"/>
          </p:nvPr>
        </p:nvSpPr>
        <p:spPr>
          <a:xfrm>
            <a:off x="990600" y="1524000"/>
            <a:ext cx="8035925" cy="4572000"/>
          </a:xfrm>
        </p:spPr>
        <p:txBody>
          <a:bodyPr/>
          <a:lstStyle/>
          <a:p>
            <a:pPr lvl="0"/>
            <a:r>
              <a:rPr lang="en-US" b="1" dirty="0"/>
              <a:t>Less intrusive</a:t>
            </a:r>
            <a:r>
              <a:rPr lang="en-US" dirty="0"/>
              <a:t>: Unlike a phone survey, you can do an online survey anywhere anytime.</a:t>
            </a:r>
          </a:p>
          <a:p>
            <a:pPr lvl="0"/>
            <a:r>
              <a:rPr lang="en-US" b="1" dirty="0"/>
              <a:t>More flexibility in sampling</a:t>
            </a:r>
            <a:r>
              <a:rPr lang="en-US" dirty="0"/>
              <a:t>: You can use Amazon </a:t>
            </a:r>
            <a:r>
              <a:rPr lang="en-US" dirty="0" err="1"/>
              <a:t>Mturk</a:t>
            </a:r>
            <a:r>
              <a:rPr lang="en-US" dirty="0"/>
              <a:t> to recruit participants from all over the world. The sample will be more diverse and the sample size will be larger.</a:t>
            </a:r>
          </a:p>
          <a:p>
            <a:endParaRPr lang="en-US" dirty="0"/>
          </a:p>
        </p:txBody>
      </p:sp>
    </p:spTree>
    <p:extLst>
      <p:ext uri="{BB962C8B-B14F-4D97-AF65-F5344CB8AC3E}">
        <p14:creationId xmlns:p14="http://schemas.microsoft.com/office/powerpoint/2010/main" val="2963885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r>
              <a:rPr lang="en-GB" dirty="0"/>
              <a:t>The purpose of a pilot study is to identify any additional problems with the wording of survey items, and to check the online user interface. Data collected during the pilot should </a:t>
            </a:r>
            <a:r>
              <a:rPr lang="en-GB" dirty="0">
                <a:solidFill>
                  <a:srgbClr val="FFC000"/>
                </a:solidFill>
              </a:rPr>
              <a:t>not</a:t>
            </a:r>
            <a:r>
              <a:rPr lang="en-GB" dirty="0"/>
              <a:t> be used in the actual data analysis. Based on the pilot study, the surveys can be refined in the following ways:</a:t>
            </a:r>
            <a:r>
              <a:rPr lang="en-US" dirty="0"/>
              <a:t> </a:t>
            </a:r>
          </a:p>
        </p:txBody>
      </p:sp>
    </p:spTree>
    <p:extLst>
      <p:ext uri="{BB962C8B-B14F-4D97-AF65-F5344CB8AC3E}">
        <p14:creationId xmlns:p14="http://schemas.microsoft.com/office/powerpoint/2010/main" val="1654088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228600"/>
            <a:ext cx="7772400" cy="1143000"/>
          </a:xfrm>
        </p:spPr>
        <p:txBody>
          <a:bodyPr/>
          <a:lstStyle/>
          <a:p>
            <a:r>
              <a:rPr lang="en-US" dirty="0"/>
              <a:t>Pilot study</a:t>
            </a:r>
          </a:p>
        </p:txBody>
      </p:sp>
      <p:sp>
        <p:nvSpPr>
          <p:cNvPr id="3" name="Content Placeholder 2"/>
          <p:cNvSpPr>
            <a:spLocks noGrp="1"/>
          </p:cNvSpPr>
          <p:nvPr>
            <p:ph idx="1"/>
          </p:nvPr>
        </p:nvSpPr>
        <p:spPr>
          <a:xfrm>
            <a:off x="1220597" y="1371600"/>
            <a:ext cx="7466203" cy="4419600"/>
          </a:xfrm>
        </p:spPr>
        <p:txBody>
          <a:bodyPr/>
          <a:lstStyle/>
          <a:p>
            <a:pPr lvl="0"/>
            <a:r>
              <a:rPr lang="en-GB" b="1" dirty="0"/>
              <a:t>Testing clarity of wording</a:t>
            </a:r>
            <a:r>
              <a:rPr lang="en-GB" dirty="0"/>
              <a:t>: If any item causes confusion, the item will be reworded and retested.</a:t>
            </a:r>
            <a:endParaRPr lang="en-US" dirty="0"/>
          </a:p>
          <a:p>
            <a:pPr lvl="0"/>
            <a:r>
              <a:rPr lang="en-GB" b="1" dirty="0"/>
              <a:t>Testing user-interface</a:t>
            </a:r>
            <a:r>
              <a:rPr lang="en-GB" dirty="0"/>
              <a:t>: If any object (e.g. icon, button, menu…etc.) on the webpage causes inconvenience or confusion, the researcher should redesign the interface and retest the revised version (Check all browsers e.g., Chrome, Firefox, Safari, and Edge)..</a:t>
            </a:r>
            <a:endParaRPr lang="en-US" dirty="0"/>
          </a:p>
        </p:txBody>
      </p:sp>
    </p:spTree>
    <p:extLst>
      <p:ext uri="{BB962C8B-B14F-4D97-AF65-F5344CB8AC3E}">
        <p14:creationId xmlns:p14="http://schemas.microsoft.com/office/powerpoint/2010/main" val="10914578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8509" y="381000"/>
            <a:ext cx="7772400" cy="1143000"/>
          </a:xfrm>
        </p:spPr>
        <p:txBody>
          <a:bodyPr/>
          <a:lstStyle/>
          <a:p>
            <a:r>
              <a:rPr lang="en-US" dirty="0"/>
              <a:t>Pilot study</a:t>
            </a:r>
          </a:p>
        </p:txBody>
      </p:sp>
      <p:sp>
        <p:nvSpPr>
          <p:cNvPr id="3" name="Content Placeholder 2"/>
          <p:cNvSpPr>
            <a:spLocks noGrp="1"/>
          </p:cNvSpPr>
          <p:nvPr>
            <p:ph idx="1"/>
          </p:nvPr>
        </p:nvSpPr>
        <p:spPr>
          <a:xfrm>
            <a:off x="1278509" y="1548384"/>
            <a:ext cx="7772400" cy="4114800"/>
          </a:xfrm>
        </p:spPr>
        <p:txBody>
          <a:bodyPr/>
          <a:lstStyle/>
          <a:p>
            <a:pPr lvl="0"/>
            <a:r>
              <a:rPr lang="en-GB" b="1" dirty="0"/>
              <a:t>Timing</a:t>
            </a:r>
            <a:r>
              <a:rPr lang="en-GB" dirty="0"/>
              <a:t>: Each survey is not supposed to take more than 20 minutes. If, on average, the pilot testers spend more than 20 minutes, the research team might consider shortening the survey.</a:t>
            </a:r>
            <a:endParaRPr lang="en-US" dirty="0"/>
          </a:p>
          <a:p>
            <a:pPr lvl="0"/>
            <a:r>
              <a:rPr lang="en-GB" b="1" dirty="0"/>
              <a:t>Assessing whether the research protocol is realistic and functioning</a:t>
            </a:r>
            <a:r>
              <a:rPr lang="en-GB" dirty="0"/>
              <a:t>: If the protocol has any issues, the research team will revise it and retest the new version (e.g. parental consent).</a:t>
            </a:r>
            <a:endParaRPr lang="en-US" dirty="0"/>
          </a:p>
          <a:p>
            <a:pPr lvl="0"/>
            <a:endParaRPr lang="en-US" dirty="0"/>
          </a:p>
        </p:txBody>
      </p:sp>
    </p:spTree>
    <p:extLst>
      <p:ext uri="{BB962C8B-B14F-4D97-AF65-F5344CB8AC3E}">
        <p14:creationId xmlns:p14="http://schemas.microsoft.com/office/powerpoint/2010/main" val="326856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a:xfrm>
            <a:off x="1254125" y="1981200"/>
            <a:ext cx="7432675" cy="4114800"/>
          </a:xfrm>
        </p:spPr>
        <p:txBody>
          <a:bodyPr/>
          <a:lstStyle/>
          <a:p>
            <a:pPr lvl="0"/>
            <a:r>
              <a:rPr lang="en-GB" sz="2800" b="1" dirty="0"/>
              <a:t>Identifying logistical problems that might occur in the process</a:t>
            </a:r>
            <a:r>
              <a:rPr lang="en-GB" sz="2800" dirty="0"/>
              <a:t>: Potential logistic problems include lack of access to computers or the Internet, multiple computers in the same location sharing the same IP address using a proxy server, etc. If any issues are discovered, the research team will find ways to resolve them. </a:t>
            </a:r>
            <a:endParaRPr lang="en-US" sz="2800" dirty="0"/>
          </a:p>
        </p:txBody>
      </p:sp>
    </p:spTree>
    <p:extLst>
      <p:ext uri="{BB962C8B-B14F-4D97-AF65-F5344CB8AC3E}">
        <p14:creationId xmlns:p14="http://schemas.microsoft.com/office/powerpoint/2010/main" val="210849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pPr lvl="0"/>
            <a:r>
              <a:rPr lang="en-GB" b="1" dirty="0"/>
              <a:t>Refining survey items and options</a:t>
            </a:r>
            <a:r>
              <a:rPr lang="en-GB" dirty="0"/>
              <a:t>: Most survey items provide the participants with forced options only. Based on the responses to the open-ended questions, the research team might modify the survey items, such as including new options and even creating new items.</a:t>
            </a:r>
            <a:endParaRPr lang="en-US" dirty="0"/>
          </a:p>
          <a:p>
            <a:pPr lvl="0"/>
            <a:endParaRPr lang="en-US" dirty="0"/>
          </a:p>
        </p:txBody>
      </p:sp>
    </p:spTree>
    <p:extLst>
      <p:ext uri="{BB962C8B-B14F-4D97-AF65-F5344CB8AC3E}">
        <p14:creationId xmlns:p14="http://schemas.microsoft.com/office/powerpoint/2010/main" val="407108907"/>
      </p:ext>
    </p:extLst>
  </p:cSld>
  <p:clrMapOvr>
    <a:masterClrMapping/>
  </p:clrMapOvr>
</p:sld>
</file>

<file path=ppt/theme/theme1.xml><?xml version="1.0" encoding="utf-8"?>
<a:theme xmlns:a="http://schemas.openxmlformats.org/drawingml/2006/main" name="Office Theme">
  <a:themeElements>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clrMap bg1="dk2" tx1="lt1" bg2="dk1" tx2="lt2" accent1="accent1" accent2="accent2" accent3="accent3" accent4="accent4" accent5="accent5" accent6="accent6" hlink="hlink" folHlink="folHlink"/>
    </a:extraClrScheme>
    <a:extraClrScheme>
      <a:clrScheme name="Office Theme 2">
        <a:dk1>
          <a:srgbClr val="003366"/>
        </a:dk1>
        <a:lt1>
          <a:srgbClr val="CCECFF"/>
        </a:lt1>
        <a:dk2>
          <a:srgbClr val="0099CC"/>
        </a:dk2>
        <a:lt2>
          <a:srgbClr val="99CCFF"/>
        </a:lt2>
        <a:accent1>
          <a:srgbClr val="33CCFF"/>
        </a:accent1>
        <a:accent2>
          <a:srgbClr val="9999FF"/>
        </a:accent2>
        <a:accent3>
          <a:srgbClr val="E2F4FF"/>
        </a:accent3>
        <a:accent4>
          <a:srgbClr val="002A56"/>
        </a:accent4>
        <a:accent5>
          <a:srgbClr val="ADE2FF"/>
        </a:accent5>
        <a:accent6>
          <a:srgbClr val="8A8AE7"/>
        </a:accent6>
        <a:hlink>
          <a:srgbClr val="CC99FF"/>
        </a:hlink>
        <a:folHlink>
          <a:srgbClr val="CCCC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0033"/>
        </a:dk2>
        <a:lt2>
          <a:srgbClr val="FFCCCC"/>
        </a:lt2>
        <a:accent1>
          <a:srgbClr val="0099FF"/>
        </a:accent1>
        <a:accent2>
          <a:srgbClr val="33CC33"/>
        </a:accent2>
        <a:accent3>
          <a:srgbClr val="FFFFFF"/>
        </a:accent3>
        <a:accent4>
          <a:srgbClr val="000000"/>
        </a:accent4>
        <a:accent5>
          <a:srgbClr val="AACAFF"/>
        </a:accent5>
        <a:accent6>
          <a:srgbClr val="2DB92D"/>
        </a:accent6>
        <a:hlink>
          <a:srgbClr val="FFFF66"/>
        </a:hlink>
        <a:folHlink>
          <a:srgbClr val="FFFFCC"/>
        </a:folHlink>
      </a:clrScheme>
      <a:clrMap bg1="lt1" tx1="dk1" bg2="lt2" tx2="dk2" accent1="accent1" accent2="accent2" accent3="accent3" accent4="accent4" accent5="accent5" accent6="accent6" hlink="hlink" folHlink="folHlink"/>
    </a:extraClrScheme>
    <a:extraClrScheme>
      <a:clrScheme name="Office Theme 5">
        <a:dk1>
          <a:srgbClr val="6B4587"/>
        </a:dk1>
        <a:lt1>
          <a:srgbClr val="CCECFF"/>
        </a:lt1>
        <a:dk2>
          <a:srgbClr val="A67FC4"/>
        </a:dk2>
        <a:lt2>
          <a:srgbClr val="66FFFF"/>
        </a:lt2>
        <a:accent1>
          <a:srgbClr val="0099FF"/>
        </a:accent1>
        <a:accent2>
          <a:srgbClr val="9999FF"/>
        </a:accent2>
        <a:accent3>
          <a:srgbClr val="D0C0DE"/>
        </a:accent3>
        <a:accent4>
          <a:srgbClr val="AEC9DA"/>
        </a:accent4>
        <a:accent5>
          <a:srgbClr val="AACAFF"/>
        </a:accent5>
        <a:accent6>
          <a:srgbClr val="8A8AE7"/>
        </a:accent6>
        <a:hlink>
          <a:srgbClr val="CC99FF"/>
        </a:hlink>
        <a:folHlink>
          <a:srgbClr val="0099CC"/>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E1596A-A690-4827-8B17-F638600A8E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Jigsaw design slides</Template>
  <TotalTime>517</TotalTime>
  <Words>2387</Words>
  <Application>Microsoft Macintosh PowerPoint</Application>
  <PresentationFormat>On-screen Show (4:3)</PresentationFormat>
  <Paragraphs>201</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Times New Roman</vt:lpstr>
      <vt:lpstr>Office Theme</vt:lpstr>
      <vt:lpstr>Issues that might affect data quality (reliability and validity) and possible solutions</vt:lpstr>
      <vt:lpstr>Reactivity of measurement</vt:lpstr>
      <vt:lpstr>Reactivity of measurement</vt:lpstr>
      <vt:lpstr>Data quality of self-report data</vt:lpstr>
      <vt:lpstr> Desirability of outcome</vt:lpstr>
      <vt:lpstr>One more sin:  Desirability of outcome</vt:lpstr>
      <vt:lpstr>People lie!</vt:lpstr>
      <vt:lpstr>Everybody lies!</vt:lpstr>
      <vt:lpstr>Behavioral data</vt:lpstr>
      <vt:lpstr>Fraud</vt:lpstr>
      <vt:lpstr>Fraud detection</vt:lpstr>
      <vt:lpstr>Fraud detection</vt:lpstr>
      <vt:lpstr>Fraud detection</vt:lpstr>
      <vt:lpstr>Fraud detection</vt:lpstr>
      <vt:lpstr>Common mistakes made by researchers:  Lack of sensitivity </vt:lpstr>
      <vt:lpstr>Common mistakes:  False sense of precision </vt:lpstr>
      <vt:lpstr>Common mistake: Redundancy</vt:lpstr>
      <vt:lpstr>Solution: Less is more!</vt:lpstr>
      <vt:lpstr>Common mistake:  Double-barreled question</vt:lpstr>
      <vt:lpstr>Double-barreled question</vt:lpstr>
      <vt:lpstr>Double-barreled question</vt:lpstr>
      <vt:lpstr>Common problem: What is “3”?</vt:lpstr>
      <vt:lpstr>Common problem: What is “3”?</vt:lpstr>
      <vt:lpstr>What is ”3”?</vt:lpstr>
      <vt:lpstr>What is “0”?</vt:lpstr>
      <vt:lpstr>Common mistakes:  Unnecessary complication</vt:lpstr>
      <vt:lpstr>Common Mistakes: Poor coding</vt:lpstr>
      <vt:lpstr>Common Mistakes: Poor coding</vt:lpstr>
      <vt:lpstr>Common Mistakes: Poor coding</vt:lpstr>
      <vt:lpstr>Common Mistakes: Poor coding</vt:lpstr>
      <vt:lpstr>Examples</vt:lpstr>
      <vt:lpstr>PowerPoint Presentation</vt:lpstr>
      <vt:lpstr>What is the best codebook?</vt:lpstr>
      <vt:lpstr>Sometime coding is necessary</vt:lpstr>
      <vt:lpstr>Disappearing factor</vt:lpstr>
      <vt:lpstr>Recode to numbers</vt:lpstr>
      <vt:lpstr>Same issue in regression</vt:lpstr>
      <vt:lpstr>SAS and JMP are OK with texts</vt:lpstr>
      <vt:lpstr>Don’t make these mistakes!</vt:lpstr>
      <vt:lpstr>Don’t make these mistakes!</vt:lpstr>
      <vt:lpstr>Don’t make these mistakes!</vt:lpstr>
      <vt:lpstr>Advantages of Online Survey</vt:lpstr>
      <vt:lpstr>Advantages of Online Survey</vt:lpstr>
      <vt:lpstr>Advantages of Online Survey</vt:lpstr>
      <vt:lpstr>Example: Survey Monkey</vt:lpstr>
      <vt:lpstr>Advantages of Online Survey</vt:lpstr>
      <vt:lpstr>Advantages of Online Survey</vt:lpstr>
      <vt:lpstr>Progress bar</vt:lpstr>
      <vt:lpstr>Advantages of Online Survey</vt:lpstr>
      <vt:lpstr>Pilot study</vt:lpstr>
      <vt:lpstr>Pilot study</vt:lpstr>
      <vt:lpstr>Pilot study</vt:lpstr>
      <vt:lpstr>Pilot study</vt:lpstr>
      <vt:lpstr>Pilot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keywords/>
  <cp:lastModifiedBy>Chong Ho Alex Yu 余創豪</cp:lastModifiedBy>
  <cp:revision>118</cp:revision>
  <cp:lastPrinted>1601-01-01T00:00:00Z</cp:lastPrinted>
  <dcterms:created xsi:type="dcterms:W3CDTF">2015-02-23T07:07:07Z</dcterms:created>
  <dcterms:modified xsi:type="dcterms:W3CDTF">2023-05-17T00:48:02Z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TC010690321033</vt:lpwstr>
  </property>
</Properties>
</file>