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77"/>
  </p:notesMasterIdLst>
  <p:sldIdLst>
    <p:sldId id="256" r:id="rId2"/>
    <p:sldId id="289" r:id="rId3"/>
    <p:sldId id="257" r:id="rId4"/>
    <p:sldId id="322" r:id="rId5"/>
    <p:sldId id="323" r:id="rId6"/>
    <p:sldId id="321" r:id="rId7"/>
    <p:sldId id="290" r:id="rId8"/>
    <p:sldId id="291" r:id="rId9"/>
    <p:sldId id="292" r:id="rId10"/>
    <p:sldId id="293" r:id="rId11"/>
    <p:sldId id="295" r:id="rId12"/>
    <p:sldId id="303" r:id="rId13"/>
    <p:sldId id="304" r:id="rId14"/>
    <p:sldId id="281" r:id="rId15"/>
    <p:sldId id="282" r:id="rId16"/>
    <p:sldId id="305" r:id="rId17"/>
    <p:sldId id="306" r:id="rId18"/>
    <p:sldId id="307" r:id="rId19"/>
    <p:sldId id="308" r:id="rId20"/>
    <p:sldId id="309" r:id="rId21"/>
    <p:sldId id="310" r:id="rId22"/>
    <p:sldId id="345" r:id="rId23"/>
    <p:sldId id="294" r:id="rId24"/>
    <p:sldId id="311" r:id="rId25"/>
    <p:sldId id="312" r:id="rId26"/>
    <p:sldId id="314" r:id="rId27"/>
    <p:sldId id="315" r:id="rId28"/>
    <p:sldId id="318" r:id="rId29"/>
    <p:sldId id="317" r:id="rId30"/>
    <p:sldId id="319" r:id="rId31"/>
    <p:sldId id="320" r:id="rId32"/>
    <p:sldId id="316" r:id="rId33"/>
    <p:sldId id="258" r:id="rId34"/>
    <p:sldId id="259" r:id="rId35"/>
    <p:sldId id="260" r:id="rId36"/>
    <p:sldId id="261" r:id="rId37"/>
    <p:sldId id="264" r:id="rId38"/>
    <p:sldId id="324" r:id="rId39"/>
    <p:sldId id="265" r:id="rId40"/>
    <p:sldId id="337" r:id="rId41"/>
    <p:sldId id="325" r:id="rId42"/>
    <p:sldId id="326" r:id="rId43"/>
    <p:sldId id="327" r:id="rId44"/>
    <p:sldId id="332" r:id="rId45"/>
    <p:sldId id="333" r:id="rId46"/>
    <p:sldId id="334" r:id="rId47"/>
    <p:sldId id="335" r:id="rId48"/>
    <p:sldId id="313" r:id="rId49"/>
    <p:sldId id="271" r:id="rId50"/>
    <p:sldId id="272" r:id="rId51"/>
    <p:sldId id="273" r:id="rId52"/>
    <p:sldId id="274" r:id="rId53"/>
    <p:sldId id="275" r:id="rId54"/>
    <p:sldId id="276" r:id="rId55"/>
    <p:sldId id="277" r:id="rId56"/>
    <p:sldId id="278" r:id="rId57"/>
    <p:sldId id="279" r:id="rId58"/>
    <p:sldId id="280" r:id="rId59"/>
    <p:sldId id="283" r:id="rId60"/>
    <p:sldId id="284" r:id="rId61"/>
    <p:sldId id="285" r:id="rId62"/>
    <p:sldId id="286" r:id="rId63"/>
    <p:sldId id="336" r:id="rId64"/>
    <p:sldId id="338" r:id="rId65"/>
    <p:sldId id="339" r:id="rId66"/>
    <p:sldId id="330" r:id="rId67"/>
    <p:sldId id="331" r:id="rId68"/>
    <p:sldId id="340" r:id="rId69"/>
    <p:sldId id="342" r:id="rId70"/>
    <p:sldId id="343" r:id="rId71"/>
    <p:sldId id="346" r:id="rId72"/>
    <p:sldId id="341" r:id="rId73"/>
    <p:sldId id="344" r:id="rId74"/>
    <p:sldId id="287" r:id="rId75"/>
    <p:sldId id="288" r:id="rId76"/>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27"/>
    <p:restoredTop sz="94768"/>
  </p:normalViewPr>
  <p:slideViewPr>
    <p:cSldViewPr>
      <p:cViewPr varScale="1">
        <p:scale>
          <a:sx n="127" d="100"/>
          <a:sy n="127" d="100"/>
        </p:scale>
        <p:origin x="2160" y="17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noProof="0"/>
          </a:p>
        </p:txBody>
      </p:sp>
      <p:sp>
        <p:nvSpPr>
          <p:cNvPr id="2051"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2"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3"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4"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fld id="{F1D41A39-C58F-4786-A1E0-79DD304E167C}" type="slidenum">
              <a:rPr lang="en-US" altLang="en-US"/>
              <a:pPr>
                <a:defRPr/>
              </a:pPr>
              <a:t>‹#›</a:t>
            </a:fld>
            <a:endParaRPr lang="en-US" altLang="en-US"/>
          </a:p>
        </p:txBody>
      </p:sp>
    </p:spTree>
    <p:extLst>
      <p:ext uri="{BB962C8B-B14F-4D97-AF65-F5344CB8AC3E}">
        <p14:creationId xmlns:p14="http://schemas.microsoft.com/office/powerpoint/2010/main" val="760638649"/>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BA8DA807-A8AF-43EF-B39F-66CE1A4C7121}" type="slidenum">
              <a:rPr lang="en-US" altLang="en-US">
                <a:solidFill>
                  <a:srgbClr val="000000"/>
                </a:solidFill>
                <a:latin typeface="Times New Roman" panose="02020603050405020304" pitchFamily="18" charset="0"/>
              </a:rPr>
              <a:pPr>
                <a:lnSpc>
                  <a:spcPct val="95000"/>
                </a:lnSpc>
              </a:pPr>
              <a:t>1</a:t>
            </a:fld>
            <a:endParaRPr lang="en-US" altLang="en-US">
              <a:solidFill>
                <a:srgbClr val="000000"/>
              </a:solidFill>
              <a:latin typeface="Times New Roman" panose="02020603050405020304" pitchFamily="18" charset="0"/>
            </a:endParaRPr>
          </a:p>
        </p:txBody>
      </p:sp>
      <p:sp>
        <p:nvSpPr>
          <p:cNvPr id="409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34329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4F887DE-8E47-4EA7-A6AA-CB9FCDD23743}" type="slidenum">
              <a:rPr lang="en-US" altLang="en-US">
                <a:solidFill>
                  <a:srgbClr val="000000"/>
                </a:solidFill>
                <a:latin typeface="Times New Roman" panose="02020603050405020304" pitchFamily="18" charset="0"/>
              </a:rPr>
              <a:pPr>
                <a:lnSpc>
                  <a:spcPct val="95000"/>
                </a:lnSpc>
              </a:pPr>
              <a:t>3</a:t>
            </a:fld>
            <a:endParaRPr lang="en-US" altLang="en-US">
              <a:solidFill>
                <a:srgbClr val="000000"/>
              </a:solidFill>
              <a:latin typeface="Times New Roman" panose="02020603050405020304" pitchFamily="18" charset="0"/>
            </a:endParaRPr>
          </a:p>
        </p:txBody>
      </p:sp>
      <p:sp>
        <p:nvSpPr>
          <p:cNvPr id="614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73441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p:nvPr>
        </p:nvSpPr>
        <p:spPr/>
        <p:txBody>
          <a:bodyPr/>
          <a:lstStyle/>
          <a:p>
            <a:pPr>
              <a:defRPr/>
            </a:pPr>
            <a:fld id="{F1D41A39-C58F-4786-A1E0-79DD304E167C}" type="slidenum">
              <a:rPr lang="en-US" altLang="en-US" smtClean="0"/>
              <a:pPr>
                <a:defRPr/>
              </a:pPr>
              <a:t>9</a:t>
            </a:fld>
            <a:endParaRPr lang="en-US" altLang="en-US"/>
          </a:p>
        </p:txBody>
      </p:sp>
    </p:spTree>
    <p:extLst>
      <p:ext uri="{BB962C8B-B14F-4D97-AF65-F5344CB8AC3E}">
        <p14:creationId xmlns:p14="http://schemas.microsoft.com/office/powerpoint/2010/main" val="747451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p:nvPr>
        </p:nvSpPr>
        <p:spPr/>
        <p:txBody>
          <a:bodyPr/>
          <a:lstStyle/>
          <a:p>
            <a:pPr>
              <a:defRPr/>
            </a:pPr>
            <a:fld id="{F1D41A39-C58F-4786-A1E0-79DD304E167C}" type="slidenum">
              <a:rPr lang="en-US" altLang="en-US" smtClean="0"/>
              <a:pPr>
                <a:defRPr/>
              </a:pPr>
              <a:t>11</a:t>
            </a:fld>
            <a:endParaRPr lang="en-US" altLang="en-US"/>
          </a:p>
        </p:txBody>
      </p:sp>
    </p:spTree>
    <p:extLst>
      <p:ext uri="{BB962C8B-B14F-4D97-AF65-F5344CB8AC3E}">
        <p14:creationId xmlns:p14="http://schemas.microsoft.com/office/powerpoint/2010/main" val="1972465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26E36DF-D915-4C2C-80AC-059A4BEA1415}" type="slidenum">
              <a:rPr lang="en-US" altLang="en-US">
                <a:solidFill>
                  <a:srgbClr val="000000"/>
                </a:solidFill>
                <a:latin typeface="Times New Roman" panose="02020603050405020304" pitchFamily="18" charset="0"/>
              </a:rPr>
              <a:pPr>
                <a:lnSpc>
                  <a:spcPct val="95000"/>
                </a:lnSpc>
              </a:pPr>
              <a:t>33</a:t>
            </a:fld>
            <a:endParaRPr lang="en-US" altLang="en-US">
              <a:solidFill>
                <a:srgbClr val="000000"/>
              </a:solidFill>
              <a:latin typeface="Times New Roman" panose="02020603050405020304" pitchFamily="18" charset="0"/>
            </a:endParaRPr>
          </a:p>
        </p:txBody>
      </p:sp>
      <p:sp>
        <p:nvSpPr>
          <p:cNvPr id="819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021326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9A361DA-F854-490A-BC6E-EBE4684E2EE4}" type="slidenum">
              <a:rPr lang="en-US" altLang="en-US">
                <a:solidFill>
                  <a:srgbClr val="000000"/>
                </a:solidFill>
                <a:latin typeface="Times New Roman" panose="02020603050405020304" pitchFamily="18" charset="0"/>
              </a:rPr>
              <a:pPr>
                <a:lnSpc>
                  <a:spcPct val="95000"/>
                </a:lnSpc>
              </a:pPr>
              <a:t>34</a:t>
            </a:fld>
            <a:endParaRPr lang="en-US" altLang="en-US">
              <a:solidFill>
                <a:srgbClr val="000000"/>
              </a:solidFill>
              <a:latin typeface="Times New Roman" panose="02020603050405020304" pitchFamily="18" charset="0"/>
            </a:endParaRPr>
          </a:p>
        </p:txBody>
      </p:sp>
      <p:sp>
        <p:nvSpPr>
          <p:cNvPr id="1024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5852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4325484-3C15-4A5B-A249-B6167D1B33AB}" type="slidenum">
              <a:rPr lang="en-US" altLang="en-US">
                <a:solidFill>
                  <a:srgbClr val="000000"/>
                </a:solidFill>
                <a:latin typeface="Times New Roman" panose="02020603050405020304" pitchFamily="18" charset="0"/>
              </a:rPr>
              <a:pPr>
                <a:lnSpc>
                  <a:spcPct val="95000"/>
                </a:lnSpc>
              </a:pPr>
              <a:t>35</a:t>
            </a:fld>
            <a:endParaRPr lang="en-US" altLang="en-US">
              <a:solidFill>
                <a:srgbClr val="000000"/>
              </a:solidFill>
              <a:latin typeface="Times New Roman" panose="02020603050405020304" pitchFamily="18" charset="0"/>
            </a:endParaRPr>
          </a:p>
        </p:txBody>
      </p:sp>
      <p:sp>
        <p:nvSpPr>
          <p:cNvPr id="1229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02583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B310E0C-12D2-46C6-8074-27ED72CB65F3}" type="slidenum">
              <a:rPr lang="en-US" altLang="en-US">
                <a:solidFill>
                  <a:srgbClr val="000000"/>
                </a:solidFill>
                <a:latin typeface="Times New Roman" panose="02020603050405020304" pitchFamily="18" charset="0"/>
              </a:rPr>
              <a:pPr>
                <a:lnSpc>
                  <a:spcPct val="95000"/>
                </a:lnSpc>
              </a:pPr>
              <a:t>36</a:t>
            </a:fld>
            <a:endParaRPr lang="en-US" altLang="en-US">
              <a:solidFill>
                <a:srgbClr val="000000"/>
              </a:solidFill>
              <a:latin typeface="Times New Roman" panose="02020603050405020304" pitchFamily="18" charset="0"/>
            </a:endParaRPr>
          </a:p>
        </p:txBody>
      </p:sp>
      <p:sp>
        <p:nvSpPr>
          <p:cNvPr id="1433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770234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ECABEFD-B732-4EDD-95ED-255866866CCE}" type="slidenum">
              <a:rPr lang="en-US" altLang="en-US">
                <a:solidFill>
                  <a:srgbClr val="000000"/>
                </a:solidFill>
                <a:latin typeface="Times New Roman" panose="02020603050405020304" pitchFamily="18" charset="0"/>
              </a:rPr>
              <a:pPr>
                <a:lnSpc>
                  <a:spcPct val="95000"/>
                </a:lnSpc>
              </a:pPr>
              <a:t>37</a:t>
            </a:fld>
            <a:endParaRPr lang="en-US" altLang="en-US">
              <a:solidFill>
                <a:srgbClr val="000000"/>
              </a:solidFill>
              <a:latin typeface="Times New Roman" panose="02020603050405020304" pitchFamily="18" charset="0"/>
            </a:endParaRPr>
          </a:p>
        </p:txBody>
      </p:sp>
      <p:sp>
        <p:nvSpPr>
          <p:cNvPr id="2048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05973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5B6AE0C-9F62-4091-94A8-58CBEADA75C3}" type="slidenum">
              <a:rPr lang="en-US" altLang="en-US">
                <a:solidFill>
                  <a:srgbClr val="000000"/>
                </a:solidFill>
                <a:latin typeface="Times New Roman" panose="02020603050405020304" pitchFamily="18" charset="0"/>
              </a:rPr>
              <a:pPr>
                <a:lnSpc>
                  <a:spcPct val="95000"/>
                </a:lnSpc>
              </a:pPr>
              <a:t>39</a:t>
            </a:fld>
            <a:endParaRPr lang="en-US" altLang="en-US">
              <a:solidFill>
                <a:srgbClr val="000000"/>
              </a:solidFill>
              <a:latin typeface="Times New Roman" panose="02020603050405020304" pitchFamily="18" charset="0"/>
            </a:endParaRPr>
          </a:p>
        </p:txBody>
      </p:sp>
      <p:sp>
        <p:nvSpPr>
          <p:cNvPr id="2253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9269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C0CCEC7-6CCD-49FD-BEAA-945035F72228}" type="slidenum">
              <a:rPr lang="en-US" altLang="en-US">
                <a:solidFill>
                  <a:srgbClr val="000000"/>
                </a:solidFill>
                <a:latin typeface="Times New Roman" panose="02020603050405020304" pitchFamily="18" charset="0"/>
              </a:rPr>
              <a:pPr>
                <a:lnSpc>
                  <a:spcPct val="95000"/>
                </a:lnSpc>
              </a:pPr>
              <a:t>49</a:t>
            </a:fld>
            <a:endParaRPr lang="en-US" altLang="en-US">
              <a:solidFill>
                <a:srgbClr val="000000"/>
              </a:solidFill>
              <a:latin typeface="Times New Roman" panose="02020603050405020304" pitchFamily="18" charset="0"/>
            </a:endParaRPr>
          </a:p>
        </p:txBody>
      </p:sp>
      <p:sp>
        <p:nvSpPr>
          <p:cNvPr id="3686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28772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4A4DDD7-676B-41BF-81CF-E300ABD2619E}" type="slidenum">
              <a:rPr lang="en-US" altLang="en-US">
                <a:solidFill>
                  <a:srgbClr val="000000"/>
                </a:solidFill>
                <a:latin typeface="Times New Roman" panose="02020603050405020304" pitchFamily="18" charset="0"/>
              </a:rPr>
              <a:pPr>
                <a:lnSpc>
                  <a:spcPct val="95000"/>
                </a:lnSpc>
              </a:pPr>
              <a:t>50</a:t>
            </a:fld>
            <a:endParaRPr lang="en-US" altLang="en-US">
              <a:solidFill>
                <a:srgbClr val="000000"/>
              </a:solidFill>
              <a:latin typeface="Times New Roman" panose="02020603050405020304" pitchFamily="18" charset="0"/>
            </a:endParaRPr>
          </a:p>
        </p:txBody>
      </p:sp>
      <p:sp>
        <p:nvSpPr>
          <p:cNvPr id="3891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910881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2A0C682-026F-4580-9CE6-385C400D5E9C}" type="slidenum">
              <a:rPr lang="en-US" altLang="en-US">
                <a:solidFill>
                  <a:srgbClr val="000000"/>
                </a:solidFill>
                <a:latin typeface="Times New Roman" panose="02020603050405020304" pitchFamily="18" charset="0"/>
              </a:rPr>
              <a:pPr>
                <a:lnSpc>
                  <a:spcPct val="95000"/>
                </a:lnSpc>
              </a:pPr>
              <a:t>51</a:t>
            </a:fld>
            <a:endParaRPr lang="en-US" altLang="en-US">
              <a:solidFill>
                <a:srgbClr val="000000"/>
              </a:solidFill>
              <a:latin typeface="Times New Roman" panose="02020603050405020304" pitchFamily="18" charset="0"/>
            </a:endParaRPr>
          </a:p>
        </p:txBody>
      </p:sp>
      <p:sp>
        <p:nvSpPr>
          <p:cNvPr id="4096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Rectangle 2"/>
          <p:cNvSpPr txBox="1">
            <a:spLocks noGrp="1" noChangeArrowheads="1"/>
          </p:cNvSpPr>
          <p:nvPr>
            <p:ph type="body" idx="1"/>
          </p:nvPr>
        </p:nvSpPr>
        <p:spPr>
          <a:xfrm>
            <a:off x="755650" y="5078413"/>
            <a:ext cx="6048375" cy="4721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219617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F4DF4B5-A4CE-46D8-A37A-1235CD31C1EE}" type="slidenum">
              <a:rPr lang="en-US" altLang="en-US">
                <a:solidFill>
                  <a:srgbClr val="000000"/>
                </a:solidFill>
                <a:latin typeface="Times New Roman" panose="02020603050405020304" pitchFamily="18" charset="0"/>
              </a:rPr>
              <a:pPr>
                <a:lnSpc>
                  <a:spcPct val="95000"/>
                </a:lnSpc>
              </a:pPr>
              <a:t>52</a:t>
            </a:fld>
            <a:endParaRPr lang="en-US" altLang="en-US">
              <a:solidFill>
                <a:srgbClr val="000000"/>
              </a:solidFill>
              <a:latin typeface="Times New Roman" panose="02020603050405020304" pitchFamily="18" charset="0"/>
            </a:endParaRPr>
          </a:p>
        </p:txBody>
      </p:sp>
      <p:sp>
        <p:nvSpPr>
          <p:cNvPr id="4301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Rectangle 2"/>
          <p:cNvSpPr txBox="1">
            <a:spLocks noGrp="1" noChangeArrowheads="1"/>
          </p:cNvSpPr>
          <p:nvPr>
            <p:ph type="body" idx="1"/>
          </p:nvPr>
        </p:nvSpPr>
        <p:spPr>
          <a:xfrm>
            <a:off x="755650" y="5078413"/>
            <a:ext cx="6048375" cy="4721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74367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2C0A54BB-8D5D-4B91-BB92-3E6F69D5F304}" type="slidenum">
              <a:rPr lang="en-US" altLang="en-US">
                <a:solidFill>
                  <a:srgbClr val="000000"/>
                </a:solidFill>
                <a:latin typeface="Times New Roman" panose="02020603050405020304" pitchFamily="18" charset="0"/>
              </a:rPr>
              <a:pPr>
                <a:lnSpc>
                  <a:spcPct val="95000"/>
                </a:lnSpc>
              </a:pPr>
              <a:t>53</a:t>
            </a:fld>
            <a:endParaRPr lang="en-US" altLang="en-US">
              <a:solidFill>
                <a:srgbClr val="000000"/>
              </a:solidFill>
              <a:latin typeface="Times New Roman" panose="02020603050405020304" pitchFamily="18" charset="0"/>
            </a:endParaRPr>
          </a:p>
        </p:txBody>
      </p:sp>
      <p:sp>
        <p:nvSpPr>
          <p:cNvPr id="4505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982627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DA9DA4A-6EA3-4B08-99F3-06AB41A3DFC2}" type="slidenum">
              <a:rPr lang="en-US" altLang="en-US">
                <a:solidFill>
                  <a:srgbClr val="000000"/>
                </a:solidFill>
                <a:latin typeface="Times New Roman" panose="02020603050405020304" pitchFamily="18" charset="0"/>
              </a:rPr>
              <a:pPr>
                <a:lnSpc>
                  <a:spcPct val="95000"/>
                </a:lnSpc>
              </a:pPr>
              <a:t>54</a:t>
            </a:fld>
            <a:endParaRPr lang="en-US" altLang="en-US">
              <a:solidFill>
                <a:srgbClr val="000000"/>
              </a:solidFill>
              <a:latin typeface="Times New Roman" panose="02020603050405020304" pitchFamily="18" charset="0"/>
            </a:endParaRPr>
          </a:p>
        </p:txBody>
      </p:sp>
      <p:sp>
        <p:nvSpPr>
          <p:cNvPr id="4710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75323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D08E9AF-CCB9-4B13-B2AB-634239651B06}" type="slidenum">
              <a:rPr lang="en-US" altLang="en-US">
                <a:solidFill>
                  <a:srgbClr val="000000"/>
                </a:solidFill>
                <a:latin typeface="Times New Roman" panose="02020603050405020304" pitchFamily="18" charset="0"/>
              </a:rPr>
              <a:pPr>
                <a:lnSpc>
                  <a:spcPct val="95000"/>
                </a:lnSpc>
              </a:pPr>
              <a:t>55</a:t>
            </a:fld>
            <a:endParaRPr lang="en-US" altLang="en-US">
              <a:solidFill>
                <a:srgbClr val="000000"/>
              </a:solidFill>
              <a:latin typeface="Times New Roman" panose="02020603050405020304" pitchFamily="18" charset="0"/>
            </a:endParaRPr>
          </a:p>
        </p:txBody>
      </p:sp>
      <p:sp>
        <p:nvSpPr>
          <p:cNvPr id="4915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158714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08E9DEE-AE8C-4B9C-A72D-A06DA0655DFC}" type="slidenum">
              <a:rPr lang="en-US" altLang="en-US">
                <a:solidFill>
                  <a:srgbClr val="000000"/>
                </a:solidFill>
                <a:latin typeface="Times New Roman" panose="02020603050405020304" pitchFamily="18" charset="0"/>
              </a:rPr>
              <a:pPr>
                <a:lnSpc>
                  <a:spcPct val="95000"/>
                </a:lnSpc>
              </a:pPr>
              <a:t>56</a:t>
            </a:fld>
            <a:endParaRPr lang="en-US" altLang="en-US">
              <a:solidFill>
                <a:srgbClr val="000000"/>
              </a:solidFill>
              <a:latin typeface="Times New Roman" panose="02020603050405020304" pitchFamily="18" charset="0"/>
            </a:endParaRPr>
          </a:p>
        </p:txBody>
      </p:sp>
      <p:sp>
        <p:nvSpPr>
          <p:cNvPr id="5120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035093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69B76317-02AB-4C8C-BB73-BFDFA3F20E6C}" type="slidenum">
              <a:rPr lang="en-US" altLang="en-US">
                <a:solidFill>
                  <a:srgbClr val="000000"/>
                </a:solidFill>
                <a:latin typeface="Times New Roman" panose="02020603050405020304" pitchFamily="18" charset="0"/>
              </a:rPr>
              <a:pPr>
                <a:lnSpc>
                  <a:spcPct val="95000"/>
                </a:lnSpc>
              </a:pPr>
              <a:t>57</a:t>
            </a:fld>
            <a:endParaRPr lang="en-US" altLang="en-US">
              <a:solidFill>
                <a:srgbClr val="000000"/>
              </a:solidFill>
              <a:latin typeface="Times New Roman" panose="02020603050405020304" pitchFamily="18" charset="0"/>
            </a:endParaRPr>
          </a:p>
        </p:txBody>
      </p:sp>
      <p:sp>
        <p:nvSpPr>
          <p:cNvPr id="5325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60473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678A53E-BF3C-4E05-80BB-C79674EC2811}" type="slidenum">
              <a:rPr lang="en-US" altLang="en-US">
                <a:solidFill>
                  <a:srgbClr val="000000"/>
                </a:solidFill>
                <a:latin typeface="Times New Roman" panose="02020603050405020304" pitchFamily="18" charset="0"/>
              </a:rPr>
              <a:pPr>
                <a:lnSpc>
                  <a:spcPct val="95000"/>
                </a:lnSpc>
              </a:pPr>
              <a:t>58</a:t>
            </a:fld>
            <a:endParaRPr lang="en-US" altLang="en-US">
              <a:solidFill>
                <a:srgbClr val="000000"/>
              </a:solidFill>
              <a:latin typeface="Times New Roman" panose="02020603050405020304" pitchFamily="18" charset="0"/>
            </a:endParaRPr>
          </a:p>
        </p:txBody>
      </p:sp>
      <p:sp>
        <p:nvSpPr>
          <p:cNvPr id="5529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8121786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E509C4CD-32C1-4AC0-8185-F39788BAB410}" type="slidenum">
              <a:rPr lang="en-US" altLang="en-US">
                <a:solidFill>
                  <a:srgbClr val="000000"/>
                </a:solidFill>
                <a:latin typeface="Times New Roman" panose="02020603050405020304" pitchFamily="18" charset="0"/>
              </a:rPr>
              <a:pPr>
                <a:lnSpc>
                  <a:spcPct val="95000"/>
                </a:lnSpc>
              </a:pPr>
              <a:t>59</a:t>
            </a:fld>
            <a:endParaRPr lang="en-US" altLang="en-US">
              <a:solidFill>
                <a:srgbClr val="000000"/>
              </a:solidFill>
              <a:latin typeface="Times New Roman" panose="02020603050405020304" pitchFamily="18" charset="0"/>
            </a:endParaRPr>
          </a:p>
        </p:txBody>
      </p:sp>
      <p:sp>
        <p:nvSpPr>
          <p:cNvPr id="5734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066732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4B51C47-B1CA-4A3C-BF84-3EF72FCFC171}" type="slidenum">
              <a:rPr lang="en-US" altLang="en-US">
                <a:solidFill>
                  <a:srgbClr val="000000"/>
                </a:solidFill>
                <a:latin typeface="Times New Roman" panose="02020603050405020304" pitchFamily="18" charset="0"/>
              </a:rPr>
              <a:pPr>
                <a:lnSpc>
                  <a:spcPct val="95000"/>
                </a:lnSpc>
              </a:pPr>
              <a:t>60</a:t>
            </a:fld>
            <a:endParaRPr lang="en-US" altLang="en-US">
              <a:solidFill>
                <a:srgbClr val="000000"/>
              </a:solidFill>
              <a:latin typeface="Times New Roman" panose="02020603050405020304" pitchFamily="18" charset="0"/>
            </a:endParaRPr>
          </a:p>
        </p:txBody>
      </p:sp>
      <p:sp>
        <p:nvSpPr>
          <p:cNvPr id="5939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943120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85271DFD-D63C-4311-AE65-D1F015E6A580}" type="slidenum">
              <a:rPr lang="en-US" altLang="en-US">
                <a:solidFill>
                  <a:srgbClr val="000000"/>
                </a:solidFill>
                <a:latin typeface="Times New Roman" panose="02020603050405020304" pitchFamily="18" charset="0"/>
              </a:rPr>
              <a:pPr>
                <a:lnSpc>
                  <a:spcPct val="95000"/>
                </a:lnSpc>
              </a:pPr>
              <a:t>61</a:t>
            </a:fld>
            <a:endParaRPr lang="en-US" altLang="en-US">
              <a:solidFill>
                <a:srgbClr val="000000"/>
              </a:solidFill>
              <a:latin typeface="Times New Roman" panose="02020603050405020304" pitchFamily="18" charset="0"/>
            </a:endParaRPr>
          </a:p>
        </p:txBody>
      </p:sp>
      <p:sp>
        <p:nvSpPr>
          <p:cNvPr id="6144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299288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99F3C183-CD31-4D6E-84F1-77AE253DDC2E}" type="slidenum">
              <a:rPr lang="en-US" altLang="en-US">
                <a:solidFill>
                  <a:srgbClr val="000000"/>
                </a:solidFill>
                <a:latin typeface="Times New Roman" panose="02020603050405020304" pitchFamily="18" charset="0"/>
              </a:rPr>
              <a:pPr>
                <a:lnSpc>
                  <a:spcPct val="95000"/>
                </a:lnSpc>
              </a:pPr>
              <a:t>62</a:t>
            </a:fld>
            <a:endParaRPr lang="en-US" altLang="en-US">
              <a:solidFill>
                <a:srgbClr val="000000"/>
              </a:solidFill>
              <a:latin typeface="Times New Roman" panose="02020603050405020304" pitchFamily="18" charset="0"/>
            </a:endParaRPr>
          </a:p>
        </p:txBody>
      </p:sp>
      <p:sp>
        <p:nvSpPr>
          <p:cNvPr id="6349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07573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C9E1E63-D862-46CA-BD07-CAD38707DFB4}" type="slidenum">
              <a:rPr lang="en-US" altLang="en-US">
                <a:solidFill>
                  <a:srgbClr val="000000"/>
                </a:solidFill>
                <a:latin typeface="Times New Roman" panose="02020603050405020304" pitchFamily="18" charset="0"/>
              </a:rPr>
              <a:pPr>
                <a:lnSpc>
                  <a:spcPct val="95000"/>
                </a:lnSpc>
              </a:pPr>
              <a:t>66</a:t>
            </a:fld>
            <a:endParaRPr lang="en-US" altLang="en-US">
              <a:solidFill>
                <a:srgbClr val="000000"/>
              </a:solidFill>
              <a:latin typeface="Times New Roman" panose="02020603050405020304" pitchFamily="18" charset="0"/>
            </a:endParaRPr>
          </a:p>
        </p:txBody>
      </p:sp>
      <p:sp>
        <p:nvSpPr>
          <p:cNvPr id="3481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9867599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C9E1E63-D862-46CA-BD07-CAD38707DFB4}" type="slidenum">
              <a:rPr lang="en-US" altLang="en-US">
                <a:solidFill>
                  <a:srgbClr val="000000"/>
                </a:solidFill>
                <a:latin typeface="Times New Roman" panose="02020603050405020304" pitchFamily="18" charset="0"/>
              </a:rPr>
              <a:pPr>
                <a:lnSpc>
                  <a:spcPct val="95000"/>
                </a:lnSpc>
              </a:pPr>
              <a:t>67</a:t>
            </a:fld>
            <a:endParaRPr lang="en-US" altLang="en-US">
              <a:solidFill>
                <a:srgbClr val="000000"/>
              </a:solidFill>
              <a:latin typeface="Times New Roman" panose="02020603050405020304" pitchFamily="18" charset="0"/>
            </a:endParaRPr>
          </a:p>
        </p:txBody>
      </p:sp>
      <p:sp>
        <p:nvSpPr>
          <p:cNvPr id="3481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786977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1741316-09E8-4985-A2FA-E91DD746E200}" type="slidenum">
              <a:rPr lang="en-US" altLang="en-US">
                <a:solidFill>
                  <a:srgbClr val="000000"/>
                </a:solidFill>
                <a:latin typeface="Times New Roman" panose="02020603050405020304" pitchFamily="18" charset="0"/>
              </a:rPr>
              <a:pPr>
                <a:lnSpc>
                  <a:spcPct val="95000"/>
                </a:lnSpc>
              </a:pPr>
              <a:t>74</a:t>
            </a:fld>
            <a:endParaRPr lang="en-US" altLang="en-US">
              <a:solidFill>
                <a:srgbClr val="000000"/>
              </a:solidFill>
              <a:latin typeface="Times New Roman" panose="02020603050405020304" pitchFamily="18" charset="0"/>
            </a:endParaRPr>
          </a:p>
        </p:txBody>
      </p:sp>
      <p:sp>
        <p:nvSpPr>
          <p:cNvPr id="6553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4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114505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B0E8E3C4-43B0-464C-83F3-CB06AF9050BC}" type="slidenum">
              <a:rPr lang="en-US" altLang="en-US">
                <a:solidFill>
                  <a:srgbClr val="000000"/>
                </a:solidFill>
                <a:latin typeface="Times New Roman" panose="02020603050405020304" pitchFamily="18" charset="0"/>
              </a:rPr>
              <a:pPr>
                <a:lnSpc>
                  <a:spcPct val="95000"/>
                </a:lnSpc>
              </a:pPr>
              <a:t>75</a:t>
            </a:fld>
            <a:endParaRPr lang="en-US" altLang="en-US">
              <a:solidFill>
                <a:srgbClr val="000000"/>
              </a:solidFill>
              <a:latin typeface="Times New Roman" panose="02020603050405020304" pitchFamily="18" charset="0"/>
            </a:endParaRPr>
          </a:p>
        </p:txBody>
      </p:sp>
      <p:sp>
        <p:nvSpPr>
          <p:cNvPr id="6758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17410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EA08EA25-3F47-46F7-81AA-17A31CC7A6D0}" type="slidenum">
              <a:rPr lang="en-US" altLang="en-US"/>
              <a:pPr>
                <a:defRPr/>
              </a:pPr>
              <a:t>‹#›</a:t>
            </a:fld>
            <a:endParaRPr lang="en-US" altLang="en-US"/>
          </a:p>
        </p:txBody>
      </p:sp>
    </p:spTree>
    <p:extLst>
      <p:ext uri="{BB962C8B-B14F-4D97-AF65-F5344CB8AC3E}">
        <p14:creationId xmlns:p14="http://schemas.microsoft.com/office/powerpoint/2010/main" val="16071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9F9A4F24-45FA-4033-A17F-927DF5ED43F3}" type="slidenum">
              <a:rPr lang="en-US" altLang="en-US"/>
              <a:pPr>
                <a:defRPr/>
              </a:pPr>
              <a:t>‹#›</a:t>
            </a:fld>
            <a:endParaRPr lang="en-US" altLang="en-US"/>
          </a:p>
        </p:txBody>
      </p:sp>
    </p:spTree>
    <p:extLst>
      <p:ext uri="{BB962C8B-B14F-4D97-AF65-F5344CB8AC3E}">
        <p14:creationId xmlns:p14="http://schemas.microsoft.com/office/powerpoint/2010/main" val="1214755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3B77100A-065B-4065-B1F9-0B036636A79A}" type="slidenum">
              <a:rPr lang="en-US" altLang="en-US"/>
              <a:pPr>
                <a:defRPr/>
              </a:pPr>
              <a:t>‹#›</a:t>
            </a:fld>
            <a:endParaRPr lang="en-US" altLang="en-US"/>
          </a:p>
        </p:txBody>
      </p:sp>
    </p:spTree>
    <p:extLst>
      <p:ext uri="{BB962C8B-B14F-4D97-AF65-F5344CB8AC3E}">
        <p14:creationId xmlns:p14="http://schemas.microsoft.com/office/powerpoint/2010/main" val="1523773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2163" y="1979613"/>
            <a:ext cx="4062412" cy="3957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06975" y="1979613"/>
            <a:ext cx="4064000" cy="3957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0597F139-844B-4F43-AA73-0B7CE5903C7E}" type="slidenum">
              <a:rPr lang="en-US" altLang="en-US"/>
              <a:pPr>
                <a:defRPr/>
              </a:pPr>
              <a:t>‹#›</a:t>
            </a:fld>
            <a:endParaRPr lang="en-US" altLang="en-US"/>
          </a:p>
        </p:txBody>
      </p:sp>
    </p:spTree>
    <p:extLst>
      <p:ext uri="{BB962C8B-B14F-4D97-AF65-F5344CB8AC3E}">
        <p14:creationId xmlns:p14="http://schemas.microsoft.com/office/powerpoint/2010/main" val="315242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a:t>Click to edit Master title style</a:t>
            </a:r>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endParaRPr lang="en-US" altLang="en-US"/>
          </a:p>
        </p:txBody>
      </p:sp>
      <p:sp>
        <p:nvSpPr>
          <p:cNvPr id="8" name="Rectangle 4"/>
          <p:cNvSpPr>
            <a:spLocks noGrp="1" noChangeArrowheads="1"/>
          </p:cNvSpPr>
          <p:nvPr>
            <p:ph type="ftr" idx="11"/>
          </p:nvPr>
        </p:nvSpPr>
        <p:spPr>
          <a:ln/>
        </p:spPr>
        <p:txBody>
          <a:bodyPr/>
          <a:lstStyle>
            <a:lvl1pPr>
              <a:defRPr/>
            </a:lvl1pPr>
          </a:lstStyle>
          <a:p>
            <a:pPr>
              <a:defRPr/>
            </a:pPr>
            <a:endParaRPr lang="en-US" altLang="en-US"/>
          </a:p>
        </p:txBody>
      </p:sp>
      <p:sp>
        <p:nvSpPr>
          <p:cNvPr id="9" name="Rectangle 5"/>
          <p:cNvSpPr>
            <a:spLocks noGrp="1" noChangeArrowheads="1"/>
          </p:cNvSpPr>
          <p:nvPr>
            <p:ph type="sldNum" idx="12"/>
          </p:nvPr>
        </p:nvSpPr>
        <p:spPr>
          <a:ln/>
        </p:spPr>
        <p:txBody>
          <a:bodyPr/>
          <a:lstStyle>
            <a:lvl1pPr>
              <a:defRPr/>
            </a:lvl1pPr>
          </a:lstStyle>
          <a:p>
            <a:pPr>
              <a:defRPr/>
            </a:pPr>
            <a:fld id="{344557A7-E38A-4564-984F-9B19D0D015D9}" type="slidenum">
              <a:rPr lang="en-US" altLang="en-US"/>
              <a:pPr>
                <a:defRPr/>
              </a:pPr>
              <a:t>‹#›</a:t>
            </a:fld>
            <a:endParaRPr lang="en-US" altLang="en-US"/>
          </a:p>
        </p:txBody>
      </p:sp>
    </p:spTree>
    <p:extLst>
      <p:ext uri="{BB962C8B-B14F-4D97-AF65-F5344CB8AC3E}">
        <p14:creationId xmlns:p14="http://schemas.microsoft.com/office/powerpoint/2010/main" val="429494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endParaRPr lang="en-US" altLang="en-US"/>
          </a:p>
        </p:txBody>
      </p:sp>
      <p:sp>
        <p:nvSpPr>
          <p:cNvPr id="4" name="Rectangle 4"/>
          <p:cNvSpPr>
            <a:spLocks noGrp="1" noChangeArrowheads="1"/>
          </p:cNvSpPr>
          <p:nvPr>
            <p:ph type="ftr" idx="11"/>
          </p:nvPr>
        </p:nvSpPr>
        <p:spPr>
          <a:ln/>
        </p:spPr>
        <p:txBody>
          <a:bodyPr/>
          <a:lstStyle>
            <a:lvl1pPr>
              <a:defRPr/>
            </a:lvl1pPr>
          </a:lstStyle>
          <a:p>
            <a:pPr>
              <a:defRPr/>
            </a:pPr>
            <a:endParaRPr lang="en-US" altLang="en-US"/>
          </a:p>
        </p:txBody>
      </p:sp>
      <p:sp>
        <p:nvSpPr>
          <p:cNvPr id="5" name="Rectangle 5"/>
          <p:cNvSpPr>
            <a:spLocks noGrp="1" noChangeArrowheads="1"/>
          </p:cNvSpPr>
          <p:nvPr>
            <p:ph type="sldNum" idx="12"/>
          </p:nvPr>
        </p:nvSpPr>
        <p:spPr>
          <a:ln/>
        </p:spPr>
        <p:txBody>
          <a:bodyPr/>
          <a:lstStyle>
            <a:lvl1pPr>
              <a:defRPr/>
            </a:lvl1pPr>
          </a:lstStyle>
          <a:p>
            <a:pPr>
              <a:defRPr/>
            </a:pPr>
            <a:fld id="{1F2377F2-6CCC-43F4-89BD-49646D4BFF22}" type="slidenum">
              <a:rPr lang="en-US" altLang="en-US"/>
              <a:pPr>
                <a:defRPr/>
              </a:pPr>
              <a:t>‹#›</a:t>
            </a:fld>
            <a:endParaRPr lang="en-US" altLang="en-US"/>
          </a:p>
        </p:txBody>
      </p:sp>
    </p:spTree>
    <p:extLst>
      <p:ext uri="{BB962C8B-B14F-4D97-AF65-F5344CB8AC3E}">
        <p14:creationId xmlns:p14="http://schemas.microsoft.com/office/powerpoint/2010/main" val="1388433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ltLang="en-US"/>
          </a:p>
        </p:txBody>
      </p:sp>
      <p:sp>
        <p:nvSpPr>
          <p:cNvPr id="3" name="Rectangle 4"/>
          <p:cNvSpPr>
            <a:spLocks noGrp="1" noChangeArrowheads="1"/>
          </p:cNvSpPr>
          <p:nvPr>
            <p:ph type="ftr" idx="11"/>
          </p:nvPr>
        </p:nvSpPr>
        <p:spPr>
          <a:ln/>
        </p:spPr>
        <p:txBody>
          <a:bodyPr/>
          <a:lstStyle>
            <a:lvl1pPr>
              <a:defRPr/>
            </a:lvl1pPr>
          </a:lstStyle>
          <a:p>
            <a:pPr>
              <a:defRPr/>
            </a:pPr>
            <a:endParaRPr lang="en-US" altLang="en-US"/>
          </a:p>
        </p:txBody>
      </p:sp>
      <p:sp>
        <p:nvSpPr>
          <p:cNvPr id="4" name="Rectangle 5"/>
          <p:cNvSpPr>
            <a:spLocks noGrp="1" noChangeArrowheads="1"/>
          </p:cNvSpPr>
          <p:nvPr>
            <p:ph type="sldNum" idx="12"/>
          </p:nvPr>
        </p:nvSpPr>
        <p:spPr>
          <a:ln/>
        </p:spPr>
        <p:txBody>
          <a:bodyPr/>
          <a:lstStyle>
            <a:lvl1pPr>
              <a:defRPr/>
            </a:lvl1pPr>
          </a:lstStyle>
          <a:p>
            <a:pPr>
              <a:defRPr/>
            </a:pPr>
            <a:fld id="{7AF035D6-5EEC-48A5-9626-CEC21147DEED}" type="slidenum">
              <a:rPr lang="en-US" altLang="en-US"/>
              <a:pPr>
                <a:defRPr/>
              </a:pPr>
              <a:t>‹#›</a:t>
            </a:fld>
            <a:endParaRPr lang="en-US" altLang="en-US"/>
          </a:p>
        </p:txBody>
      </p:sp>
    </p:spTree>
    <p:extLst>
      <p:ext uri="{BB962C8B-B14F-4D97-AF65-F5344CB8AC3E}">
        <p14:creationId xmlns:p14="http://schemas.microsoft.com/office/powerpoint/2010/main" val="3655765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0B5CD2A0-0FEF-4570-AA80-199DD942639E}" type="slidenum">
              <a:rPr lang="en-US" altLang="en-US"/>
              <a:pPr>
                <a:defRPr/>
              </a:pPr>
              <a:t>‹#›</a:t>
            </a:fld>
            <a:endParaRPr lang="en-US" altLang="en-US"/>
          </a:p>
        </p:txBody>
      </p:sp>
    </p:spTree>
    <p:extLst>
      <p:ext uri="{BB962C8B-B14F-4D97-AF65-F5344CB8AC3E}">
        <p14:creationId xmlns:p14="http://schemas.microsoft.com/office/powerpoint/2010/main" val="1954693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E870D56C-9141-451E-A738-743502812CB4}" type="slidenum">
              <a:rPr lang="en-US" altLang="en-US"/>
              <a:pPr>
                <a:defRPr/>
              </a:pPr>
              <a:t>‹#›</a:t>
            </a:fld>
            <a:endParaRPr lang="en-US" altLang="en-US"/>
          </a:p>
        </p:txBody>
      </p:sp>
    </p:spTree>
    <p:extLst>
      <p:ext uri="{BB962C8B-B14F-4D97-AF65-F5344CB8AC3E}">
        <p14:creationId xmlns:p14="http://schemas.microsoft.com/office/powerpoint/2010/main" val="3649030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A5E0C458-B541-4DD0-81E9-31F56F6E50E1}" type="slidenum">
              <a:rPr lang="en-US" altLang="en-US"/>
              <a:pPr>
                <a:defRPr/>
              </a:pPr>
              <a:t>‹#›</a:t>
            </a:fld>
            <a:endParaRPr lang="en-US" altLang="en-US"/>
          </a:p>
        </p:txBody>
      </p:sp>
    </p:spTree>
    <p:extLst>
      <p:ext uri="{BB962C8B-B14F-4D97-AF65-F5344CB8AC3E}">
        <p14:creationId xmlns:p14="http://schemas.microsoft.com/office/powerpoint/2010/main" val="1402287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45338" y="554038"/>
            <a:ext cx="2212975" cy="53832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8" y="554038"/>
            <a:ext cx="6489700" cy="53832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2ADA147A-6949-4F32-92D5-7D1D62E5BB44}" type="slidenum">
              <a:rPr lang="en-US" altLang="en-US"/>
              <a:pPr>
                <a:defRPr/>
              </a:pPr>
              <a:t>‹#›</a:t>
            </a:fld>
            <a:endParaRPr lang="en-US" altLang="en-US"/>
          </a:p>
        </p:txBody>
      </p:sp>
    </p:spTree>
    <p:extLst>
      <p:ext uri="{BB962C8B-B14F-4D97-AF65-F5344CB8AC3E}">
        <p14:creationId xmlns:p14="http://schemas.microsoft.com/office/powerpoint/2010/main" val="183853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554038"/>
            <a:ext cx="8855075"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7" name="Rectangle 2"/>
          <p:cNvSpPr>
            <a:spLocks noGrp="1" noChangeArrowheads="1"/>
          </p:cNvSpPr>
          <p:nvPr>
            <p:ph type="body" idx="1"/>
          </p:nvPr>
        </p:nvSpPr>
        <p:spPr bwMode="auto">
          <a:xfrm>
            <a:off x="792163" y="1979613"/>
            <a:ext cx="8278812" cy="3957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2" name="Rectangle 3"/>
          <p:cNvSpPr>
            <a:spLocks noGrp="1" noChangeArrowheads="1"/>
          </p:cNvSpPr>
          <p:nvPr>
            <p:ph type="dt"/>
          </p:nvPr>
        </p:nvSpPr>
        <p:spPr bwMode="auto">
          <a:xfrm>
            <a:off x="539750" y="64198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smtClean="0">
                <a:solidFill>
                  <a:srgbClr val="000000"/>
                </a:solidFill>
                <a:latin typeface="Times New Roman" panose="02020603050405020304" pitchFamily="18" charset="0"/>
                <a:cs typeface="+mn-cs"/>
              </a:defRPr>
            </a:lvl1pPr>
          </a:lstStyle>
          <a:p>
            <a:pPr>
              <a:defRPr/>
            </a:pPr>
            <a:endParaRPr lang="en-US" altLang="en-US"/>
          </a:p>
        </p:txBody>
      </p:sp>
      <p:sp>
        <p:nvSpPr>
          <p:cNvPr id="1028" name="Rectangle 4"/>
          <p:cNvSpPr>
            <a:spLocks noGrp="1" noChangeArrowheads="1"/>
          </p:cNvSpPr>
          <p:nvPr>
            <p:ph type="ftr"/>
          </p:nvPr>
        </p:nvSpPr>
        <p:spPr bwMode="auto">
          <a:xfrm>
            <a:off x="3448050" y="6419850"/>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mn-cs"/>
              </a:defRPr>
            </a:lvl1pPr>
          </a:lstStyle>
          <a:p>
            <a:pPr>
              <a:defRPr/>
            </a:pPr>
            <a:endParaRPr lang="en-US" altLang="en-US"/>
          </a:p>
        </p:txBody>
      </p:sp>
      <p:sp>
        <p:nvSpPr>
          <p:cNvPr id="1029" name="Rectangle 5"/>
          <p:cNvSpPr>
            <a:spLocks noGrp="1" noChangeArrowheads="1"/>
          </p:cNvSpPr>
          <p:nvPr>
            <p:ph type="sldNum"/>
          </p:nvPr>
        </p:nvSpPr>
        <p:spPr bwMode="auto">
          <a:xfrm>
            <a:off x="7083425" y="64198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smtClean="0">
                <a:solidFill>
                  <a:srgbClr val="000000"/>
                </a:solidFill>
                <a:latin typeface="Times New Roman" panose="02020603050405020304" pitchFamily="18" charset="0"/>
                <a:cs typeface="+mn-cs"/>
              </a:defRPr>
            </a:lvl1pPr>
          </a:lstStyle>
          <a:p>
            <a:pPr>
              <a:defRPr/>
            </a:pPr>
            <a:fld id="{21D99BFA-4F64-44D9-BDF1-F4DD27A2696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kern="1200">
          <a:solidFill>
            <a:srgbClr val="000000"/>
          </a:solidFill>
          <a:latin typeface="+mj-lt"/>
          <a:ea typeface="+mj-ea"/>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2pPr>
      <a:lvl3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3pPr>
      <a:lvl4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4pPr>
      <a:lvl5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8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8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8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8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8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a:xfrm>
            <a:off x="549275" y="1593850"/>
            <a:ext cx="8856663"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Exploratory Factor Analysis</a:t>
            </a:r>
          </a:p>
        </p:txBody>
      </p:sp>
      <p:sp>
        <p:nvSpPr>
          <p:cNvPr id="3075" name="Rectangle 2"/>
          <p:cNvSpPr>
            <a:spLocks noGrp="1" noChangeArrowheads="1"/>
          </p:cNvSpPr>
          <p:nvPr>
            <p:ph type="body" idx="1"/>
          </p:nvPr>
        </p:nvSpPr>
        <p:spPr>
          <a:xfrm>
            <a:off x="773113" y="3292476"/>
            <a:ext cx="8280400" cy="1325562"/>
          </a:xfrm>
        </p:spPr>
        <p:txBody>
          <a:bodyPr/>
          <a:lstStyle/>
          <a:p>
            <a:pPr marL="107950" indent="0" algn="ctr" eaLnBrk="1">
              <a:buSzPct val="45000"/>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Chong Ho Yu, Ph.D., D. Phil.</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46B4A13B-5CCB-1805-6C68-1FA4CADAA4D9}"/>
              </a:ext>
            </a:extLst>
          </p:cNvPr>
          <p:cNvSpPr>
            <a:spLocks noGrp="1"/>
          </p:cNvSpPr>
          <p:nvPr>
            <p:ph type="title"/>
          </p:nvPr>
        </p:nvSpPr>
        <p:spPr/>
        <p:txBody>
          <a:bodyPr/>
          <a:lstStyle/>
          <a:p>
            <a:pPr eaLnBrk="1" hangingPunct="1"/>
            <a:r>
              <a:rPr lang="en-US" altLang="en-US" dirty="0">
                <a:solidFill>
                  <a:schemeClr val="tx1"/>
                </a:solidFill>
              </a:rPr>
              <a:t>Factor model</a:t>
            </a:r>
          </a:p>
        </p:txBody>
      </p:sp>
      <p:sp>
        <p:nvSpPr>
          <p:cNvPr id="28674" name="Content Placeholder 2">
            <a:extLst>
              <a:ext uri="{FF2B5EF4-FFF2-40B4-BE49-F238E27FC236}">
                <a16:creationId xmlns:a16="http://schemas.microsoft.com/office/drawing/2014/main" id="{2D3E7A9C-5BA2-7057-9814-34E5DA3875A6}"/>
              </a:ext>
            </a:extLst>
          </p:cNvPr>
          <p:cNvSpPr>
            <a:spLocks noGrp="1"/>
          </p:cNvSpPr>
          <p:nvPr>
            <p:ph idx="1"/>
          </p:nvPr>
        </p:nvSpPr>
        <p:spPr>
          <a:xfrm>
            <a:off x="1163637" y="2103437"/>
            <a:ext cx="7753349" cy="3957637"/>
          </a:xfrm>
        </p:spPr>
        <p:txBody>
          <a:bodyPr/>
          <a:lstStyle/>
          <a:p>
            <a:pPr marL="0" indent="0" eaLnBrk="1" hangingPunct="1"/>
            <a:r>
              <a:rPr lang="en-US" altLang="en-US" sz="2800" dirty="0"/>
              <a:t>A </a:t>
            </a:r>
            <a:r>
              <a:rPr lang="en-US" altLang="en-US" sz="2800" dirty="0">
                <a:solidFill>
                  <a:srgbClr val="002060"/>
                </a:solidFill>
              </a:rPr>
              <a:t>factor model </a:t>
            </a:r>
            <a:r>
              <a:rPr lang="en-US" altLang="en-US" sz="2800" dirty="0"/>
              <a:t>identifies the relationship between </a:t>
            </a:r>
            <a:r>
              <a:rPr lang="en-US" altLang="en-US" sz="2800" dirty="0">
                <a:solidFill>
                  <a:srgbClr val="FF0000"/>
                </a:solidFill>
              </a:rPr>
              <a:t>observed items </a:t>
            </a:r>
            <a:r>
              <a:rPr lang="en-US" altLang="en-US" sz="2800" dirty="0"/>
              <a:t>and </a:t>
            </a:r>
            <a:r>
              <a:rPr lang="en-US" altLang="en-US" sz="2800" dirty="0">
                <a:solidFill>
                  <a:srgbClr val="FF0000"/>
                </a:solidFill>
              </a:rPr>
              <a:t>latent factors</a:t>
            </a:r>
            <a:r>
              <a:rPr lang="en-US" altLang="en-US" sz="2800" dirty="0"/>
              <a:t>. For example, when a psychologist wants to study the causal relationships between Math anxiety and job performance, first he/she has to define the constructs “Math anxiety” and “job performance.” </a:t>
            </a:r>
          </a:p>
          <a:p>
            <a:pPr marL="0" indent="0" eaLnBrk="1" hangingPunct="1"/>
            <a:r>
              <a:rPr lang="en-US" altLang="en-US" sz="2800" dirty="0"/>
              <a:t>To accomplish this step, the psychologist needs to develop items that measure the defined construct.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Why do we use factor analysis?</a:t>
            </a:r>
          </a:p>
        </p:txBody>
      </p:sp>
      <p:sp>
        <p:nvSpPr>
          <p:cNvPr id="5123" name="Rectangle 2"/>
          <p:cNvSpPr>
            <a:spLocks noGrp="1" noChangeArrowheads="1"/>
          </p:cNvSpPr>
          <p:nvPr>
            <p:ph type="body" idx="1"/>
          </p:nvPr>
        </p:nvSpPr>
        <p:spPr>
          <a:xfrm>
            <a:off x="1096963" y="2106612"/>
            <a:ext cx="2743200" cy="1952625"/>
          </a:xfrm>
        </p:spPr>
        <p:txBody>
          <a:bodyPr tIns="24695"/>
          <a:lstStyle/>
          <a:p>
            <a:pPr marL="0" indent="0" eaLnBrk="1">
              <a:tabLst>
                <a:tab pos="723900" algn="l"/>
                <a:tab pos="1447800" algn="l"/>
                <a:tab pos="2171700" algn="l"/>
              </a:tabLst>
            </a:pPr>
            <a:r>
              <a:rPr lang="en-US" altLang="en-US" sz="2800" dirty="0"/>
              <a:t>Find out what observed items can indicate latent constructs.</a:t>
            </a:r>
          </a:p>
        </p:txBody>
      </p:sp>
      <p:pic>
        <p:nvPicPr>
          <p:cNvPr id="51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6863" y="1970088"/>
            <a:ext cx="5129212" cy="20526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4112" y="4176713"/>
            <a:ext cx="7246937" cy="2514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EDAE-EA74-EB1E-6755-7A7F91226D64}"/>
              </a:ext>
            </a:extLst>
          </p:cNvPr>
          <p:cNvSpPr>
            <a:spLocks noGrp="1"/>
          </p:cNvSpPr>
          <p:nvPr>
            <p:ph type="title"/>
          </p:nvPr>
        </p:nvSpPr>
        <p:spPr/>
        <p:txBody>
          <a:bodyPr/>
          <a:lstStyle/>
          <a:p>
            <a:r>
              <a:rPr lang="en-US" dirty="0"/>
              <a:t>What is/isn’t a construct?</a:t>
            </a:r>
          </a:p>
        </p:txBody>
      </p:sp>
      <p:sp>
        <p:nvSpPr>
          <p:cNvPr id="3" name="Content Placeholder 2">
            <a:extLst>
              <a:ext uri="{FF2B5EF4-FFF2-40B4-BE49-F238E27FC236}">
                <a16:creationId xmlns:a16="http://schemas.microsoft.com/office/drawing/2014/main" id="{9230B015-36B9-31E8-37B6-8193A68CFEB7}"/>
              </a:ext>
            </a:extLst>
          </p:cNvPr>
          <p:cNvSpPr>
            <a:spLocks noGrp="1"/>
          </p:cNvSpPr>
          <p:nvPr>
            <p:ph idx="1"/>
          </p:nvPr>
        </p:nvSpPr>
        <p:spPr>
          <a:xfrm>
            <a:off x="792163" y="1979613"/>
            <a:ext cx="4781549" cy="4467224"/>
          </a:xfrm>
        </p:spPr>
        <p:txBody>
          <a:bodyPr/>
          <a:lstStyle/>
          <a:p>
            <a:pPr marL="457200" indent="-457200">
              <a:buFont typeface="Arial" panose="020B0604020202020204" pitchFamily="34" charset="0"/>
              <a:buChar char="•"/>
            </a:pPr>
            <a:r>
              <a:rPr lang="en-US" sz="2400" dirty="0"/>
              <a:t>Constructs should not be </a:t>
            </a:r>
            <a:r>
              <a:rPr lang="en-US" sz="2400" dirty="0">
                <a:solidFill>
                  <a:srgbClr val="FF0000"/>
                </a:solidFill>
              </a:rPr>
              <a:t>pigeonholes</a:t>
            </a:r>
            <a:r>
              <a:rPr lang="en-US" sz="2400" dirty="0"/>
              <a:t>.</a:t>
            </a:r>
          </a:p>
          <a:p>
            <a:pPr marL="457200" indent="-457200">
              <a:buFont typeface="Arial" panose="020B0604020202020204" pitchFamily="34" charset="0"/>
              <a:buChar char="•"/>
            </a:pPr>
            <a:r>
              <a:rPr lang="en-US" sz="2400" dirty="0"/>
              <a:t>Pigeonholing is a process that attempts to classify entities (e.g., personality, mental state…etc.) into a few categories. So, what is the problem?</a:t>
            </a:r>
          </a:p>
          <a:p>
            <a:pPr marL="457200" indent="-457200">
              <a:buFont typeface="Arial" panose="020B0604020202020204" pitchFamily="34" charset="0"/>
              <a:buChar char="•"/>
            </a:pPr>
            <a:r>
              <a:rPr lang="en-US" sz="2400" dirty="0"/>
              <a:t>People can be classified into "introverted" and "extroverted”, but most people exhibit both traits to some degree.</a:t>
            </a:r>
          </a:p>
          <a:p>
            <a:r>
              <a:rPr lang="en-US" dirty="0"/>
              <a:t> </a:t>
            </a:r>
          </a:p>
          <a:p>
            <a:endParaRPr lang="en-US" dirty="0"/>
          </a:p>
        </p:txBody>
      </p:sp>
      <p:pic>
        <p:nvPicPr>
          <p:cNvPr id="1026" name="Picture 2">
            <a:extLst>
              <a:ext uri="{FF2B5EF4-FFF2-40B4-BE49-F238E27FC236}">
                <a16:creationId xmlns:a16="http://schemas.microsoft.com/office/drawing/2014/main" id="{5F9B510F-359F-8E58-715F-B1FFF42A8A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312" y="1987550"/>
            <a:ext cx="3081391" cy="249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17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EDAE-EA74-EB1E-6755-7A7F91226D64}"/>
              </a:ext>
            </a:extLst>
          </p:cNvPr>
          <p:cNvSpPr>
            <a:spLocks noGrp="1"/>
          </p:cNvSpPr>
          <p:nvPr>
            <p:ph type="title"/>
          </p:nvPr>
        </p:nvSpPr>
        <p:spPr/>
        <p:txBody>
          <a:bodyPr/>
          <a:lstStyle/>
          <a:p>
            <a:r>
              <a:rPr lang="en-US" dirty="0"/>
              <a:t>What is/isn’t a construct?</a:t>
            </a:r>
          </a:p>
        </p:txBody>
      </p:sp>
      <p:sp>
        <p:nvSpPr>
          <p:cNvPr id="3" name="Content Placeholder 2">
            <a:extLst>
              <a:ext uri="{FF2B5EF4-FFF2-40B4-BE49-F238E27FC236}">
                <a16:creationId xmlns:a16="http://schemas.microsoft.com/office/drawing/2014/main" id="{9230B015-36B9-31E8-37B6-8193A68CFEB7}"/>
              </a:ext>
            </a:extLst>
          </p:cNvPr>
          <p:cNvSpPr>
            <a:spLocks noGrp="1"/>
          </p:cNvSpPr>
          <p:nvPr>
            <p:ph idx="1"/>
          </p:nvPr>
        </p:nvSpPr>
        <p:spPr>
          <a:xfrm>
            <a:off x="792163" y="1979613"/>
            <a:ext cx="5772149" cy="4314824"/>
          </a:xfrm>
        </p:spPr>
        <p:txBody>
          <a:bodyPr/>
          <a:lstStyle/>
          <a:p>
            <a:pPr>
              <a:buFont typeface="Arial" panose="020B0604020202020204" pitchFamily="34" charset="0"/>
              <a:buChar char="•"/>
            </a:pPr>
            <a:r>
              <a:rPr lang="en-US" sz="2400" dirty="0"/>
              <a:t>Learners can be classified into “intrinsically” and “extrinsically motived”.</a:t>
            </a:r>
          </a:p>
          <a:p>
            <a:pPr>
              <a:buFont typeface="Arial" panose="020B0604020202020204" pitchFamily="34" charset="0"/>
              <a:buChar char="•"/>
            </a:pPr>
            <a:r>
              <a:rPr lang="en-US" sz="2400" dirty="0"/>
              <a:t>A professor might do basic research without commercial application (intrinsically motivated). But publishing in a journal and eventually receiving a promotion is an external reward. </a:t>
            </a:r>
          </a:p>
          <a:p>
            <a:pPr>
              <a:buFont typeface="Arial" panose="020B0604020202020204" pitchFamily="34" charset="0"/>
              <a:buChar char="•"/>
            </a:pPr>
            <a:r>
              <a:rPr lang="en-US" sz="2400" dirty="0"/>
              <a:t>A Microsoft programmer might be highly motivated by his six-figure income, but he may also enjoy a sense of self-actualization when the Windows OS revolutionizes the field of computing. </a:t>
            </a:r>
          </a:p>
          <a:p>
            <a:r>
              <a:rPr lang="en-US" dirty="0"/>
              <a:t> </a:t>
            </a:r>
          </a:p>
          <a:p>
            <a:endParaRPr lang="en-US" dirty="0"/>
          </a:p>
        </p:txBody>
      </p:sp>
      <p:pic>
        <p:nvPicPr>
          <p:cNvPr id="2050" name="Picture 2" descr="Book cover">
            <a:extLst>
              <a:ext uri="{FF2B5EF4-FFF2-40B4-BE49-F238E27FC236}">
                <a16:creationId xmlns:a16="http://schemas.microsoft.com/office/drawing/2014/main" id="{6C556758-FBBC-28B8-125A-6D19009A8D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2912" y="2004218"/>
            <a:ext cx="2357300" cy="3551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013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A118B-7F2D-06EB-B6E5-3F3F6B3CE84E}"/>
              </a:ext>
            </a:extLst>
          </p:cNvPr>
          <p:cNvSpPr>
            <a:spLocks noGrp="1"/>
          </p:cNvSpPr>
          <p:nvPr>
            <p:ph type="title"/>
          </p:nvPr>
        </p:nvSpPr>
        <p:spPr/>
        <p:txBody>
          <a:bodyPr/>
          <a:lstStyle/>
          <a:p>
            <a:r>
              <a:rPr lang="en-US" dirty="0"/>
              <a:t>What is/isn’t construct?</a:t>
            </a:r>
          </a:p>
        </p:txBody>
      </p:sp>
      <p:sp>
        <p:nvSpPr>
          <p:cNvPr id="3" name="Content Placeholder 2">
            <a:extLst>
              <a:ext uri="{FF2B5EF4-FFF2-40B4-BE49-F238E27FC236}">
                <a16:creationId xmlns:a16="http://schemas.microsoft.com/office/drawing/2014/main" id="{864B6102-7EF8-4C46-5232-D3AAFA588A6A}"/>
              </a:ext>
            </a:extLst>
          </p:cNvPr>
          <p:cNvSpPr>
            <a:spLocks noGrp="1"/>
          </p:cNvSpPr>
          <p:nvPr>
            <p:ph idx="1"/>
          </p:nvPr>
        </p:nvSpPr>
        <p:spPr>
          <a:xfrm>
            <a:off x="792163" y="1979613"/>
            <a:ext cx="8278812" cy="4391024"/>
          </a:xfrm>
        </p:spPr>
        <p:txBody>
          <a:bodyPr/>
          <a:lstStyle/>
          <a:p>
            <a:pPr marL="457200" indent="-457200">
              <a:buFont typeface="Arial" panose="020B0604020202020204" pitchFamily="34" charset="0"/>
              <a:buChar char="•"/>
            </a:pPr>
            <a:r>
              <a:rPr lang="en-US" sz="2800" dirty="0"/>
              <a:t>A construct is an </a:t>
            </a:r>
            <a:r>
              <a:rPr lang="en-US" sz="2800" dirty="0">
                <a:solidFill>
                  <a:srgbClr val="FF0000"/>
                </a:solidFill>
              </a:rPr>
              <a:t>open concept</a:t>
            </a:r>
            <a:r>
              <a:rPr lang="en-US" sz="2800" dirty="0"/>
              <a:t>; it is NOT an </a:t>
            </a:r>
            <a:r>
              <a:rPr lang="en-US" sz="2800" dirty="0">
                <a:solidFill>
                  <a:srgbClr val="FF0000"/>
                </a:solidFill>
              </a:rPr>
              <a:t>operationalized definition</a:t>
            </a:r>
            <a:r>
              <a:rPr lang="en-US" sz="2800" dirty="0"/>
              <a:t>.</a:t>
            </a:r>
          </a:p>
          <a:p>
            <a:pPr marL="457200" indent="-457200">
              <a:buFont typeface="Arial" panose="020B0604020202020204" pitchFamily="34" charset="0"/>
              <a:buChar char="•"/>
            </a:pPr>
            <a:r>
              <a:rPr lang="en-US" sz="2800" dirty="0"/>
              <a:t>An operationalized variable is exhaustive e.g. X is </a:t>
            </a:r>
            <a:r>
              <a:rPr lang="en-US" sz="2800" dirty="0">
                <a:solidFill>
                  <a:srgbClr val="FF0000"/>
                </a:solidFill>
              </a:rPr>
              <a:t>nothing but </a:t>
            </a:r>
            <a:r>
              <a:rPr lang="en-US" sz="2800" dirty="0"/>
              <a:t>a + b + c</a:t>
            </a:r>
          </a:p>
          <a:p>
            <a:pPr marL="457200" indent="-457200">
              <a:buFont typeface="Arial" panose="020B0604020202020204" pitchFamily="34" charset="0"/>
              <a:buChar char="•"/>
            </a:pPr>
            <a:r>
              <a:rPr lang="en-US" sz="2800" dirty="0"/>
              <a:t>Intelligence is </a:t>
            </a:r>
            <a:r>
              <a:rPr lang="en-US" sz="2800" dirty="0">
                <a:solidFill>
                  <a:srgbClr val="FF0000"/>
                </a:solidFill>
              </a:rPr>
              <a:t>nothing more than </a:t>
            </a:r>
            <a:r>
              <a:rPr lang="en-US" sz="2800" dirty="0"/>
              <a:t>logical reasoning + response time + memory + verbal clarity </a:t>
            </a:r>
          </a:p>
          <a:p>
            <a:pPr marL="457200" indent="-457200">
              <a:buFont typeface="Arial" panose="020B0604020202020204" pitchFamily="34" charset="0"/>
              <a:buChar char="•"/>
            </a:pPr>
            <a:r>
              <a:rPr lang="en-US" sz="2800" dirty="0"/>
              <a:t>People and people’s attributes are </a:t>
            </a:r>
            <a:r>
              <a:rPr lang="en-US" sz="2800" dirty="0">
                <a:solidFill>
                  <a:srgbClr val="FF0000"/>
                </a:solidFill>
              </a:rPr>
              <a:t>defined</a:t>
            </a:r>
            <a:r>
              <a:rPr lang="en-US" sz="2800" dirty="0"/>
              <a:t> by a single number (e.g., IQ, GPA…etc.) </a:t>
            </a:r>
          </a:p>
          <a:p>
            <a:endParaRPr lang="en-US" dirty="0"/>
          </a:p>
        </p:txBody>
      </p:sp>
    </p:spTree>
    <p:extLst>
      <p:ext uri="{BB962C8B-B14F-4D97-AF65-F5344CB8AC3E}">
        <p14:creationId xmlns:p14="http://schemas.microsoft.com/office/powerpoint/2010/main" val="2771530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6A76-9AB8-9D71-FE1F-FD9357962D26}"/>
              </a:ext>
            </a:extLst>
          </p:cNvPr>
          <p:cNvSpPr>
            <a:spLocks noGrp="1"/>
          </p:cNvSpPr>
          <p:nvPr>
            <p:ph type="title"/>
          </p:nvPr>
        </p:nvSpPr>
        <p:spPr/>
        <p:txBody>
          <a:bodyPr/>
          <a:lstStyle/>
          <a:p>
            <a:r>
              <a:rPr lang="en-US" dirty="0"/>
              <a:t>A controversial example</a:t>
            </a:r>
          </a:p>
        </p:txBody>
      </p:sp>
      <p:sp>
        <p:nvSpPr>
          <p:cNvPr id="3" name="Content Placeholder 2">
            <a:extLst>
              <a:ext uri="{FF2B5EF4-FFF2-40B4-BE49-F238E27FC236}">
                <a16:creationId xmlns:a16="http://schemas.microsoft.com/office/drawing/2014/main" id="{47F174DA-A2FD-F08D-0EA9-AE7B5BA1A702}"/>
              </a:ext>
            </a:extLst>
          </p:cNvPr>
          <p:cNvSpPr>
            <a:spLocks noGrp="1"/>
          </p:cNvSpPr>
          <p:nvPr>
            <p:ph idx="1"/>
          </p:nvPr>
        </p:nvSpPr>
        <p:spPr/>
        <p:txBody>
          <a:bodyPr/>
          <a:lstStyle/>
          <a:p>
            <a:pPr marL="457200" indent="-457200">
              <a:buFont typeface="Arial" panose="020B0604020202020204" pitchFamily="34" charset="0"/>
              <a:buChar char="•"/>
            </a:pPr>
            <a:r>
              <a:rPr lang="en-US" dirty="0"/>
              <a:t>What is intelligence? How should we define and measure it?</a:t>
            </a:r>
          </a:p>
          <a:p>
            <a:pPr marL="457200" indent="-457200">
              <a:buFont typeface="Arial" panose="020B0604020202020204" pitchFamily="34" charset="0"/>
              <a:buChar char="•"/>
            </a:pPr>
            <a:r>
              <a:rPr lang="en-US" dirty="0"/>
              <a:t>Is there only one aspect of intelligence or multi-faceted? </a:t>
            </a:r>
          </a:p>
          <a:p>
            <a:pPr marL="457200" indent="-457200">
              <a:buFont typeface="Arial" panose="020B0604020202020204" pitchFamily="34" charset="0"/>
              <a:buChar char="•"/>
            </a:pPr>
            <a:r>
              <a:rPr lang="en-US" dirty="0"/>
              <a:t>Is the standard IQ test valid and fair? </a:t>
            </a:r>
          </a:p>
        </p:txBody>
      </p:sp>
    </p:spTree>
    <p:extLst>
      <p:ext uri="{BB962C8B-B14F-4D97-AF65-F5344CB8AC3E}">
        <p14:creationId xmlns:p14="http://schemas.microsoft.com/office/powerpoint/2010/main" val="2169103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a:extLst>
              <a:ext uri="{FF2B5EF4-FFF2-40B4-BE49-F238E27FC236}">
                <a16:creationId xmlns:a16="http://schemas.microsoft.com/office/drawing/2014/main" id="{B54E64FB-3391-35AC-04CC-6876C1CAB658}"/>
              </a:ext>
            </a:extLst>
          </p:cNvPr>
          <p:cNvSpPr>
            <a:spLocks noGrp="1"/>
          </p:cNvSpPr>
          <p:nvPr>
            <p:ph idx="1"/>
          </p:nvPr>
        </p:nvSpPr>
        <p:spPr>
          <a:xfrm>
            <a:off x="756496" y="808037"/>
            <a:ext cx="8567632" cy="419982"/>
          </a:xfrm>
        </p:spPr>
        <p:txBody>
          <a:bodyPr/>
          <a:lstStyle/>
          <a:p>
            <a:pPr>
              <a:buFont typeface="Arial" panose="020B0604020202020204" pitchFamily="34" charset="0"/>
              <a:buChar char="•"/>
            </a:pPr>
            <a:r>
              <a:rPr lang="en-US" altLang="en-US" sz="2205" dirty="0"/>
              <a:t>"Determinists arguments for ranking people according to a single scale of intelligence, no matter how numerically sophisticated, have recorded little more than social prejudice." (Gould, 1981, pp. 27-28) Gould’s book is controversial because some people said that he mis-cited certain studies.</a:t>
            </a:r>
          </a:p>
          <a:p>
            <a:endParaRPr lang="en-US" altLang="en-US" sz="2205" dirty="0"/>
          </a:p>
        </p:txBody>
      </p:sp>
      <p:pic>
        <p:nvPicPr>
          <p:cNvPr id="16388" name="Picture 2" descr="The Mismeasure of Man (Revised &amp; Expanded)">
            <a:extLst>
              <a:ext uri="{FF2B5EF4-FFF2-40B4-BE49-F238E27FC236}">
                <a16:creationId xmlns:a16="http://schemas.microsoft.com/office/drawing/2014/main" id="{A81DCE6A-396A-659E-528E-339F915B13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964" t="14048" r="23814"/>
          <a:stretch/>
        </p:blipFill>
        <p:spPr bwMode="auto">
          <a:xfrm>
            <a:off x="2271221" y="2592265"/>
            <a:ext cx="2870549" cy="4311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descr="Sense and Nonsense about IQ: The Case for Uniqueness">
            <a:extLst>
              <a:ext uri="{FF2B5EF4-FFF2-40B4-BE49-F238E27FC236}">
                <a16:creationId xmlns:a16="http://schemas.microsoft.com/office/drawing/2014/main" id="{41C14C52-EBDE-9838-9BFF-1F2BDCC9FA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962" t="14568" r="25162"/>
          <a:stretch/>
        </p:blipFill>
        <p:spPr bwMode="auto">
          <a:xfrm>
            <a:off x="5802312" y="2588772"/>
            <a:ext cx="2870548" cy="431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ABBA547A-C889-403F-71F7-59041E7D960A}"/>
              </a:ext>
            </a:extLst>
          </p:cNvPr>
          <p:cNvSpPr>
            <a:spLocks noGrp="1"/>
          </p:cNvSpPr>
          <p:nvPr>
            <p:ph type="title"/>
          </p:nvPr>
        </p:nvSpPr>
        <p:spPr>
          <a:xfrm>
            <a:off x="233269" y="335985"/>
            <a:ext cx="4283816" cy="1259946"/>
          </a:xfrm>
        </p:spPr>
        <p:txBody>
          <a:bodyPr/>
          <a:lstStyle/>
          <a:p>
            <a:r>
              <a:rPr lang="en-US" altLang="en-US"/>
              <a:t>Alfred Binet</a:t>
            </a:r>
          </a:p>
        </p:txBody>
      </p:sp>
      <p:sp>
        <p:nvSpPr>
          <p:cNvPr id="17411" name="Content Placeholder 2">
            <a:extLst>
              <a:ext uri="{FF2B5EF4-FFF2-40B4-BE49-F238E27FC236}">
                <a16:creationId xmlns:a16="http://schemas.microsoft.com/office/drawing/2014/main" id="{E397EF34-F1E7-9216-E57D-58C5853493E9}"/>
              </a:ext>
            </a:extLst>
          </p:cNvPr>
          <p:cNvSpPr>
            <a:spLocks noGrp="1"/>
          </p:cNvSpPr>
          <p:nvPr>
            <p:ph idx="1"/>
          </p:nvPr>
        </p:nvSpPr>
        <p:spPr>
          <a:xfrm>
            <a:off x="4517085" y="1671672"/>
            <a:ext cx="4626575" cy="4774706"/>
          </a:xfrm>
        </p:spPr>
        <p:txBody>
          <a:bodyPr/>
          <a:lstStyle/>
          <a:p>
            <a:pPr marL="457200" indent="-457200">
              <a:buFont typeface="Arial" panose="020B0604020202020204" pitchFamily="34" charset="0"/>
              <a:buChar char="•"/>
            </a:pPr>
            <a:r>
              <a:rPr lang="en-US" altLang="en-US" sz="2400" dirty="0"/>
              <a:t>The purpose of IQ tests is to identify the children who need help and special education, not to classify normal people.</a:t>
            </a:r>
          </a:p>
          <a:p>
            <a:pPr marL="457200" indent="-457200">
              <a:buFont typeface="Arial" panose="020B0604020202020204" pitchFamily="34" charset="0"/>
              <a:buChar char="•"/>
            </a:pPr>
            <a:r>
              <a:rPr lang="en-US" altLang="en-US" sz="2400" dirty="0"/>
              <a:t>He declined to define IQ as </a:t>
            </a:r>
            <a:r>
              <a:rPr lang="en-US" altLang="en-US" sz="2400" dirty="0">
                <a:solidFill>
                  <a:srgbClr val="FF0000"/>
                </a:solidFill>
              </a:rPr>
              <a:t>fixed, inborn </a:t>
            </a:r>
            <a:r>
              <a:rPr lang="en-US" altLang="en-US" sz="2400" dirty="0"/>
              <a:t>intelligence. </a:t>
            </a:r>
          </a:p>
          <a:p>
            <a:pPr marL="457200" indent="-457200">
              <a:buFont typeface="Arial" panose="020B0604020202020204" pitchFamily="34" charset="0"/>
              <a:buChar char="•"/>
            </a:pPr>
            <a:r>
              <a:rPr lang="en-US" altLang="en-US" sz="2400" dirty="0"/>
              <a:t>He refused to accept IQ as an absolute measure; intelligence is too complex to be captured by a single number. The scale is a rough guide only.</a:t>
            </a:r>
          </a:p>
        </p:txBody>
      </p:sp>
      <p:pic>
        <p:nvPicPr>
          <p:cNvPr id="17412" name="Picture 2" descr="http://upload.wikimedia.org/wikipedia/commons/4/4f/Alfred_Binet.jpg">
            <a:extLst>
              <a:ext uri="{FF2B5EF4-FFF2-40B4-BE49-F238E27FC236}">
                <a16:creationId xmlns:a16="http://schemas.microsoft.com/office/drawing/2014/main" id="{2C1D0038-BB4E-40B9-D9B3-685FA1CD4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85" y="1874837"/>
            <a:ext cx="3644384" cy="405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1B22E541-65B1-9024-33B8-3E5FB4EA0EF6}"/>
              </a:ext>
            </a:extLst>
          </p:cNvPr>
          <p:cNvSpPr>
            <a:spLocks noGrp="1"/>
          </p:cNvSpPr>
          <p:nvPr>
            <p:ph type="title"/>
          </p:nvPr>
        </p:nvSpPr>
        <p:spPr>
          <a:xfrm>
            <a:off x="239712" y="922211"/>
            <a:ext cx="4283816" cy="755968"/>
          </a:xfrm>
        </p:spPr>
        <p:txBody>
          <a:bodyPr/>
          <a:lstStyle/>
          <a:p>
            <a:r>
              <a:rPr lang="en-US" altLang="en-US" sz="3968" dirty="0"/>
              <a:t>Henry H. Goddard</a:t>
            </a:r>
            <a:endParaRPr lang="en-US" altLang="en-US" dirty="0"/>
          </a:p>
        </p:txBody>
      </p:sp>
      <p:sp>
        <p:nvSpPr>
          <p:cNvPr id="18435" name="Content Placeholder 2">
            <a:extLst>
              <a:ext uri="{FF2B5EF4-FFF2-40B4-BE49-F238E27FC236}">
                <a16:creationId xmlns:a16="http://schemas.microsoft.com/office/drawing/2014/main" id="{F0990746-1DF4-C041-3B19-DB90D8830647}"/>
              </a:ext>
            </a:extLst>
          </p:cNvPr>
          <p:cNvSpPr>
            <a:spLocks noGrp="1"/>
          </p:cNvSpPr>
          <p:nvPr>
            <p:ph idx="1"/>
          </p:nvPr>
        </p:nvSpPr>
        <p:spPr>
          <a:xfrm>
            <a:off x="4642696" y="1189036"/>
            <a:ext cx="4283816" cy="5448427"/>
          </a:xfrm>
        </p:spPr>
        <p:txBody>
          <a:bodyPr/>
          <a:lstStyle/>
          <a:p>
            <a:pPr marL="457200" indent="-457200">
              <a:buFont typeface="Arial" panose="020B0604020202020204" pitchFamily="34" charset="0"/>
              <a:buChar char="•"/>
            </a:pPr>
            <a:r>
              <a:rPr lang="en-US" altLang="en-US" sz="2800" dirty="0"/>
              <a:t>Invented the term “</a:t>
            </a:r>
            <a:r>
              <a:rPr lang="en-US" altLang="en-US" sz="2800" dirty="0">
                <a:solidFill>
                  <a:srgbClr val="FF0000"/>
                </a:solidFill>
              </a:rPr>
              <a:t>moron</a:t>
            </a:r>
            <a:r>
              <a:rPr lang="en-US" altLang="en-US" sz="2800" dirty="0"/>
              <a:t>”: a person with a mental age in adulthood of between 8 and 12 (IQ of 51-70) on the Binet scale.</a:t>
            </a:r>
          </a:p>
          <a:p>
            <a:pPr marL="457200" indent="-457200">
              <a:buFont typeface="Arial" panose="020B0604020202020204" pitchFamily="34" charset="0"/>
              <a:buChar char="•"/>
            </a:pPr>
            <a:r>
              <a:rPr lang="en-US" altLang="en-US" sz="2800" dirty="0"/>
              <a:t>1914: testified in court that people with below-average intelligence should have limited criminal responsibility.</a:t>
            </a:r>
          </a:p>
          <a:p>
            <a:endParaRPr lang="en-US" altLang="en-US" dirty="0"/>
          </a:p>
        </p:txBody>
      </p:sp>
      <p:pic>
        <p:nvPicPr>
          <p:cNvPr id="18436" name="Picture 2" descr="http://upload.wikimedia.org/wikipedia/en/thumb/4/45/Henry_H._Goddard.jpg/250px-Henry_H._Goddard.jpg">
            <a:extLst>
              <a:ext uri="{FF2B5EF4-FFF2-40B4-BE49-F238E27FC236}">
                <a16:creationId xmlns:a16="http://schemas.microsoft.com/office/drawing/2014/main" id="{D8831AF2-8D73-0E4A-E8E1-9D3F7F0DAA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458" y="2027237"/>
            <a:ext cx="3548887" cy="4583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A9020279-F915-EBB7-C177-E42268045F72}"/>
              </a:ext>
            </a:extLst>
          </p:cNvPr>
          <p:cNvSpPr>
            <a:spLocks noGrp="1"/>
          </p:cNvSpPr>
          <p:nvPr>
            <p:ph type="title"/>
          </p:nvPr>
        </p:nvSpPr>
        <p:spPr>
          <a:xfrm>
            <a:off x="672500" y="503237"/>
            <a:ext cx="8567632" cy="1008698"/>
          </a:xfrm>
        </p:spPr>
        <p:txBody>
          <a:bodyPr/>
          <a:lstStyle/>
          <a:p>
            <a:r>
              <a:rPr lang="en-US" altLang="en-US" b="1" dirty="0"/>
              <a:t>G Factor</a:t>
            </a:r>
            <a:endParaRPr lang="en-US" altLang="en-US" dirty="0"/>
          </a:p>
        </p:txBody>
      </p:sp>
      <p:sp>
        <p:nvSpPr>
          <p:cNvPr id="20483" name="Content Placeholder 2">
            <a:extLst>
              <a:ext uri="{FF2B5EF4-FFF2-40B4-BE49-F238E27FC236}">
                <a16:creationId xmlns:a16="http://schemas.microsoft.com/office/drawing/2014/main" id="{F74535A9-F260-AF73-4F50-6FBDC214C3C8}"/>
              </a:ext>
            </a:extLst>
          </p:cNvPr>
          <p:cNvSpPr>
            <a:spLocks noGrp="1"/>
          </p:cNvSpPr>
          <p:nvPr>
            <p:ph idx="1"/>
          </p:nvPr>
        </p:nvSpPr>
        <p:spPr>
          <a:xfrm>
            <a:off x="840493" y="1511934"/>
            <a:ext cx="8147651" cy="5123780"/>
          </a:xfrm>
        </p:spPr>
        <p:txBody>
          <a:bodyPr/>
          <a:lstStyle/>
          <a:p>
            <a:pPr>
              <a:buFont typeface="Arial" panose="020B0604020202020204" pitchFamily="34" charset="0"/>
              <a:buChar char="•"/>
            </a:pPr>
            <a:r>
              <a:rPr lang="en-US" altLang="en-US" sz="2800" dirty="0"/>
              <a:t>All standardized tests of academic aptitude or achievement measure this general factor to some degree, but IQ tests expressly designed for that purpose--measure it more accurately (Spearman, 1904)</a:t>
            </a:r>
          </a:p>
          <a:p>
            <a:pPr>
              <a:buFont typeface="Arial" panose="020B0604020202020204" pitchFamily="34" charset="0"/>
              <a:buChar char="•"/>
            </a:pPr>
            <a:r>
              <a:rPr lang="en-US" altLang="en-US" sz="2800" dirty="0"/>
              <a:t>At the turn of the 20</a:t>
            </a:r>
            <a:r>
              <a:rPr lang="en-US" altLang="en-US" sz="2800" baseline="30000" dirty="0"/>
              <a:t>th</a:t>
            </a:r>
            <a:r>
              <a:rPr lang="en-US" altLang="en-US" sz="2800" dirty="0"/>
              <a:t> century Charles Spearman (1863-1945) used statistical methods such as </a:t>
            </a:r>
            <a:r>
              <a:rPr lang="en-US" altLang="en-US" sz="2800" dirty="0">
                <a:solidFill>
                  <a:srgbClr val="FF0000"/>
                </a:solidFill>
              </a:rPr>
              <a:t>Correlation</a:t>
            </a:r>
            <a:r>
              <a:rPr lang="en-US" altLang="en-US" sz="2800" dirty="0"/>
              <a:t> and </a:t>
            </a:r>
            <a:r>
              <a:rPr lang="en-US" altLang="en-US" sz="2800" dirty="0">
                <a:solidFill>
                  <a:srgbClr val="FF0000"/>
                </a:solidFill>
              </a:rPr>
              <a:t>Factor Analysis </a:t>
            </a:r>
            <a:r>
              <a:rPr lang="en-US" altLang="en-US" sz="2800" dirty="0"/>
              <a:t>to define mental abilities as factors.</a:t>
            </a:r>
          </a:p>
          <a:p>
            <a:pPr>
              <a:buFont typeface="Arial" panose="020B0604020202020204" pitchFamily="34" charset="0"/>
              <a:buChar char="•"/>
            </a:pPr>
            <a:r>
              <a:rPr lang="en-US" altLang="en-US" sz="2800" dirty="0"/>
              <a:t>When two apparently different abilities are shown to be highly correlated, Spearman took this as evidence for the existence of a general factor G.</a:t>
            </a:r>
          </a:p>
          <a:p>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B6DB414D-1B2D-969F-46EF-1BDEED058452}"/>
              </a:ext>
            </a:extLst>
          </p:cNvPr>
          <p:cNvSpPr>
            <a:spLocks noGrp="1"/>
          </p:cNvSpPr>
          <p:nvPr>
            <p:ph type="title"/>
          </p:nvPr>
        </p:nvSpPr>
        <p:spPr>
          <a:xfrm>
            <a:off x="756496" y="592348"/>
            <a:ext cx="8567632" cy="1259946"/>
          </a:xfrm>
        </p:spPr>
        <p:txBody>
          <a:bodyPr/>
          <a:lstStyle/>
          <a:p>
            <a:r>
              <a:rPr lang="en-US" altLang="en-US" dirty="0"/>
              <a:t>Other views</a:t>
            </a:r>
          </a:p>
        </p:txBody>
      </p:sp>
      <p:sp>
        <p:nvSpPr>
          <p:cNvPr id="21507" name="Content Placeholder 2">
            <a:extLst>
              <a:ext uri="{FF2B5EF4-FFF2-40B4-BE49-F238E27FC236}">
                <a16:creationId xmlns:a16="http://schemas.microsoft.com/office/drawing/2014/main" id="{0B72FA35-DD8E-F149-83E4-5831D8B5319D}"/>
              </a:ext>
            </a:extLst>
          </p:cNvPr>
          <p:cNvSpPr>
            <a:spLocks noGrp="1"/>
          </p:cNvSpPr>
          <p:nvPr>
            <p:ph idx="1"/>
          </p:nvPr>
        </p:nvSpPr>
        <p:spPr>
          <a:xfrm>
            <a:off x="1001712" y="1874837"/>
            <a:ext cx="7796812" cy="5011103"/>
          </a:xfrm>
        </p:spPr>
        <p:txBody>
          <a:bodyPr/>
          <a:lstStyle/>
          <a:p>
            <a:pPr marL="457200" indent="-457200">
              <a:buFont typeface="Arial" panose="020B0604020202020204" pitchFamily="34" charset="0"/>
              <a:buChar char="•"/>
            </a:pPr>
            <a:r>
              <a:rPr lang="en-US" altLang="en-US" sz="2400" dirty="0"/>
              <a:t>Thorndike: intelligence contains several unique factors</a:t>
            </a:r>
          </a:p>
          <a:p>
            <a:pPr marL="457200" indent="-457200">
              <a:buFont typeface="Arial" panose="020B0604020202020204" pitchFamily="34" charset="0"/>
              <a:buChar char="•"/>
            </a:pPr>
            <a:r>
              <a:rPr lang="en-US" altLang="en-US" sz="2400" dirty="0"/>
              <a:t>Thurstone: seven uncorrelated factors.  </a:t>
            </a:r>
          </a:p>
          <a:p>
            <a:pPr marL="457200" indent="-457200">
              <a:buFont typeface="Arial" panose="020B0604020202020204" pitchFamily="34" charset="0"/>
              <a:buChar char="•"/>
            </a:pPr>
            <a:r>
              <a:rPr lang="en-US" altLang="en-US" sz="2400" dirty="0"/>
              <a:t>Guilford: three factors.</a:t>
            </a:r>
          </a:p>
          <a:p>
            <a:pPr marL="457200" indent="-457200">
              <a:buFont typeface="Arial" panose="020B0604020202020204" pitchFamily="34" charset="0"/>
              <a:buChar char="•"/>
            </a:pPr>
            <a:r>
              <a:rPr lang="en-US" altLang="en-US" sz="2400" dirty="0"/>
              <a:t>The Wechsler Adult Intelligence Scale – fourth edition (WAIS-IV): 4 dimensions</a:t>
            </a:r>
          </a:p>
          <a:p>
            <a:pPr marL="914400" lvl="1" indent="-457200">
              <a:buFont typeface="Arial" panose="020B0604020202020204" pitchFamily="34" charset="0"/>
              <a:buChar char="•"/>
            </a:pPr>
            <a:r>
              <a:rPr lang="en-US" altLang="en-US" sz="2400" dirty="0"/>
              <a:t>verbal comprehension (VCI)</a:t>
            </a:r>
          </a:p>
          <a:p>
            <a:pPr marL="914400" lvl="1" indent="-457200">
              <a:buFont typeface="Arial" panose="020B0604020202020204" pitchFamily="34" charset="0"/>
              <a:buChar char="•"/>
            </a:pPr>
            <a:r>
              <a:rPr lang="en-US" altLang="en-US" sz="2400" dirty="0"/>
              <a:t>perceptual reasoning (PRI)</a:t>
            </a:r>
          </a:p>
          <a:p>
            <a:pPr marL="914400" lvl="1" indent="-457200">
              <a:buFont typeface="Arial" panose="020B0604020202020204" pitchFamily="34" charset="0"/>
              <a:buChar char="•"/>
            </a:pPr>
            <a:r>
              <a:rPr lang="en-US" altLang="en-US" sz="2400" dirty="0"/>
              <a:t>working memory (WMI)</a:t>
            </a:r>
          </a:p>
          <a:p>
            <a:pPr marL="914400" lvl="1" indent="-457200">
              <a:buFont typeface="Arial" panose="020B0604020202020204" pitchFamily="34" charset="0"/>
              <a:buChar char="•"/>
            </a:pPr>
            <a:r>
              <a:rPr lang="en-US" altLang="en-US" sz="2400" dirty="0"/>
              <a:t>processing speed (PSI)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5D25BCF9-D5AB-76A2-B9E1-488387BB315B}"/>
              </a:ext>
            </a:extLst>
          </p:cNvPr>
          <p:cNvSpPr>
            <a:spLocks noGrp="1"/>
          </p:cNvSpPr>
          <p:nvPr>
            <p:ph type="title"/>
          </p:nvPr>
        </p:nvSpPr>
        <p:spPr>
          <a:xfrm>
            <a:off x="756496" y="877181"/>
            <a:ext cx="8567632" cy="1259946"/>
          </a:xfrm>
        </p:spPr>
        <p:txBody>
          <a:bodyPr/>
          <a:lstStyle/>
          <a:p>
            <a:r>
              <a:rPr lang="en-US" altLang="en-US" b="1"/>
              <a:t>Multiple Intelligences</a:t>
            </a:r>
            <a:endParaRPr lang="en-US" altLang="en-US"/>
          </a:p>
        </p:txBody>
      </p:sp>
      <p:sp>
        <p:nvSpPr>
          <p:cNvPr id="22531" name="Content Placeholder 2">
            <a:extLst>
              <a:ext uri="{FF2B5EF4-FFF2-40B4-BE49-F238E27FC236}">
                <a16:creationId xmlns:a16="http://schemas.microsoft.com/office/drawing/2014/main" id="{759BEFF7-9985-840A-84C3-C1FB07D0F0E7}"/>
              </a:ext>
            </a:extLst>
          </p:cNvPr>
          <p:cNvSpPr>
            <a:spLocks noGrp="1"/>
          </p:cNvSpPr>
          <p:nvPr>
            <p:ph idx="1"/>
          </p:nvPr>
        </p:nvSpPr>
        <p:spPr>
          <a:xfrm>
            <a:off x="696911" y="2305120"/>
            <a:ext cx="8458201" cy="4446517"/>
          </a:xfrm>
        </p:spPr>
        <p:txBody>
          <a:bodyPr/>
          <a:lstStyle/>
          <a:p>
            <a:pPr>
              <a:buFont typeface="Arial" panose="020B0604020202020204" pitchFamily="34" charset="0"/>
              <a:buChar char="•"/>
            </a:pPr>
            <a:r>
              <a:rPr lang="en-US" altLang="en-US" sz="2400" dirty="0"/>
              <a:t>Gardner asserted that there are eight dimensions of intelligence and all eight intelligences are of equal intrinsic value. It is the </a:t>
            </a:r>
            <a:r>
              <a:rPr lang="en-US" altLang="en-US" sz="2400" dirty="0">
                <a:solidFill>
                  <a:srgbClr val="FF0000"/>
                </a:solidFill>
              </a:rPr>
              <a:t>culture and social context </a:t>
            </a:r>
            <a:r>
              <a:rPr lang="en-US" altLang="en-US" sz="2400" dirty="0"/>
              <a:t>that determine the value and importance of the dimension.</a:t>
            </a:r>
          </a:p>
          <a:p>
            <a:pPr>
              <a:buFont typeface="Arial" panose="020B0604020202020204" pitchFamily="34" charset="0"/>
              <a:buChar char="•"/>
            </a:pPr>
            <a:r>
              <a:rPr lang="en-US" altLang="en-US" sz="2400" dirty="0"/>
              <a:t>Scientists from the University of Sheffield, England, provided evidence that numerical reasoning and linguistic ability may be two independent entitles. They examined several patients who suffered severe damage to the language faculty of their brains, and found that their mathematical ability is intact.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FB4E3144-B2D2-E139-F16C-1E4203131603}"/>
              </a:ext>
            </a:extLst>
          </p:cNvPr>
          <p:cNvSpPr>
            <a:spLocks noGrp="1"/>
          </p:cNvSpPr>
          <p:nvPr>
            <p:ph type="title"/>
          </p:nvPr>
        </p:nvSpPr>
        <p:spPr/>
        <p:txBody>
          <a:bodyPr/>
          <a:lstStyle/>
          <a:p>
            <a:r>
              <a:rPr lang="en-US" altLang="en-US"/>
              <a:t>Linguistic</a:t>
            </a:r>
          </a:p>
        </p:txBody>
      </p:sp>
      <p:sp>
        <p:nvSpPr>
          <p:cNvPr id="23555" name="Content Placeholder 2">
            <a:extLst>
              <a:ext uri="{FF2B5EF4-FFF2-40B4-BE49-F238E27FC236}">
                <a16:creationId xmlns:a16="http://schemas.microsoft.com/office/drawing/2014/main" id="{43770E89-C936-A393-0432-7E020CE68DFF}"/>
              </a:ext>
            </a:extLst>
          </p:cNvPr>
          <p:cNvSpPr>
            <a:spLocks noGrp="1"/>
          </p:cNvSpPr>
          <p:nvPr>
            <p:ph idx="1"/>
          </p:nvPr>
        </p:nvSpPr>
        <p:spPr/>
        <p:txBody>
          <a:bodyPr/>
          <a:lstStyle/>
          <a:p>
            <a:endParaRPr lang="en-US" altLang="en-US"/>
          </a:p>
        </p:txBody>
      </p:sp>
      <p:pic>
        <p:nvPicPr>
          <p:cNvPr id="23556" name="Picture 2" descr="https://encrypted-tbn2.google.com/images?q=tbn:ANd9GcQZdmTePFTUKaPDYTnH4_okD1ZqoF5eHdqilPc7F_0rAZHm4Bv2Ew">
            <a:extLst>
              <a:ext uri="{FF2B5EF4-FFF2-40B4-BE49-F238E27FC236}">
                <a16:creationId xmlns:a16="http://schemas.microsoft.com/office/drawing/2014/main" id="{83EC6319-695B-1A15-3F4D-00EADC12DD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492" y="1965166"/>
            <a:ext cx="3277610" cy="4199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AutoShape 7" descr="data:image/jpeg;base64,/9j/4AAQSkZJRgABAQAAAQABAAD/2wCEAAkGBxMSEhUUEhQWFRUXFxcXFxUXFRQUFBQXGBQWFxQUFBUYHCggGBolHBQUITEhJSksLi4uFx80ODMsNygtLisBCgoKBQUFDgUFDisZExkrKysrKysrKysrKysrKysrKysrKysrKysrKysrKysrKysrKysrKysrKysrKysrKysrK//AABEIALUAgQMBIgACEQEDEQH/xAAcAAABBQEBAQAAAAAAAAAAAAAGAAMEBQcBAgj/xAA4EAABAwIEBAMFBwQDAQAAAAABAAIDBBEFEiExBkFRYRMicQcygZGxFEJSobLB4SNictFUovAW/8QAFAEBAAAAAAAAAAAAAAAAAAAAAP/EABQRAQAAAAAAAAAAAAAAAAAAAAD/2gAMAwEAAhEDEQA/ABhxXAV6ISDEHAV7C62NRq/EGRb79EEorhPRDUuLvedNB62V/gVNK+zsvl3uDofjyQT4ISbaH5FXTMFJYSLk9AFZ4ZPG3RwI2PJ1+um5CJIsRgyi1gbi+liL87IAykwHxI3PDh5TYj7w9Qqiop8hIutIwR0YqZ49CHXOa5+nNZ7xrhcMUziyW2vQgFBCuuqpixAjndWsEoeNECcdE05ykPZZMPag5nTd9V6XkhB7ypLi4g7lXtkaebGouM1ogjLufId0FRxBjgh8jNXfRB8lS5xu4klKZ5c4ucbknVIBA7T1GX7gd8SFe0GLFo8kNjb3mFwcO9xy9bhUIZzUmEW6g8iNCgN8K4iY+zZSddjkGdh72ADhpurBuJlsrWtc5zbgi7S246a6fJBsM5I83mPIm1/nbVWOFsL3CxOnLogO8GxJ/wBpe5ouCdwTdCvF2INMrg4OvfXNcH815qXvYHZS4X3AJAPyQzXZjcuLviSUDZnbe97fRPQYmY3Ajb6qnkYV4jcb6oNLoapsrA4L29iCcCxB0cgF/KdCP3R3uLjmgjlqacFJLU25qBpJOZEkExjEF8bVl5BGOQ1+KO8qy7GX5qiQ7+YoK9jNVJijPr3Uyjo8x0F0XYTw4X+8LBAI09MTsDf0VtTYFI77q0ShwKNlvKLqxbRW2CABp+F3H3lf0GECIdUQOpl4dDogH6mjv3ChzYY0/dCJJadRHxoBeswtltGi/ohmvwux0sj2uZpshzFWdP5QCLGFjwehWm0BDomuHMBANQ0E6o14TcXQgfhJCCa5qbLVOnpnN94EeqYyoGciSeyrqCRl0Kykxkyu6l7v1Fa2waFZexv9d9+T3fqKA24fwkNaDa56otoqdVuAm8Y9ESUsXRA7FSWt3TrYFLEZsNP3XpkJQQZYxZMTMA2F1aSUwt1XlkBLUA/NEoMsSv6imsqmpj3QUFbqbBU1dSZm91f1MRF1WNduOaAKxCmc06hFvs+rGxZi4ZiDdoOxPft2VfjcF236KTw+AIygvcTxieolLnuuOlrC3QJWum5nhzAW6EJzD3Zgg7kSUnw0kDjGrPcdpfDq36WBIcPjutFahzjagDmNlbuzf/Hmgu+FzmaEaUUPNAHBc94wVpmERZvRBNpob6Lv2ci6kWA7KNNWW0Fj8UDUA0OuxsnYgNVRUlZad7SbZhcX6jl8k3NWCN7g5xAdseQKCRiEgzWJ+A3KFcWxmNhIzNFuVwfmq3inHC52SJ3qb6oehNPGc0r8z7jyDzHpsED1bWSSuuwm3XYJuIOadSSepN/gnZcQc9zo2Quu0kEEtBBbodjyUOKscXjyW16oJ7oszDdMYQwscWHYq3MdmqoD7SNQXTgL2C9YTHZ7goMcpdK4t227K5weEl5PZBO8NJTfAXEFYxqoa2Jwkdm8zTsERRhR8TprjMNwgo+EiYpHxHb3m35DojgYxM0gRssBoXDW/dCdNB/WY8dwfQq/dXGlDpTo0C5/dAsTx+uf5aeI2tZz3DTpoqU4lXwvzSlrtjvltb1UdvGFdWlzaRjYx915bcnuPug+qawbAaqSSSSrju3w8pdKSW3vcObmNmknfL8LahBMh4oaZmGUFozC7hZwGvO2wRrjeCSzsztAaywIN7ucPQfVDnDPDsZf5xcHTKL5e51WmUTckZYBo0aDtbZBhgw0F0gJNwbW6/FT8MwOMte1zPI7TXR/zGyk4uAypfYaEqwpKwZcpGnI80FK7CYaS4hDiSLEnYdrqLTU+vcm5V7VRZtQCenRMtpC3U6dkDFWbNt2Q205pBbXXZENeLgqhw9+Wojd0kb+pASwU9gA1up5W1RbheFFjNR5jqUXOwuO+YMaD1sLrj6PsgHPshSRF9i7LiDOmhSBHcWTTAp0LUFNTx5SW8+SIqCFk8eVwCgYjRbP+ado3eGQRsfqgdbh4p/Iw+GdxdoLHd9RuolaHyEB73Sep8o9ANAi+JjJWgPFyplLhMbfu/6QVPD2HFozkWA27nqrunbckdl6q5Q1vIJU0gDroMu45pDHLnA3Kq4KkC1+aNPaA+NzCeaymCvfIXNaw5QbA9fh0QaFh8txYEFdxWEvIO1ghulbJCGm5I0v2VqcVzt+CCvrUNVJyvv0IP5ogq5M2yocQbY3QfSlJ5o2Hq1p+bQnDGhHhfikPomSltxGGskA3AAADrIspKlkrA+MhzXC4IQd8JJOpIMliarGljUSBqtqFiCVHTBwsRcJkcMg7PcBuBoR23VtTRqxhjQDmF1FiWnQjQjoRors1gA1VDxVRuikEzPdfo7s8bH4j6IbxLiPKLa3QWHE+MGRzYo9yQLDmb6JVXDVYyVs9PVFpAAfE8Zo3i3mFuvQ8lS4DJZ5qJtAPdv16o2pMQErfIboM345rZ4zlkAs7YtN7nnfoqXBhZu26PuIaWne8eNKwHU2JQzi9VTNIjpmmV/MtBsOyBPrLDVQxWxuOhUeWOZ5s8ZBzaN/QlTfsbctrWtzQPNgtqqbGWbequI57NseSp8RkzWKA69kkn9Ooa7VhDdOW/8AJXmHik4TVuhku6meczerL6ghRfZyXNY/o4j8lT+14axu52sg1v8A+7w//ks/7f6SXzH4hSQbhTNV5QsVPRjVX9C1BZ0zFPiao8DVNjCBjEaBs0To3bOG/Np5OHcFZ2/C8kpjlaMzfkRyc09DqtQCoOMKVjojIXNbJGC5hJtmtqWHrfl3sgAuKcI8UtYPK02/lWTOG4Y4gxrpWttu2V7Tc73sdlD+3eLl7WPwRNGMzRryQCjsCwmKzpWyPcN807zf1ublR6/iOBoyUsMbG2sMjGgn/J26I38PeKbEDXnbYK0pOF6WDURhzubna69hsEGdQxvkNyPkNFKqKazdRqjPEPCbsGgelkLYpVgXtsgHqsBo16KgYTI4NHVSsYq7usFf8FYEXESOG+3+0BXwvQeHGB219UDe2CXzMC1enpsrVh3tTrfEqS0H3dEArnXUykg+gqIIioWoIOPxRi5cFRYn7RnDSL5oNobUsaPM4D1NlAr+MKSEeaQHs3VfPddxXUSnV5+aq5axzvecT6lBrXEXtZJu2mGX+7n81nmKcR1E5JfI49rqkBSugJcE4pdCA14LmjY8x27haHw9xPFOCWh1hucps31PJYo9y1X2HvDnSsOoI269UGgU2MsA3VdiONdHac1S8a8PSU7i+FzmsdtroD+EhZ1W1M7XedxI9dEBfjePAnQ3Q3XYm49l4p/cLiu4Vg8lZJljByA+Z37Dugc4bws1Moc4eQb/ANx6BbDg9AGNGnJRcB4cELWi1rBEAYBogi178sbj0BP5L5j4jqfEqJHdXH6r6H44rfCpJHcyLL5pqH5nE9ygcSXpJB6lrHHcpkPUeR2qQcgleInAVFY5OhyB+6WZNXSzIPeZaF7FqzLWZfxAj8lnN0U+zSpyV8X+QQfS9ZSMmjdG8Xa4W/kdCsr4i4WdA4h4zRk+V/7O6FazE7RDfHPELKePw7B0jxo0i4AvuQgzrBODZKt5Y3yRNPncf0t6lalhWBx0sTY42gAdtT3KhcCY2yeLJ5WyNJu0ANuCdwAid4QV7tE0VInaorkGbe2bEcsLYwdz/wC+iw4laL7Xq7POG9FnSCVdJeMqSCNINSmyUkkDkZT7F1JB6AXHFJJAlbcIzFtXER+MfVJJB9WUTrtB7LEuIK982IVJefddlaOQAGlkkkA9Fj81JWMkiNtQCOTgdNV9FYfVmWGOQixc0G3S6SSDrlExE5Y3EdEkkHzVxpMZKh5PI2+SG3BJJBI8Lukkkg//2Q==">
            <a:extLst>
              <a:ext uri="{FF2B5EF4-FFF2-40B4-BE49-F238E27FC236}">
                <a16:creationId xmlns:a16="http://schemas.microsoft.com/office/drawing/2014/main" id="{8E388C80-56EF-92E5-390F-0AAEF9818925}"/>
              </a:ext>
            </a:extLst>
          </p:cNvPr>
          <p:cNvSpPr>
            <a:spLocks noChangeAspect="1" noChangeArrowheads="1"/>
          </p:cNvSpPr>
          <p:nvPr/>
        </p:nvSpPr>
        <p:spPr bwMode="auto">
          <a:xfrm>
            <a:off x="186020" y="-201242"/>
            <a:ext cx="335986" cy="33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646"/>
          </a:p>
        </p:txBody>
      </p:sp>
      <p:sp>
        <p:nvSpPr>
          <p:cNvPr id="23558" name="AutoShape 9" descr="data:image/jpeg;base64,/9j/4AAQSkZJRgABAQAAAQABAAD/2wCEAAkGBxMSEhUUEhQWFRUXFxcXFxUXFRQUFBQXGBQWFxQUFBUYHCggGBolHBQUITEhJSksLi4uFx80ODMsNygtLisBCgoKBQUFDgUFDisZExkrKysrKysrKysrKysrKysrKysrKysrKysrKysrKysrKysrKysrKysrKysrKysrKysrK//AABEIALUAgQMBIgACEQEDEQH/xAAcAAABBQEBAQAAAAAAAAAAAAAGAAMEBQcBAgj/xAA4EAABAwIEBAMFBwQDAQAAAAABAAIDBBEFEiExBkFRYRMicQcygZGxFEJSobLB4SNictFUovAW/8QAFAEBAAAAAAAAAAAAAAAAAAAAAP/EABQRAQAAAAAAAAAAAAAAAAAAAAD/2gAMAwEAAhEDEQA/ABhxXAV6ISDEHAV7C62NRq/EGRb79EEorhPRDUuLvedNB62V/gVNK+zsvl3uDofjyQT4ISbaH5FXTMFJYSLk9AFZ4ZPG3RwI2PJ1+um5CJIsRgyi1gbi+liL87IAykwHxI3PDh5TYj7w9Qqiop8hIutIwR0YqZ49CHXOa5+nNZ7xrhcMUziyW2vQgFBCuuqpixAjndWsEoeNECcdE05ykPZZMPag5nTd9V6XkhB7ypLi4g7lXtkaebGouM1ogjLufId0FRxBjgh8jNXfRB8lS5xu4klKZ5c4ucbknVIBA7T1GX7gd8SFe0GLFo8kNjb3mFwcO9xy9bhUIZzUmEW6g8iNCgN8K4iY+zZSddjkGdh72ADhpurBuJlsrWtc5zbgi7S246a6fJBsM5I83mPIm1/nbVWOFsL3CxOnLogO8GxJ/wBpe5ouCdwTdCvF2INMrg4OvfXNcH815qXvYHZS4X3AJAPyQzXZjcuLviSUDZnbe97fRPQYmY3Ajb6qnkYV4jcb6oNLoapsrA4L29iCcCxB0cgF/KdCP3R3uLjmgjlqacFJLU25qBpJOZEkExjEF8bVl5BGOQ1+KO8qy7GX5qiQ7+YoK9jNVJijPr3Uyjo8x0F0XYTw4X+8LBAI09MTsDf0VtTYFI77q0ShwKNlvKLqxbRW2CABp+F3H3lf0GECIdUQOpl4dDogH6mjv3ChzYY0/dCJJadRHxoBeswtltGi/ohmvwux0sj2uZpshzFWdP5QCLGFjwehWm0BDomuHMBANQ0E6o14TcXQgfhJCCa5qbLVOnpnN94EeqYyoGciSeyrqCRl0Kykxkyu6l7v1Fa2waFZexv9d9+T3fqKA24fwkNaDa56otoqdVuAm8Y9ESUsXRA7FSWt3TrYFLEZsNP3XpkJQQZYxZMTMA2F1aSUwt1XlkBLUA/NEoMsSv6imsqmpj3QUFbqbBU1dSZm91f1MRF1WNduOaAKxCmc06hFvs+rGxZi4ZiDdoOxPft2VfjcF236KTw+AIygvcTxieolLnuuOlrC3QJWum5nhzAW6EJzD3Zgg7kSUnw0kDjGrPcdpfDq36WBIcPjutFahzjagDmNlbuzf/Hmgu+FzmaEaUUPNAHBc94wVpmERZvRBNpob6Lv2ci6kWA7KNNWW0Fj8UDUA0OuxsnYgNVRUlZad7SbZhcX6jl8k3NWCN7g5xAdseQKCRiEgzWJ+A3KFcWxmNhIzNFuVwfmq3inHC52SJ3qb6oehNPGc0r8z7jyDzHpsED1bWSSuuwm3XYJuIOadSSepN/gnZcQc9zo2Quu0kEEtBBbodjyUOKscXjyW16oJ7oszDdMYQwscWHYq3MdmqoD7SNQXTgL2C9YTHZ7goMcpdK4t227K5weEl5PZBO8NJTfAXEFYxqoa2Jwkdm8zTsERRhR8TprjMNwgo+EiYpHxHb3m35DojgYxM0gRssBoXDW/dCdNB/WY8dwfQq/dXGlDpTo0C5/dAsTx+uf5aeI2tZz3DTpoqU4lXwvzSlrtjvltb1UdvGFdWlzaRjYx915bcnuPug+qawbAaqSSSSrju3w8pdKSW3vcObmNmknfL8LahBMh4oaZmGUFozC7hZwGvO2wRrjeCSzsztAaywIN7ucPQfVDnDPDsZf5xcHTKL5e51WmUTckZYBo0aDtbZBhgw0F0gJNwbW6/FT8MwOMte1zPI7TXR/zGyk4uAypfYaEqwpKwZcpGnI80FK7CYaS4hDiSLEnYdrqLTU+vcm5V7VRZtQCenRMtpC3U6dkDFWbNt2Q205pBbXXZENeLgqhw9+Wojd0kb+pASwU9gA1up5W1RbheFFjNR5jqUXOwuO+YMaD1sLrj6PsgHPshSRF9i7LiDOmhSBHcWTTAp0LUFNTx5SW8+SIqCFk8eVwCgYjRbP+ado3eGQRsfqgdbh4p/Iw+GdxdoLHd9RuolaHyEB73Sep8o9ANAi+JjJWgPFyplLhMbfu/6QVPD2HFozkWA27nqrunbckdl6q5Q1vIJU0gDroMu45pDHLnA3Kq4KkC1+aNPaA+NzCeaymCvfIXNaw5QbA9fh0QaFh8txYEFdxWEvIO1ghulbJCGm5I0v2VqcVzt+CCvrUNVJyvv0IP5ogq5M2yocQbY3QfSlJ5o2Hq1p+bQnDGhHhfikPomSltxGGskA3AAADrIspKlkrA+MhzXC4IQd8JJOpIMliarGljUSBqtqFiCVHTBwsRcJkcMg7PcBuBoR23VtTRqxhjQDmF1FiWnQjQjoRors1gA1VDxVRuikEzPdfo7s8bH4j6IbxLiPKLa3QWHE+MGRzYo9yQLDmb6JVXDVYyVs9PVFpAAfE8Zo3i3mFuvQ8lS4DJZ5qJtAPdv16o2pMQErfIboM345rZ4zlkAs7YtN7nnfoqXBhZu26PuIaWne8eNKwHU2JQzi9VTNIjpmmV/MtBsOyBPrLDVQxWxuOhUeWOZ5s8ZBzaN/QlTfsbctrWtzQPNgtqqbGWbequI57NseSp8RkzWKA69kkn9Ooa7VhDdOW/8AJXmHik4TVuhku6meczerL6ghRfZyXNY/o4j8lT+14axu52sg1v8A+7w//ks/7f6SXzH4hSQbhTNV5QsVPRjVX9C1BZ0zFPiao8DVNjCBjEaBs0To3bOG/Np5OHcFZ2/C8kpjlaMzfkRyc09DqtQCoOMKVjojIXNbJGC5hJtmtqWHrfl3sgAuKcI8UtYPK02/lWTOG4Y4gxrpWttu2V7Tc73sdlD+3eLl7WPwRNGMzRryQCjsCwmKzpWyPcN807zf1ublR6/iOBoyUsMbG2sMjGgn/J26I38PeKbEDXnbYK0pOF6WDURhzubna69hsEGdQxvkNyPkNFKqKazdRqjPEPCbsGgelkLYpVgXtsgHqsBo16KgYTI4NHVSsYq7usFf8FYEXESOG+3+0BXwvQeHGB219UDe2CXzMC1enpsrVh3tTrfEqS0H3dEArnXUykg+gqIIioWoIOPxRi5cFRYn7RnDSL5oNobUsaPM4D1NlAr+MKSEeaQHs3VfPddxXUSnV5+aq5axzvecT6lBrXEXtZJu2mGX+7n81nmKcR1E5JfI49rqkBSugJcE4pdCA14LmjY8x27haHw9xPFOCWh1hucps31PJYo9y1X2HvDnSsOoI269UGgU2MsA3VdiONdHac1S8a8PSU7i+FzmsdtroD+EhZ1W1M7XedxI9dEBfjePAnQ3Q3XYm49l4p/cLiu4Vg8lZJljByA+Z37Dugc4bws1Moc4eQb/ANx6BbDg9AGNGnJRcB4cELWi1rBEAYBogi178sbj0BP5L5j4jqfEqJHdXH6r6H44rfCpJHcyLL5pqH5nE9ygcSXpJB6lrHHcpkPUeR2qQcgleInAVFY5OhyB+6WZNXSzIPeZaF7FqzLWZfxAj8lnN0U+zSpyV8X+QQfS9ZSMmjdG8Xa4W/kdCsr4i4WdA4h4zRk+V/7O6FazE7RDfHPELKePw7B0jxo0i4AvuQgzrBODZKt5Y3yRNPncf0t6lalhWBx0sTY42gAdtT3KhcCY2yeLJ5WyNJu0ANuCdwAid4QV7tE0VInaorkGbe2bEcsLYwdz/wC+iw4laL7Xq7POG9FnSCVdJeMqSCNINSmyUkkDkZT7F1JB6AXHFJJAlbcIzFtXER+MfVJJB9WUTrtB7LEuIK982IVJefddlaOQAGlkkkA9Fj81JWMkiNtQCOTgdNV9FYfVmWGOQixc0G3S6SSDrlExE5Y3EdEkkHzVxpMZKh5PI2+SG3BJJBI8Lukkkg//2Q==">
            <a:extLst>
              <a:ext uri="{FF2B5EF4-FFF2-40B4-BE49-F238E27FC236}">
                <a16:creationId xmlns:a16="http://schemas.microsoft.com/office/drawing/2014/main" id="{C63B695F-709B-16B0-6199-25574ED3ADE6}"/>
              </a:ext>
            </a:extLst>
          </p:cNvPr>
          <p:cNvSpPr>
            <a:spLocks noChangeAspect="1" noChangeArrowheads="1"/>
          </p:cNvSpPr>
          <p:nvPr/>
        </p:nvSpPr>
        <p:spPr bwMode="auto">
          <a:xfrm>
            <a:off x="354013" y="-33249"/>
            <a:ext cx="335986" cy="33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646"/>
          </a:p>
        </p:txBody>
      </p:sp>
      <p:pic>
        <p:nvPicPr>
          <p:cNvPr id="23559" name="Picture 11" descr="http://thechildanimalpoetandsaint.files.wordpress.com/2013/02/tseliot.jpg">
            <a:extLst>
              <a:ext uri="{FF2B5EF4-FFF2-40B4-BE49-F238E27FC236}">
                <a16:creationId xmlns:a16="http://schemas.microsoft.com/office/drawing/2014/main" id="{4E607104-2100-6BA6-677C-85D434EDBA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6553" y="2015913"/>
            <a:ext cx="3123615" cy="4166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B18CCBBB-7BEB-2DCB-CFDA-D70225D105F4}"/>
              </a:ext>
            </a:extLst>
          </p:cNvPr>
          <p:cNvSpPr>
            <a:spLocks noGrp="1"/>
          </p:cNvSpPr>
          <p:nvPr>
            <p:ph type="title"/>
          </p:nvPr>
        </p:nvSpPr>
        <p:spPr/>
        <p:txBody>
          <a:bodyPr/>
          <a:lstStyle/>
          <a:p>
            <a:r>
              <a:rPr lang="en-US" altLang="en-US"/>
              <a:t>Logical-mathematical</a:t>
            </a:r>
          </a:p>
        </p:txBody>
      </p:sp>
      <p:sp>
        <p:nvSpPr>
          <p:cNvPr id="24579" name="Content Placeholder 2">
            <a:extLst>
              <a:ext uri="{FF2B5EF4-FFF2-40B4-BE49-F238E27FC236}">
                <a16:creationId xmlns:a16="http://schemas.microsoft.com/office/drawing/2014/main" id="{B0C9FD78-5F98-0C30-8EC7-D067E023F784}"/>
              </a:ext>
            </a:extLst>
          </p:cNvPr>
          <p:cNvSpPr>
            <a:spLocks noGrp="1"/>
          </p:cNvSpPr>
          <p:nvPr>
            <p:ph idx="1"/>
          </p:nvPr>
        </p:nvSpPr>
        <p:spPr/>
        <p:txBody>
          <a:bodyPr/>
          <a:lstStyle/>
          <a:p>
            <a:endParaRPr lang="en-US" altLang="en-US"/>
          </a:p>
        </p:txBody>
      </p:sp>
      <p:pic>
        <p:nvPicPr>
          <p:cNvPr id="24580" name="Picture 2" descr="http://www.topnews.in/files/Stephen-Hawking_0.jpg">
            <a:extLst>
              <a:ext uri="{FF2B5EF4-FFF2-40B4-BE49-F238E27FC236}">
                <a16:creationId xmlns:a16="http://schemas.microsoft.com/office/drawing/2014/main" id="{04674D3E-7354-F72F-4D75-3C1512C5EE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496" y="2372898"/>
            <a:ext cx="3989828" cy="3706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4" descr="http://a2.twimg.com/profile_images/52038207/050405_einstein_tongue.widec.jpg">
            <a:extLst>
              <a:ext uri="{FF2B5EF4-FFF2-40B4-BE49-F238E27FC236}">
                <a16:creationId xmlns:a16="http://schemas.microsoft.com/office/drawing/2014/main" id="{871299CD-D638-3E78-557D-EA990AAD19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2283" y="2183906"/>
            <a:ext cx="3128865" cy="389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C46D3F47-6538-E829-AAF8-7986C71C3A53}"/>
              </a:ext>
            </a:extLst>
          </p:cNvPr>
          <p:cNvSpPr>
            <a:spLocks noGrp="1"/>
          </p:cNvSpPr>
          <p:nvPr>
            <p:ph type="title"/>
          </p:nvPr>
        </p:nvSpPr>
        <p:spPr/>
        <p:txBody>
          <a:bodyPr/>
          <a:lstStyle/>
          <a:p>
            <a:r>
              <a:rPr lang="en-US" altLang="en-US"/>
              <a:t>Interpersonal</a:t>
            </a:r>
          </a:p>
        </p:txBody>
      </p:sp>
      <p:sp>
        <p:nvSpPr>
          <p:cNvPr id="25603" name="Content Placeholder 2">
            <a:extLst>
              <a:ext uri="{FF2B5EF4-FFF2-40B4-BE49-F238E27FC236}">
                <a16:creationId xmlns:a16="http://schemas.microsoft.com/office/drawing/2014/main" id="{E0F3981A-DB2D-EC8A-AC10-3E10FCF6DD19}"/>
              </a:ext>
            </a:extLst>
          </p:cNvPr>
          <p:cNvSpPr>
            <a:spLocks noGrp="1"/>
          </p:cNvSpPr>
          <p:nvPr>
            <p:ph idx="1"/>
          </p:nvPr>
        </p:nvSpPr>
        <p:spPr/>
        <p:txBody>
          <a:bodyPr/>
          <a:lstStyle/>
          <a:p>
            <a:endParaRPr lang="en-US" altLang="en-US"/>
          </a:p>
        </p:txBody>
      </p:sp>
      <p:pic>
        <p:nvPicPr>
          <p:cNvPr id="25604" name="Picture 2" descr="https://encrypted-tbn3.google.com/images?q=tbn:ANd9GcT7xI97YSVUIq19PNG4QADs3ROxw_GdP4nxIXPk_6t4rrIxlZPsGQ">
            <a:extLst>
              <a:ext uri="{FF2B5EF4-FFF2-40B4-BE49-F238E27FC236}">
                <a16:creationId xmlns:a16="http://schemas.microsoft.com/office/drawing/2014/main" id="{E28D0EB7-CD8E-CB28-DDA9-4875B4A116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501" y="2015913"/>
            <a:ext cx="3491100" cy="4283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4" descr="http://si.wsj.net/public/resources/images/RV-AC116_GANDHI_DV_20110324232726.jpg">
            <a:extLst>
              <a:ext uri="{FF2B5EF4-FFF2-40B4-BE49-F238E27FC236}">
                <a16:creationId xmlns:a16="http://schemas.microsoft.com/office/drawing/2014/main" id="{1DDB11D0-FC46-BF5B-3224-3041E2F6FB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2319" y="2015913"/>
            <a:ext cx="4283816" cy="4283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DF8FA162-484F-7435-D945-138E2B9F1328}"/>
              </a:ext>
            </a:extLst>
          </p:cNvPr>
          <p:cNvSpPr>
            <a:spLocks noGrp="1"/>
          </p:cNvSpPr>
          <p:nvPr>
            <p:ph type="title"/>
          </p:nvPr>
        </p:nvSpPr>
        <p:spPr/>
        <p:txBody>
          <a:bodyPr/>
          <a:lstStyle/>
          <a:p>
            <a:r>
              <a:rPr lang="en-US" altLang="en-US"/>
              <a:t>Intrapersonal</a:t>
            </a:r>
          </a:p>
        </p:txBody>
      </p:sp>
      <p:sp>
        <p:nvSpPr>
          <p:cNvPr id="26627" name="Content Placeholder 2">
            <a:extLst>
              <a:ext uri="{FF2B5EF4-FFF2-40B4-BE49-F238E27FC236}">
                <a16:creationId xmlns:a16="http://schemas.microsoft.com/office/drawing/2014/main" id="{902D0AA4-3380-BC93-4106-D5046EF3E2CF}"/>
              </a:ext>
            </a:extLst>
          </p:cNvPr>
          <p:cNvSpPr>
            <a:spLocks noGrp="1"/>
          </p:cNvSpPr>
          <p:nvPr>
            <p:ph idx="1"/>
          </p:nvPr>
        </p:nvSpPr>
        <p:spPr/>
        <p:txBody>
          <a:bodyPr/>
          <a:lstStyle/>
          <a:p>
            <a:endParaRPr lang="en-US" altLang="en-US"/>
          </a:p>
        </p:txBody>
      </p:sp>
      <p:pic>
        <p:nvPicPr>
          <p:cNvPr id="26628" name="Picture 4" descr="https://encrypted-tbn2.google.com/images?q=tbn:ANd9GcRKED6bI3IdcnE4L92HwktHTC3eGxMZPdDKIT9ANz2KOJgxlUYdCw">
            <a:extLst>
              <a:ext uri="{FF2B5EF4-FFF2-40B4-BE49-F238E27FC236}">
                <a16:creationId xmlns:a16="http://schemas.microsoft.com/office/drawing/2014/main" id="{3A0F7669-D156-C3E5-A33F-F2991313E2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492" y="1931917"/>
            <a:ext cx="2771881" cy="4157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6" descr="https://encrypted-tbn3.google.com/images?q=tbn:ANd9GcTMzmVETbnbRoGXFwjflmQurCFze3m9QPk4t4twQWcvIRYTbC5t1w">
            <a:extLst>
              <a:ext uri="{FF2B5EF4-FFF2-40B4-BE49-F238E27FC236}">
                <a16:creationId xmlns:a16="http://schemas.microsoft.com/office/drawing/2014/main" id="{D7519FD3-6FB6-0707-277E-2E47CC3DDF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9099" y="2561890"/>
            <a:ext cx="5300522" cy="352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6F21A8C7-4486-9812-141D-CDA78EB22510}"/>
              </a:ext>
            </a:extLst>
          </p:cNvPr>
          <p:cNvSpPr>
            <a:spLocks noGrp="1"/>
          </p:cNvSpPr>
          <p:nvPr>
            <p:ph type="title"/>
          </p:nvPr>
        </p:nvSpPr>
        <p:spPr>
          <a:xfrm>
            <a:off x="84525" y="419981"/>
            <a:ext cx="8567632" cy="1259946"/>
          </a:xfrm>
        </p:spPr>
        <p:txBody>
          <a:bodyPr/>
          <a:lstStyle/>
          <a:p>
            <a:r>
              <a:rPr lang="en-US" altLang="en-US"/>
              <a:t>Artistic-spatial</a:t>
            </a:r>
          </a:p>
        </p:txBody>
      </p:sp>
      <p:sp>
        <p:nvSpPr>
          <p:cNvPr id="27651" name="Content Placeholder 2">
            <a:extLst>
              <a:ext uri="{FF2B5EF4-FFF2-40B4-BE49-F238E27FC236}">
                <a16:creationId xmlns:a16="http://schemas.microsoft.com/office/drawing/2014/main" id="{1F03B7CC-627D-C91A-4E1F-A20ADCF760BF}"/>
              </a:ext>
            </a:extLst>
          </p:cNvPr>
          <p:cNvSpPr>
            <a:spLocks noGrp="1"/>
          </p:cNvSpPr>
          <p:nvPr>
            <p:ph idx="1"/>
          </p:nvPr>
        </p:nvSpPr>
        <p:spPr/>
        <p:txBody>
          <a:bodyPr/>
          <a:lstStyle/>
          <a:p>
            <a:endParaRPr lang="en-US" altLang="en-US"/>
          </a:p>
        </p:txBody>
      </p:sp>
      <p:pic>
        <p:nvPicPr>
          <p:cNvPr id="27652" name="Picture 2" descr="https://encrypted-tbn3.google.com/images?q=tbn:ANd9GcQwQwEt3tvmv2fJu_pEcwlrK87SeG_w0S2C1eDlbMsUseQkuKi5LQ">
            <a:extLst>
              <a:ext uri="{FF2B5EF4-FFF2-40B4-BE49-F238E27FC236}">
                <a16:creationId xmlns:a16="http://schemas.microsoft.com/office/drawing/2014/main" id="{A94825CA-FC6D-7706-20E5-80A99DC8C2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25" y="2687884"/>
            <a:ext cx="3200613" cy="4031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4" descr="http://www.nationalgallery.org.uk/upload/img/Michelangelo-c-face-half.jpg">
            <a:extLst>
              <a:ext uri="{FF2B5EF4-FFF2-40B4-BE49-F238E27FC236}">
                <a16:creationId xmlns:a16="http://schemas.microsoft.com/office/drawing/2014/main" id="{555E8354-506F-7EF6-3D11-FD4054F310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0384" y="1931916"/>
            <a:ext cx="3151615" cy="2771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7" descr="http://www.creative-wisdom.com/photography/mountain/waves_self_37.jpg">
            <a:extLst>
              <a:ext uri="{FF2B5EF4-FFF2-40B4-BE49-F238E27FC236}">
                <a16:creationId xmlns:a16="http://schemas.microsoft.com/office/drawing/2014/main" id="{57193071-8628-F7FD-2699-C1C8B37FE7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1744" y="1091952"/>
            <a:ext cx="3340607" cy="4871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AEC69086-7810-9F13-0D23-9A349B30741A}"/>
              </a:ext>
            </a:extLst>
          </p:cNvPr>
          <p:cNvSpPr>
            <a:spLocks noGrp="1"/>
          </p:cNvSpPr>
          <p:nvPr>
            <p:ph type="title"/>
          </p:nvPr>
        </p:nvSpPr>
        <p:spPr/>
        <p:txBody>
          <a:bodyPr/>
          <a:lstStyle/>
          <a:p>
            <a:r>
              <a:rPr lang="en-US" altLang="en-US"/>
              <a:t>Musical</a:t>
            </a:r>
          </a:p>
        </p:txBody>
      </p:sp>
      <p:sp>
        <p:nvSpPr>
          <p:cNvPr id="28675" name="Content Placeholder 2">
            <a:extLst>
              <a:ext uri="{FF2B5EF4-FFF2-40B4-BE49-F238E27FC236}">
                <a16:creationId xmlns:a16="http://schemas.microsoft.com/office/drawing/2014/main" id="{9D4D6E2F-FD7F-5DC9-AE59-9B13230A5753}"/>
              </a:ext>
            </a:extLst>
          </p:cNvPr>
          <p:cNvSpPr>
            <a:spLocks noGrp="1"/>
          </p:cNvSpPr>
          <p:nvPr>
            <p:ph idx="1"/>
          </p:nvPr>
        </p:nvSpPr>
        <p:spPr/>
        <p:txBody>
          <a:bodyPr/>
          <a:lstStyle/>
          <a:p>
            <a:endParaRPr lang="en-US" altLang="en-US"/>
          </a:p>
        </p:txBody>
      </p:sp>
      <p:pic>
        <p:nvPicPr>
          <p:cNvPr id="28676" name="Picture 2" descr="https://encrypted-tbn2.google.com/images?q=tbn:ANd9GcQ1t4T91qPqqc03C1gYC5flPVfi97WQGG7_ARsDEMBWLoF04wKG7w">
            <a:extLst>
              <a:ext uri="{FF2B5EF4-FFF2-40B4-BE49-F238E27FC236}">
                <a16:creationId xmlns:a16="http://schemas.microsoft.com/office/drawing/2014/main" id="{EBC1D0FD-E4F2-2702-6C75-AE9512922A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18" y="1679927"/>
            <a:ext cx="3039620"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7" descr="http://userserve-ak.last.fm/serve/_/56740883/Ludwig+van+Beethoven+Ludwig_van_Beethoven_ludwig_va.jpg">
            <a:extLst>
              <a:ext uri="{FF2B5EF4-FFF2-40B4-BE49-F238E27FC236}">
                <a16:creationId xmlns:a16="http://schemas.microsoft.com/office/drawing/2014/main" id="{77EB4939-5B28-D7AD-5DE9-5CC4409CCD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4381" y="2939874"/>
            <a:ext cx="2908375" cy="260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7" descr="http://www.creative-wisdom.com/photography/girls/LA_music_8955.jpg">
            <a:extLst>
              <a:ext uri="{FF2B5EF4-FFF2-40B4-BE49-F238E27FC236}">
                <a16:creationId xmlns:a16="http://schemas.microsoft.com/office/drawing/2014/main" id="{88E66AB1-3DF4-3ED5-133C-7A977EE2BB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8251" y="2603888"/>
            <a:ext cx="3342356" cy="4178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58AF9F86-B50E-17F4-AFCB-89441B9F6A61}"/>
              </a:ext>
            </a:extLst>
          </p:cNvPr>
          <p:cNvSpPr>
            <a:spLocks noGrp="1"/>
          </p:cNvSpPr>
          <p:nvPr>
            <p:ph type="title"/>
          </p:nvPr>
        </p:nvSpPr>
        <p:spPr>
          <a:xfrm>
            <a:off x="756496" y="419981"/>
            <a:ext cx="8567632" cy="1259946"/>
          </a:xfrm>
        </p:spPr>
        <p:txBody>
          <a:bodyPr/>
          <a:lstStyle/>
          <a:p>
            <a:r>
              <a:rPr lang="en-US" altLang="en-US"/>
              <a:t>Kinesthetic</a:t>
            </a:r>
          </a:p>
        </p:txBody>
      </p:sp>
      <p:sp>
        <p:nvSpPr>
          <p:cNvPr id="29699" name="Content Placeholder 2">
            <a:extLst>
              <a:ext uri="{FF2B5EF4-FFF2-40B4-BE49-F238E27FC236}">
                <a16:creationId xmlns:a16="http://schemas.microsoft.com/office/drawing/2014/main" id="{4654E2B9-A0BC-88DC-8651-404B07848E03}"/>
              </a:ext>
            </a:extLst>
          </p:cNvPr>
          <p:cNvSpPr>
            <a:spLocks noGrp="1"/>
          </p:cNvSpPr>
          <p:nvPr>
            <p:ph idx="1"/>
          </p:nvPr>
        </p:nvSpPr>
        <p:spPr/>
        <p:txBody>
          <a:bodyPr/>
          <a:lstStyle/>
          <a:p>
            <a:endParaRPr lang="en-US" altLang="en-US"/>
          </a:p>
        </p:txBody>
      </p:sp>
      <p:pic>
        <p:nvPicPr>
          <p:cNvPr id="29700" name="Picture 9" descr="http://www.creative-wisdom.com/photography/girls/LA_kungfu_8832.jpg">
            <a:extLst>
              <a:ext uri="{FF2B5EF4-FFF2-40B4-BE49-F238E27FC236}">
                <a16:creationId xmlns:a16="http://schemas.microsoft.com/office/drawing/2014/main" id="{942A2E80-4EF7-E580-F6F2-C5CBB3A28C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6243" y="1343942"/>
            <a:ext cx="3191863" cy="47877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701" name="Picture 11" descr="http://www.fightingmaster.com/actors/jackie/kungfu.jpg">
            <a:extLst>
              <a:ext uri="{FF2B5EF4-FFF2-40B4-BE49-F238E27FC236}">
                <a16:creationId xmlns:a16="http://schemas.microsoft.com/office/drawing/2014/main" id="{BEA3E036-1819-06D1-5F66-9CD6862E58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6370" y="3695841"/>
            <a:ext cx="2763132" cy="352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8" descr="http://www.creative-wisdom.com/photography/girls/LA_dance_8922.jpg">
            <a:extLst>
              <a:ext uri="{FF2B5EF4-FFF2-40B4-BE49-F238E27FC236}">
                <a16:creationId xmlns:a16="http://schemas.microsoft.com/office/drawing/2014/main" id="{EBFBD306-FE75-C0B2-63BF-2F1B8B1DD1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521" y="1259946"/>
            <a:ext cx="3359856" cy="50397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515B3B21-28FC-8883-8214-FB79BE76F815}"/>
              </a:ext>
            </a:extLst>
          </p:cNvPr>
          <p:cNvSpPr>
            <a:spLocks noGrp="1"/>
          </p:cNvSpPr>
          <p:nvPr>
            <p:ph type="title"/>
          </p:nvPr>
        </p:nvSpPr>
        <p:spPr/>
        <p:txBody>
          <a:bodyPr/>
          <a:lstStyle/>
          <a:p>
            <a:r>
              <a:rPr lang="en-US" altLang="en-US"/>
              <a:t>Naturalist</a:t>
            </a:r>
          </a:p>
        </p:txBody>
      </p:sp>
      <p:sp>
        <p:nvSpPr>
          <p:cNvPr id="30723" name="Content Placeholder 2">
            <a:extLst>
              <a:ext uri="{FF2B5EF4-FFF2-40B4-BE49-F238E27FC236}">
                <a16:creationId xmlns:a16="http://schemas.microsoft.com/office/drawing/2014/main" id="{EDFC1AB8-F0BB-3ABC-9D00-785DDFC851F9}"/>
              </a:ext>
            </a:extLst>
          </p:cNvPr>
          <p:cNvSpPr>
            <a:spLocks noGrp="1"/>
          </p:cNvSpPr>
          <p:nvPr>
            <p:ph idx="1"/>
          </p:nvPr>
        </p:nvSpPr>
        <p:spPr/>
        <p:txBody>
          <a:bodyPr/>
          <a:lstStyle/>
          <a:p>
            <a:endParaRPr lang="en-US" altLang="en-US"/>
          </a:p>
        </p:txBody>
      </p:sp>
      <p:pic>
        <p:nvPicPr>
          <p:cNvPr id="30724" name="Picture 2" descr="http://www.lucidcafe.com/library/images/96feb/darwin.gif">
            <a:extLst>
              <a:ext uri="{FF2B5EF4-FFF2-40B4-BE49-F238E27FC236}">
                <a16:creationId xmlns:a16="http://schemas.microsoft.com/office/drawing/2014/main" id="{A57BF69F-E9DC-E341-A90A-5DAF94F401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496" y="1847920"/>
            <a:ext cx="3688841" cy="4871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4" descr="https://encrypted-tbn3.google.com/images?q=tbn:ANd9GcS5snYCLkmw_Hv7Rk-1XpXveSG9o4ZvTxxySpyWTgnGMc1CA0NC">
            <a:extLst>
              <a:ext uri="{FF2B5EF4-FFF2-40B4-BE49-F238E27FC236}">
                <a16:creationId xmlns:a16="http://schemas.microsoft.com/office/drawing/2014/main" id="{7FD89360-F5EA-2CFA-9766-0D9E160F8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4308" y="1847920"/>
            <a:ext cx="3443852" cy="490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CCF2329-8061-E236-ABE3-AE19E1AB00CE}"/>
              </a:ext>
            </a:extLst>
          </p:cNvPr>
          <p:cNvSpPr>
            <a:spLocks noGrp="1"/>
          </p:cNvSpPr>
          <p:nvPr>
            <p:ph type="title"/>
          </p:nvPr>
        </p:nvSpPr>
        <p:spPr>
          <a:xfrm>
            <a:off x="756496" y="335985"/>
            <a:ext cx="8567632" cy="1259946"/>
          </a:xfrm>
        </p:spPr>
        <p:txBody>
          <a:bodyPr/>
          <a:lstStyle/>
          <a:p>
            <a:r>
              <a:rPr lang="en-US" altLang="en-US"/>
              <a:t>Ungraded </a:t>
            </a:r>
            <a:r>
              <a:rPr lang="en-US" altLang="en-US" dirty="0"/>
              <a:t>d</a:t>
            </a:r>
            <a:r>
              <a:rPr lang="en-US" altLang="en-US"/>
              <a:t>iscussion</a:t>
            </a:r>
            <a:endParaRPr lang="en-US" altLang="en-US" dirty="0"/>
          </a:p>
        </p:txBody>
      </p:sp>
      <p:sp>
        <p:nvSpPr>
          <p:cNvPr id="31747" name="Content Placeholder 2">
            <a:extLst>
              <a:ext uri="{FF2B5EF4-FFF2-40B4-BE49-F238E27FC236}">
                <a16:creationId xmlns:a16="http://schemas.microsoft.com/office/drawing/2014/main" id="{E3F9289F-4D9F-F980-FC34-49D59C4878A3}"/>
              </a:ext>
            </a:extLst>
          </p:cNvPr>
          <p:cNvSpPr>
            <a:spLocks noGrp="1"/>
          </p:cNvSpPr>
          <p:nvPr>
            <p:ph idx="1"/>
          </p:nvPr>
        </p:nvSpPr>
        <p:spPr>
          <a:xfrm>
            <a:off x="849312" y="1595931"/>
            <a:ext cx="8229600" cy="4698506"/>
          </a:xfrm>
        </p:spPr>
        <p:txBody>
          <a:bodyPr/>
          <a:lstStyle/>
          <a:p>
            <a:pPr>
              <a:buFont typeface="Arial" panose="020B0604020202020204" pitchFamily="34" charset="0"/>
              <a:buChar char="•"/>
            </a:pPr>
            <a:r>
              <a:rPr lang="en-US" altLang="en-US" sz="2400" dirty="0"/>
              <a:t>Form a group of 3 to 4 people to discuss the following issue: The current Wechsler IQ test covers four aspects: Verbal comprehension, perceptual reasoning, working memory, and processing speed. </a:t>
            </a:r>
          </a:p>
          <a:p>
            <a:pPr>
              <a:buFont typeface="Arial" panose="020B0604020202020204" pitchFamily="34" charset="0"/>
              <a:buChar char="•"/>
            </a:pPr>
            <a:r>
              <a:rPr lang="en-US" altLang="en-US" sz="2400" dirty="0"/>
              <a:t>Gardner maintained that intelligence has eight dimensions. </a:t>
            </a:r>
          </a:p>
          <a:p>
            <a:pPr>
              <a:buFont typeface="Arial" panose="020B0604020202020204" pitchFamily="34" charset="0"/>
              <a:buChar char="•"/>
            </a:pPr>
            <a:r>
              <a:rPr lang="en-US" altLang="en-US" sz="2400" dirty="0"/>
              <a:t>Some people argued that some dimensions of Gardner’s model are “untestable” or too difficult to measure, such as interpersonal, intrapersonal, and naturalistic, and therefore we should adopt the Wechsler’s model rather than the Gardner’s model in standard assessments of IQ.</a:t>
            </a:r>
          </a:p>
          <a:p>
            <a:pPr>
              <a:buFont typeface="Arial" panose="020B0604020202020204" pitchFamily="34" charset="0"/>
              <a:buChar char="•"/>
            </a:pPr>
            <a:r>
              <a:rPr lang="en-US" altLang="en-US" sz="2400" dirty="0"/>
              <a:t>Can we develop a factor model of intelligence based on Gardner’s theory?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D5EDF47D-AA92-0981-2B29-12D854212EA0}"/>
              </a:ext>
            </a:extLst>
          </p:cNvPr>
          <p:cNvSpPr>
            <a:spLocks noGrp="1"/>
          </p:cNvSpPr>
          <p:nvPr>
            <p:ph type="title"/>
          </p:nvPr>
        </p:nvSpPr>
        <p:spPr>
          <a:xfrm>
            <a:off x="504507" y="1036055"/>
            <a:ext cx="9071610" cy="1259946"/>
          </a:xfrm>
        </p:spPr>
        <p:txBody>
          <a:bodyPr/>
          <a:lstStyle/>
          <a:p>
            <a:r>
              <a:rPr lang="en-US" altLang="en-US" dirty="0"/>
              <a:t>Construct, dimension, </a:t>
            </a:r>
            <a:br>
              <a:rPr lang="en-US" altLang="en-US" dirty="0"/>
            </a:br>
            <a:r>
              <a:rPr lang="en-US" altLang="en-US" dirty="0"/>
              <a:t>subscale, factor</a:t>
            </a:r>
          </a:p>
        </p:txBody>
      </p:sp>
      <p:sp>
        <p:nvSpPr>
          <p:cNvPr id="29698" name="Content Placeholder 2">
            <a:extLst>
              <a:ext uri="{FF2B5EF4-FFF2-40B4-BE49-F238E27FC236}">
                <a16:creationId xmlns:a16="http://schemas.microsoft.com/office/drawing/2014/main" id="{0A829E77-712C-D041-BEFF-A7F4E1AA4926}"/>
              </a:ext>
            </a:extLst>
          </p:cNvPr>
          <p:cNvSpPr>
            <a:spLocks noGrp="1"/>
          </p:cNvSpPr>
          <p:nvPr>
            <p:ph idx="1"/>
          </p:nvPr>
        </p:nvSpPr>
        <p:spPr>
          <a:xfrm>
            <a:off x="504507" y="2940314"/>
            <a:ext cx="8345805" cy="4344723"/>
          </a:xfrm>
        </p:spPr>
        <p:txBody>
          <a:bodyPr/>
          <a:lstStyle/>
          <a:p>
            <a:pPr marL="457200" indent="-457200">
              <a:buFont typeface="Arial" panose="020B0604020202020204" pitchFamily="34" charset="0"/>
              <a:buChar char="•"/>
            </a:pPr>
            <a:r>
              <a:rPr lang="en-US" altLang="en-US" dirty="0"/>
              <a:t>If the </a:t>
            </a:r>
            <a:r>
              <a:rPr lang="en-US" altLang="en-US" dirty="0">
                <a:solidFill>
                  <a:srgbClr val="FF0000"/>
                </a:solidFill>
              </a:rPr>
              <a:t>construct</a:t>
            </a:r>
            <a:r>
              <a:rPr lang="en-US" altLang="en-US" dirty="0"/>
              <a:t> of intelligence has eight </a:t>
            </a:r>
            <a:r>
              <a:rPr lang="en-US" altLang="en-US" dirty="0">
                <a:solidFill>
                  <a:srgbClr val="FF0000"/>
                </a:solidFill>
              </a:rPr>
              <a:t>dimensions</a:t>
            </a:r>
            <a:r>
              <a:rPr lang="en-US" altLang="en-US" dirty="0"/>
              <a:t>, then we need eight </a:t>
            </a:r>
            <a:r>
              <a:rPr lang="en-US" altLang="en-US" dirty="0">
                <a:solidFill>
                  <a:srgbClr val="FF0000"/>
                </a:solidFill>
              </a:rPr>
              <a:t>subscales.</a:t>
            </a:r>
          </a:p>
          <a:p>
            <a:pPr marL="457200" indent="-457200">
              <a:buFont typeface="Arial" panose="020B0604020202020204" pitchFamily="34" charset="0"/>
              <a:buChar char="•"/>
            </a:pPr>
            <a:r>
              <a:rPr lang="en-US" altLang="en-US" dirty="0"/>
              <a:t>The factor structure has eight </a:t>
            </a:r>
            <a:r>
              <a:rPr lang="en-US" altLang="en-US" dirty="0">
                <a:solidFill>
                  <a:srgbClr val="FF0000"/>
                </a:solidFill>
              </a:rPr>
              <a:t>factors.</a:t>
            </a:r>
            <a:r>
              <a:rPr lang="en-US" altLang="en-US" dirty="0"/>
              <a:t> </a:t>
            </a:r>
          </a:p>
          <a:p>
            <a:endParaRPr lang="en-US"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BE3D0B09-442C-538B-EAE7-49C11E5FCD6A}"/>
              </a:ext>
            </a:extLst>
          </p:cNvPr>
          <p:cNvSpPr>
            <a:spLocks noGrp="1"/>
          </p:cNvSpPr>
          <p:nvPr>
            <p:ph type="title"/>
          </p:nvPr>
        </p:nvSpPr>
        <p:spPr/>
        <p:txBody>
          <a:bodyPr/>
          <a:lstStyle/>
          <a:p>
            <a:pPr eaLnBrk="1" hangingPunct="1"/>
            <a:r>
              <a:rPr lang="en-US" altLang="en-US"/>
              <a:t>From reliability to validity</a:t>
            </a:r>
          </a:p>
        </p:txBody>
      </p:sp>
      <p:sp>
        <p:nvSpPr>
          <p:cNvPr id="30722" name="Content Placeholder 2">
            <a:extLst>
              <a:ext uri="{FF2B5EF4-FFF2-40B4-BE49-F238E27FC236}">
                <a16:creationId xmlns:a16="http://schemas.microsoft.com/office/drawing/2014/main" id="{C6406B7F-72AC-5D8E-0E63-AF93DDEA781B}"/>
              </a:ext>
            </a:extLst>
          </p:cNvPr>
          <p:cNvSpPr>
            <a:spLocks noGrp="1"/>
          </p:cNvSpPr>
          <p:nvPr>
            <p:ph idx="1"/>
          </p:nvPr>
        </p:nvSpPr>
        <p:spPr/>
        <p:txBody>
          <a:bodyPr/>
          <a:lstStyle/>
          <a:p>
            <a:r>
              <a:rPr lang="en-US" altLang="en-US" sz="3307"/>
              <a:t>A psychologist employs Cronbach’s alpha to evaluate the internal consistency of observed items, and also applies factor analysis to extract latent constructs from these consistent observed variables. </a:t>
            </a:r>
          </a:p>
          <a:p>
            <a:r>
              <a:rPr lang="en-US" altLang="en-US" sz="3307"/>
              <a:t>If the factor structure indicates that the observed items cluster around one concept (construct), the construct is said to be </a:t>
            </a:r>
            <a:r>
              <a:rPr lang="en-US" altLang="en-US" sz="3307">
                <a:solidFill>
                  <a:srgbClr val="FF0000"/>
                </a:solidFill>
              </a:rPr>
              <a:t>unidimensional</a:t>
            </a:r>
            <a:r>
              <a:rPr lang="en-US" altLang="en-US" sz="3307"/>
              <a:t>.</a:t>
            </a:r>
          </a:p>
          <a:p>
            <a:pPr eaLnBrk="1" hangingPunct="1"/>
            <a:endParaRPr lang="en-US" altLang="en-US" sz="3307"/>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28C1E89F-00D4-1382-1CAA-97B7894AE73E}"/>
              </a:ext>
            </a:extLst>
          </p:cNvPr>
          <p:cNvSpPr>
            <a:spLocks noGrp="1"/>
          </p:cNvSpPr>
          <p:nvPr>
            <p:ph type="title"/>
          </p:nvPr>
        </p:nvSpPr>
        <p:spPr>
          <a:xfrm>
            <a:off x="504507" y="655637"/>
            <a:ext cx="8855075" cy="1260475"/>
          </a:xfrm>
        </p:spPr>
        <p:txBody>
          <a:bodyPr/>
          <a:lstStyle/>
          <a:p>
            <a:pPr eaLnBrk="1" hangingPunct="1"/>
            <a:r>
              <a:rPr lang="en-US" altLang="en-US" sz="4409" dirty="0"/>
              <a:t>Uni-dimensional vs. </a:t>
            </a:r>
            <a:br>
              <a:rPr lang="en-US" altLang="en-US" sz="4409" dirty="0"/>
            </a:br>
            <a:r>
              <a:rPr lang="en-US" altLang="en-US" sz="4409" dirty="0"/>
              <a:t>multi-dimensional</a:t>
            </a:r>
          </a:p>
        </p:txBody>
      </p:sp>
      <p:sp>
        <p:nvSpPr>
          <p:cNvPr id="31746" name="Content Placeholder 2">
            <a:extLst>
              <a:ext uri="{FF2B5EF4-FFF2-40B4-BE49-F238E27FC236}">
                <a16:creationId xmlns:a16="http://schemas.microsoft.com/office/drawing/2014/main" id="{84FB0E49-F77D-0DBA-7351-9C1CCE0CE943}"/>
              </a:ext>
            </a:extLst>
          </p:cNvPr>
          <p:cNvSpPr>
            <a:spLocks noGrp="1"/>
          </p:cNvSpPr>
          <p:nvPr>
            <p:ph idx="1"/>
          </p:nvPr>
        </p:nvSpPr>
        <p:spPr>
          <a:xfrm>
            <a:off x="504507" y="2027236"/>
            <a:ext cx="8650605" cy="5280449"/>
          </a:xfrm>
        </p:spPr>
        <p:txBody>
          <a:bodyPr/>
          <a:lstStyle/>
          <a:p>
            <a:pPr marL="457200" indent="-457200" eaLnBrk="1" hangingPunct="1">
              <a:buFont typeface="Arial" panose="020B0604020202020204" pitchFamily="34" charset="0"/>
              <a:buChar char="•"/>
            </a:pPr>
            <a:r>
              <a:rPr lang="en-US" altLang="en-US" dirty="0"/>
              <a:t>A survey/test measures a single psychological construct </a:t>
            </a:r>
            <a:r>
              <a:rPr lang="en-US" altLang="en-US" dirty="0">
                <a:sym typeface="Wingdings" pitchFamily="2" charset="2"/>
              </a:rPr>
              <a:t></a:t>
            </a:r>
            <a:r>
              <a:rPr lang="en-US" altLang="en-US" dirty="0"/>
              <a:t> </a:t>
            </a:r>
            <a:r>
              <a:rPr lang="en-US" altLang="en-US" dirty="0">
                <a:solidFill>
                  <a:srgbClr val="FF0000"/>
                </a:solidFill>
              </a:rPr>
              <a:t>unidimensional</a:t>
            </a:r>
          </a:p>
          <a:p>
            <a:pPr marL="457200" indent="-457200" eaLnBrk="1" hangingPunct="1">
              <a:buFont typeface="Arial" panose="020B0604020202020204" pitchFamily="34" charset="0"/>
              <a:buChar char="•"/>
            </a:pPr>
            <a:r>
              <a:rPr lang="en-US" altLang="en-US" dirty="0"/>
              <a:t>A survey/test has subscales to measure more than one constructs </a:t>
            </a:r>
            <a:r>
              <a:rPr lang="en-US" altLang="en-US" dirty="0">
                <a:sym typeface="Wingdings" pitchFamily="2" charset="2"/>
              </a:rPr>
              <a:t></a:t>
            </a:r>
            <a:r>
              <a:rPr lang="en-US" altLang="en-US" dirty="0"/>
              <a:t> </a:t>
            </a:r>
            <a:r>
              <a:rPr lang="en-US" altLang="en-US" dirty="0">
                <a:solidFill>
                  <a:srgbClr val="FF0000"/>
                </a:solidFill>
              </a:rPr>
              <a:t>multidimensional</a:t>
            </a:r>
          </a:p>
          <a:p>
            <a:pPr marL="457200" indent="-457200" eaLnBrk="1" hangingPunct="1">
              <a:buFont typeface="Arial" panose="020B0604020202020204" pitchFamily="34" charset="0"/>
              <a:buChar char="•"/>
            </a:pPr>
            <a:r>
              <a:rPr lang="en-US" altLang="en-US" dirty="0"/>
              <a:t>Sometimes it is good to have one and only one dimension: The construct is fairly simple and there is not much debate. And your goal is to measure this particular construct, nothing else! </a:t>
            </a:r>
          </a:p>
          <a:p>
            <a:pPr eaLnBrk="1" hangingPunct="1"/>
            <a:endParaRPr lang="en-US" altLang="en-US" dirty="0">
              <a:solidFill>
                <a:srgbClr val="FF0000"/>
              </a:solidFill>
            </a:endParaRPr>
          </a:p>
          <a:p>
            <a:pPr eaLnBrk="1" hangingPunct="1"/>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D79E17B4-3A00-D89C-16DB-2C045EEFE29B}"/>
              </a:ext>
            </a:extLst>
          </p:cNvPr>
          <p:cNvSpPr>
            <a:spLocks noGrp="1"/>
          </p:cNvSpPr>
          <p:nvPr>
            <p:ph type="title"/>
          </p:nvPr>
        </p:nvSpPr>
        <p:spPr>
          <a:xfrm>
            <a:off x="612774" y="808037"/>
            <a:ext cx="8855075" cy="1260475"/>
          </a:xfrm>
        </p:spPr>
        <p:txBody>
          <a:bodyPr/>
          <a:lstStyle/>
          <a:p>
            <a:pPr eaLnBrk="1" hangingPunct="1"/>
            <a:r>
              <a:rPr lang="en-US" altLang="en-US" sz="4409" dirty="0"/>
              <a:t>Overall Cronbach </a:t>
            </a:r>
            <a:br>
              <a:rPr lang="en-US" altLang="en-US" sz="4409" dirty="0"/>
            </a:br>
            <a:r>
              <a:rPr lang="en-US" altLang="en-US" sz="4409" dirty="0"/>
              <a:t>Coefficient Alpha</a:t>
            </a:r>
          </a:p>
        </p:txBody>
      </p:sp>
      <p:sp>
        <p:nvSpPr>
          <p:cNvPr id="33794" name="Content Placeholder 2">
            <a:extLst>
              <a:ext uri="{FF2B5EF4-FFF2-40B4-BE49-F238E27FC236}">
                <a16:creationId xmlns:a16="http://schemas.microsoft.com/office/drawing/2014/main" id="{892C6C94-4EA0-679D-3BBC-D0356E759C29}"/>
              </a:ext>
            </a:extLst>
          </p:cNvPr>
          <p:cNvSpPr>
            <a:spLocks noGrp="1"/>
          </p:cNvSpPr>
          <p:nvPr>
            <p:ph idx="1"/>
          </p:nvPr>
        </p:nvSpPr>
        <p:spPr>
          <a:xfrm>
            <a:off x="792163" y="2560637"/>
            <a:ext cx="8278812" cy="3376613"/>
          </a:xfrm>
        </p:spPr>
        <p:txBody>
          <a:bodyPr/>
          <a:lstStyle/>
          <a:p>
            <a:pPr marL="457200" indent="-457200" eaLnBrk="1" hangingPunct="1">
              <a:buFont typeface="Arial" panose="020B0604020202020204" pitchFamily="34" charset="0"/>
              <a:buChar char="•"/>
            </a:pPr>
            <a:r>
              <a:rPr lang="en-US" altLang="en-US" dirty="0"/>
              <a:t>One may argue that when a high Cronbach Alpha indicates a high degree of internal consistency, the test or the survey must be </a:t>
            </a:r>
            <a:r>
              <a:rPr lang="en-US" altLang="en-US" dirty="0" err="1"/>
              <a:t>uni</a:t>
            </a:r>
            <a:r>
              <a:rPr lang="en-US" altLang="en-US" dirty="0"/>
              <a:t>-dimensional rather than multi-dimensional. Thus, there is no need to further investigate its subscales. </a:t>
            </a:r>
          </a:p>
          <a:p>
            <a:pPr marL="457200" indent="-457200" eaLnBrk="1" hangingPunct="1">
              <a:buFont typeface="Arial" panose="020B0604020202020204" pitchFamily="34" charset="0"/>
              <a:buChar char="•"/>
            </a:pPr>
            <a:r>
              <a:rPr lang="en-US" altLang="en-US" dirty="0"/>
              <a:t>Is it true?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BA23609E-BAF7-BFA7-B67E-7C902E7AE2F9}"/>
              </a:ext>
            </a:extLst>
          </p:cNvPr>
          <p:cNvSpPr>
            <a:spLocks noGrp="1"/>
          </p:cNvSpPr>
          <p:nvPr>
            <p:ph type="title"/>
          </p:nvPr>
        </p:nvSpPr>
        <p:spPr/>
        <p:txBody>
          <a:bodyPr/>
          <a:lstStyle/>
          <a:p>
            <a:pPr eaLnBrk="1" hangingPunct="1"/>
            <a:r>
              <a:rPr lang="en-US" altLang="en-US" sz="4409"/>
              <a:t>Consistency is NOT  </a:t>
            </a:r>
            <a:br>
              <a:rPr lang="en-US" altLang="en-US" sz="4409"/>
            </a:br>
            <a:r>
              <a:rPr lang="en-US" altLang="en-US" sz="4409"/>
              <a:t>uni-dimensionality</a:t>
            </a:r>
          </a:p>
        </p:txBody>
      </p:sp>
      <p:sp>
        <p:nvSpPr>
          <p:cNvPr id="34818" name="Content Placeholder 2">
            <a:extLst>
              <a:ext uri="{FF2B5EF4-FFF2-40B4-BE49-F238E27FC236}">
                <a16:creationId xmlns:a16="http://schemas.microsoft.com/office/drawing/2014/main" id="{18CB5D86-A031-DDD3-32F6-6D2980D67E38}"/>
              </a:ext>
            </a:extLst>
          </p:cNvPr>
          <p:cNvSpPr>
            <a:spLocks noGrp="1"/>
          </p:cNvSpPr>
          <p:nvPr>
            <p:ph idx="1"/>
          </p:nvPr>
        </p:nvSpPr>
        <p:spPr>
          <a:xfrm>
            <a:off x="4032355" y="2179637"/>
            <a:ext cx="5046557" cy="4573323"/>
          </a:xfrm>
        </p:spPr>
        <p:txBody>
          <a:bodyPr/>
          <a:lstStyle/>
          <a:p>
            <a:pPr marL="457200" indent="-457200">
              <a:lnSpc>
                <a:spcPct val="80000"/>
              </a:lnSpc>
              <a:buFont typeface="Arial" panose="020B0604020202020204" pitchFamily="34" charset="0"/>
              <a:buChar char="•"/>
            </a:pPr>
            <a:r>
              <a:rPr lang="en-US" altLang="en-US" sz="2800" dirty="0"/>
              <a:t>Actually </a:t>
            </a:r>
            <a:r>
              <a:rPr lang="en-US" altLang="en-US" sz="2800" b="1" dirty="0">
                <a:solidFill>
                  <a:srgbClr val="FF0000"/>
                </a:solidFill>
              </a:rPr>
              <a:t>consistency</a:t>
            </a:r>
            <a:r>
              <a:rPr lang="en-US" altLang="en-US" sz="2800" dirty="0"/>
              <a:t> and </a:t>
            </a:r>
            <a:r>
              <a:rPr lang="en-US" altLang="en-US" sz="2800" b="1" dirty="0">
                <a:solidFill>
                  <a:srgbClr val="FF0000"/>
                </a:solidFill>
              </a:rPr>
              <a:t>dimensionality</a:t>
            </a:r>
            <a:r>
              <a:rPr lang="en-US" altLang="en-US" sz="2800" dirty="0"/>
              <a:t> must be assessed separately. </a:t>
            </a:r>
          </a:p>
          <a:p>
            <a:pPr marL="457200" indent="-457200">
              <a:lnSpc>
                <a:spcPct val="80000"/>
              </a:lnSpc>
              <a:buFont typeface="Arial" panose="020B0604020202020204" pitchFamily="34" charset="0"/>
              <a:buChar char="•"/>
            </a:pPr>
            <a:r>
              <a:rPr lang="en-US" altLang="en-US" sz="2800" dirty="0"/>
              <a:t>Uni-dimensionality is a subset of consistency. If a test is </a:t>
            </a:r>
            <a:r>
              <a:rPr lang="en-US" altLang="en-US" sz="2800" dirty="0" err="1"/>
              <a:t>uni</a:t>
            </a:r>
            <a:r>
              <a:rPr lang="en-US" altLang="en-US" sz="2800" dirty="0"/>
              <a:t>-dimensional, then it will show internal consistency. </a:t>
            </a:r>
          </a:p>
          <a:p>
            <a:pPr marL="457200" indent="-457200">
              <a:lnSpc>
                <a:spcPct val="80000"/>
              </a:lnSpc>
              <a:buFont typeface="Arial" panose="020B0604020202020204" pitchFamily="34" charset="0"/>
              <a:buChar char="•"/>
            </a:pPr>
            <a:r>
              <a:rPr lang="en-US" altLang="en-US" sz="2800" dirty="0"/>
              <a:t>But if a test is internally consistent, it does not necessarily entail one construct. </a:t>
            </a:r>
          </a:p>
        </p:txBody>
      </p:sp>
      <p:pic>
        <p:nvPicPr>
          <p:cNvPr id="34819" name="Picture 5">
            <a:extLst>
              <a:ext uri="{FF2B5EF4-FFF2-40B4-BE49-F238E27FC236}">
                <a16:creationId xmlns:a16="http://schemas.microsoft.com/office/drawing/2014/main" id="{232E8C9A-F765-C632-DDCB-6E00FEA58C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712" y="2396991"/>
            <a:ext cx="3293662" cy="336404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BA23609E-BAF7-BFA7-B67E-7C902E7AE2F9}"/>
              </a:ext>
            </a:extLst>
          </p:cNvPr>
          <p:cNvSpPr>
            <a:spLocks noGrp="1"/>
          </p:cNvSpPr>
          <p:nvPr>
            <p:ph type="title"/>
          </p:nvPr>
        </p:nvSpPr>
        <p:spPr/>
        <p:txBody>
          <a:bodyPr/>
          <a:lstStyle/>
          <a:p>
            <a:pPr eaLnBrk="1" hangingPunct="1"/>
            <a:r>
              <a:rPr lang="en-US" altLang="en-US" sz="4409"/>
              <a:t>Consistency is NOT  </a:t>
            </a:r>
            <a:br>
              <a:rPr lang="en-US" altLang="en-US" sz="4409"/>
            </a:br>
            <a:r>
              <a:rPr lang="en-US" altLang="en-US" sz="4409"/>
              <a:t>uni-dimensionality</a:t>
            </a:r>
          </a:p>
        </p:txBody>
      </p:sp>
      <p:sp>
        <p:nvSpPr>
          <p:cNvPr id="34818" name="Content Placeholder 2">
            <a:extLst>
              <a:ext uri="{FF2B5EF4-FFF2-40B4-BE49-F238E27FC236}">
                <a16:creationId xmlns:a16="http://schemas.microsoft.com/office/drawing/2014/main" id="{18CB5D86-A031-DDD3-32F6-6D2980D67E38}"/>
              </a:ext>
            </a:extLst>
          </p:cNvPr>
          <p:cNvSpPr>
            <a:spLocks noGrp="1"/>
          </p:cNvSpPr>
          <p:nvPr>
            <p:ph idx="1"/>
          </p:nvPr>
        </p:nvSpPr>
        <p:spPr>
          <a:xfrm>
            <a:off x="4032355" y="2332037"/>
            <a:ext cx="5046557" cy="4420923"/>
          </a:xfrm>
        </p:spPr>
        <p:txBody>
          <a:bodyPr/>
          <a:lstStyle/>
          <a:p>
            <a:pPr marL="457200" indent="-457200">
              <a:lnSpc>
                <a:spcPct val="80000"/>
              </a:lnSpc>
              <a:buFont typeface="Arial" panose="020B0604020202020204" pitchFamily="34" charset="0"/>
              <a:buChar char="•"/>
            </a:pPr>
            <a:r>
              <a:rPr lang="en-US" altLang="en-US" sz="2800" dirty="0"/>
              <a:t>Cronbach Alpha is a measure of </a:t>
            </a:r>
            <a:r>
              <a:rPr lang="en-US" altLang="en-US" sz="2800" dirty="0">
                <a:solidFill>
                  <a:srgbClr val="FF0000"/>
                </a:solidFill>
              </a:rPr>
              <a:t>common variance</a:t>
            </a:r>
            <a:r>
              <a:rPr lang="en-US" altLang="en-US" sz="2800" dirty="0"/>
              <a:t> shared by test items. </a:t>
            </a:r>
          </a:p>
          <a:p>
            <a:pPr marL="457200" indent="-457200">
              <a:lnSpc>
                <a:spcPct val="80000"/>
              </a:lnSpc>
              <a:buFont typeface="Arial" panose="020B0604020202020204" pitchFamily="34" charset="0"/>
              <a:buChar char="•"/>
            </a:pPr>
            <a:r>
              <a:rPr lang="en-US" altLang="en-US" sz="2800" dirty="0"/>
              <a:t>The Cronbach Alpha could be high when each test item shares variance with at least some other items; it does not have to share variance with all other items.</a:t>
            </a:r>
          </a:p>
        </p:txBody>
      </p:sp>
      <p:pic>
        <p:nvPicPr>
          <p:cNvPr id="2" name="Picture 5">
            <a:extLst>
              <a:ext uri="{FF2B5EF4-FFF2-40B4-BE49-F238E27FC236}">
                <a16:creationId xmlns:a16="http://schemas.microsoft.com/office/drawing/2014/main" id="{53F80250-C6EF-0836-D47E-2D5A3A06DB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712" y="2396991"/>
            <a:ext cx="3293662" cy="336404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04322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3A43-34CD-9137-DB53-3B6C51E1B266}"/>
              </a:ext>
            </a:extLst>
          </p:cNvPr>
          <p:cNvSpPr>
            <a:spLocks noGrp="1"/>
          </p:cNvSpPr>
          <p:nvPr>
            <p:ph type="title"/>
          </p:nvPr>
        </p:nvSpPr>
        <p:spPr/>
        <p:txBody>
          <a:bodyPr/>
          <a:lstStyle/>
          <a:p>
            <a:r>
              <a:rPr lang="en-US" dirty="0"/>
              <a:t>First case</a:t>
            </a:r>
          </a:p>
        </p:txBody>
      </p:sp>
      <p:sp>
        <p:nvSpPr>
          <p:cNvPr id="3" name="Content Placeholder 2">
            <a:extLst>
              <a:ext uri="{FF2B5EF4-FFF2-40B4-BE49-F238E27FC236}">
                <a16:creationId xmlns:a16="http://schemas.microsoft.com/office/drawing/2014/main" id="{5811A5BC-92CD-F12F-B1E9-24DDC55ED052}"/>
              </a:ext>
            </a:extLst>
          </p:cNvPr>
          <p:cNvSpPr>
            <a:spLocks noGrp="1"/>
          </p:cNvSpPr>
          <p:nvPr>
            <p:ph idx="1"/>
          </p:nvPr>
        </p:nvSpPr>
        <p:spPr>
          <a:xfrm>
            <a:off x="4125911" y="1979613"/>
            <a:ext cx="4945063" cy="3957637"/>
          </a:xfrm>
        </p:spPr>
        <p:txBody>
          <a:bodyPr/>
          <a:lstStyle/>
          <a:p>
            <a:pPr marL="457200" indent="-457200">
              <a:buFont typeface="Arial" panose="020B0604020202020204" pitchFamily="34" charset="0"/>
              <a:buChar char="•"/>
            </a:pPr>
            <a:r>
              <a:rPr lang="en-US" sz="2400" b="0" i="0" dirty="0">
                <a:solidFill>
                  <a:srgbClr val="000000"/>
                </a:solidFill>
                <a:effectLst/>
                <a:latin typeface="Times"/>
              </a:rPr>
              <a:t>Variance explained is often visualized by sets. When two sets are intersected, the overlapped portion denotes </a:t>
            </a:r>
            <a:r>
              <a:rPr lang="en-US" sz="2400" b="0" i="0" dirty="0">
                <a:solidFill>
                  <a:srgbClr val="FF0000"/>
                </a:solidFill>
                <a:effectLst/>
                <a:latin typeface="Times"/>
              </a:rPr>
              <a:t>common variance</a:t>
            </a:r>
            <a:r>
              <a:rPr lang="en-US" sz="2400" b="0" i="0" dirty="0">
                <a:solidFill>
                  <a:srgbClr val="000000"/>
                </a:solidFill>
                <a:effectLst/>
                <a:latin typeface="Times"/>
              </a:rPr>
              <a:t>. The non-overlapped portion indicates independent information.</a:t>
            </a:r>
          </a:p>
          <a:p>
            <a:pPr marL="457200" indent="-457200">
              <a:buFont typeface="Arial" panose="020B0604020202020204" pitchFamily="34" charset="0"/>
              <a:buChar char="•"/>
            </a:pPr>
            <a:r>
              <a:rPr lang="en-US" sz="2400" b="0" i="0" dirty="0">
                <a:solidFill>
                  <a:srgbClr val="000000"/>
                </a:solidFill>
                <a:effectLst/>
                <a:latin typeface="Times"/>
              </a:rPr>
              <a:t>All nine sets have no overlapped area, and thus all nine items share no common variance. They are neither internally consistent nor </a:t>
            </a:r>
            <a:r>
              <a:rPr lang="en-US" sz="2400" b="0" i="0" dirty="0" err="1">
                <a:solidFill>
                  <a:srgbClr val="000000"/>
                </a:solidFill>
                <a:effectLst/>
                <a:latin typeface="Times"/>
              </a:rPr>
              <a:t>uni</a:t>
            </a:r>
            <a:r>
              <a:rPr lang="en-US" sz="2400" b="0" i="0" dirty="0">
                <a:solidFill>
                  <a:srgbClr val="000000"/>
                </a:solidFill>
                <a:effectLst/>
                <a:latin typeface="Times"/>
              </a:rPr>
              <a:t>-dimensional. </a:t>
            </a:r>
            <a:r>
              <a:rPr lang="en-US" sz="2400" dirty="0">
                <a:solidFill>
                  <a:srgbClr val="000000"/>
                </a:solidFill>
                <a:latin typeface="Times"/>
              </a:rPr>
              <a:t>I</a:t>
            </a:r>
            <a:r>
              <a:rPr lang="en-US" sz="2400" b="0" i="0" dirty="0">
                <a:solidFill>
                  <a:srgbClr val="000000"/>
                </a:solidFill>
                <a:effectLst/>
                <a:latin typeface="Times"/>
              </a:rPr>
              <a:t>nterpreting a low Alpha as the absence of </a:t>
            </a:r>
            <a:r>
              <a:rPr lang="en-US" sz="2400" b="0" i="0" dirty="0" err="1">
                <a:solidFill>
                  <a:srgbClr val="000000"/>
                </a:solidFill>
                <a:effectLst/>
                <a:latin typeface="Times"/>
              </a:rPr>
              <a:t>uni</a:t>
            </a:r>
            <a:r>
              <a:rPr lang="en-US" sz="2400" b="0" i="0" dirty="0">
                <a:solidFill>
                  <a:srgbClr val="000000"/>
                </a:solidFill>
                <a:effectLst/>
                <a:latin typeface="Times"/>
              </a:rPr>
              <a:t>-dimensionality is correct.</a:t>
            </a:r>
          </a:p>
          <a:p>
            <a:pPr marL="457200" indent="-457200">
              <a:buFont typeface="Arial" panose="020B0604020202020204" pitchFamily="34" charset="0"/>
              <a:buChar char="•"/>
            </a:pPr>
            <a:endParaRPr lang="en-US" sz="2400" dirty="0"/>
          </a:p>
        </p:txBody>
      </p:sp>
      <p:pic>
        <p:nvPicPr>
          <p:cNvPr id="16386" name="Picture 2">
            <a:extLst>
              <a:ext uri="{FF2B5EF4-FFF2-40B4-BE49-F238E27FC236}">
                <a16:creationId xmlns:a16="http://schemas.microsoft.com/office/drawing/2014/main" id="{493E2AD6-C345-9F57-EEEC-0427A7ECB9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163" y="1979613"/>
            <a:ext cx="3175000" cy="256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420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5E4EA-76CE-EE22-8177-04CF07CEEE6A}"/>
              </a:ext>
            </a:extLst>
          </p:cNvPr>
          <p:cNvSpPr>
            <a:spLocks noGrp="1"/>
          </p:cNvSpPr>
          <p:nvPr>
            <p:ph type="title"/>
          </p:nvPr>
        </p:nvSpPr>
        <p:spPr/>
        <p:txBody>
          <a:bodyPr/>
          <a:lstStyle/>
          <a:p>
            <a:r>
              <a:rPr lang="en-US" dirty="0"/>
              <a:t>Second case</a:t>
            </a:r>
          </a:p>
        </p:txBody>
      </p:sp>
      <p:sp>
        <p:nvSpPr>
          <p:cNvPr id="3" name="Content Placeholder 2">
            <a:extLst>
              <a:ext uri="{FF2B5EF4-FFF2-40B4-BE49-F238E27FC236}">
                <a16:creationId xmlns:a16="http://schemas.microsoft.com/office/drawing/2014/main" id="{80F2EA2D-DE97-C081-572F-E439B3044540}"/>
              </a:ext>
            </a:extLst>
          </p:cNvPr>
          <p:cNvSpPr>
            <a:spLocks noGrp="1"/>
          </p:cNvSpPr>
          <p:nvPr>
            <p:ph idx="1"/>
          </p:nvPr>
        </p:nvSpPr>
        <p:spPr>
          <a:xfrm>
            <a:off x="4506913" y="1979613"/>
            <a:ext cx="4564062" cy="4543424"/>
          </a:xfrm>
        </p:spPr>
        <p:txBody>
          <a:bodyPr/>
          <a:lstStyle/>
          <a:p>
            <a:pPr>
              <a:buFont typeface="Arial" panose="020B0604020202020204" pitchFamily="34" charset="0"/>
              <a:buChar char="•"/>
            </a:pPr>
            <a:r>
              <a:rPr lang="en-US" sz="2400" b="0" i="0" dirty="0">
                <a:solidFill>
                  <a:srgbClr val="000000"/>
                </a:solidFill>
                <a:effectLst/>
                <a:latin typeface="Times"/>
              </a:rPr>
              <a:t>The second scenario is exactly opposite to the first one. It shows the presence of a high degree of internal consistency and </a:t>
            </a:r>
            <a:r>
              <a:rPr lang="en-US" sz="2400" b="0" i="0" dirty="0" err="1">
                <a:solidFill>
                  <a:srgbClr val="000000"/>
                </a:solidFill>
                <a:effectLst/>
                <a:latin typeface="Times"/>
              </a:rPr>
              <a:t>uni</a:t>
            </a:r>
            <a:r>
              <a:rPr lang="en-US" sz="2400" b="0" i="0" dirty="0">
                <a:solidFill>
                  <a:srgbClr val="000000"/>
                </a:solidFill>
                <a:effectLst/>
                <a:latin typeface="Times"/>
              </a:rPr>
              <a:t>-dimensionality because all items share common variance with each other. </a:t>
            </a:r>
          </a:p>
          <a:p>
            <a:pPr>
              <a:buFont typeface="Arial" panose="020B0604020202020204" pitchFamily="34" charset="0"/>
              <a:buChar char="•"/>
            </a:pPr>
            <a:r>
              <a:rPr lang="en-US" sz="2400" b="0" i="0" dirty="0">
                <a:solidFill>
                  <a:srgbClr val="000000"/>
                </a:solidFill>
                <a:effectLst/>
                <a:latin typeface="Times"/>
              </a:rPr>
              <a:t>Interpreting a high alpha as an indication of the presence of one single construct could be accepted.</a:t>
            </a:r>
          </a:p>
          <a:p>
            <a:endParaRPr lang="en-US" dirty="0"/>
          </a:p>
        </p:txBody>
      </p:sp>
      <p:pic>
        <p:nvPicPr>
          <p:cNvPr id="18434" name="Picture 2">
            <a:extLst>
              <a:ext uri="{FF2B5EF4-FFF2-40B4-BE49-F238E27FC236}">
                <a16:creationId xmlns:a16="http://schemas.microsoft.com/office/drawing/2014/main" id="{D0DCA57A-85EF-DD5E-EFA5-EDACD5D27D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512" y="1979613"/>
            <a:ext cx="31750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571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9448D-8411-181A-CA08-8C516195FD48}"/>
              </a:ext>
            </a:extLst>
          </p:cNvPr>
          <p:cNvSpPr>
            <a:spLocks noGrp="1"/>
          </p:cNvSpPr>
          <p:nvPr>
            <p:ph type="title"/>
          </p:nvPr>
        </p:nvSpPr>
        <p:spPr/>
        <p:txBody>
          <a:bodyPr/>
          <a:lstStyle/>
          <a:p>
            <a:r>
              <a:rPr lang="en-US" dirty="0"/>
              <a:t>Third case</a:t>
            </a:r>
          </a:p>
        </p:txBody>
      </p:sp>
      <p:sp>
        <p:nvSpPr>
          <p:cNvPr id="3" name="Content Placeholder 2">
            <a:extLst>
              <a:ext uri="{FF2B5EF4-FFF2-40B4-BE49-F238E27FC236}">
                <a16:creationId xmlns:a16="http://schemas.microsoft.com/office/drawing/2014/main" id="{77472FD7-FDEA-1A74-B831-7F2DFA751660}"/>
              </a:ext>
            </a:extLst>
          </p:cNvPr>
          <p:cNvSpPr>
            <a:spLocks noGrp="1"/>
          </p:cNvSpPr>
          <p:nvPr>
            <p:ph idx="1"/>
          </p:nvPr>
        </p:nvSpPr>
        <p:spPr>
          <a:xfrm>
            <a:off x="4354513" y="1979613"/>
            <a:ext cx="4716462" cy="3957637"/>
          </a:xfrm>
        </p:spPr>
        <p:txBody>
          <a:bodyPr/>
          <a:lstStyle/>
          <a:p>
            <a:pPr marL="457200" indent="-457200">
              <a:buFont typeface="Arial" panose="020B0604020202020204" pitchFamily="34" charset="0"/>
              <a:buChar char="•"/>
            </a:pPr>
            <a:r>
              <a:rPr lang="en-US" sz="2800" dirty="0">
                <a:solidFill>
                  <a:srgbClr val="000000"/>
                </a:solidFill>
                <a:latin typeface="Times"/>
              </a:rPr>
              <a:t>S</a:t>
            </a:r>
            <a:r>
              <a:rPr lang="en-US" sz="2800" b="0" i="0" dirty="0">
                <a:solidFill>
                  <a:srgbClr val="000000"/>
                </a:solidFill>
                <a:effectLst/>
                <a:latin typeface="Times"/>
              </a:rPr>
              <a:t>everal items share variance with some others. </a:t>
            </a:r>
          </a:p>
          <a:p>
            <a:pPr marL="457200" indent="-457200">
              <a:buFont typeface="Arial" panose="020B0604020202020204" pitchFamily="34" charset="0"/>
              <a:buChar char="•"/>
            </a:pPr>
            <a:r>
              <a:rPr lang="en-US" sz="2800" dirty="0">
                <a:solidFill>
                  <a:srgbClr val="000000"/>
                </a:solidFill>
                <a:latin typeface="Times"/>
              </a:rPr>
              <a:t>S</a:t>
            </a:r>
            <a:r>
              <a:rPr lang="en-US" sz="2800" b="0" i="0" dirty="0">
                <a:solidFill>
                  <a:srgbClr val="000000"/>
                </a:solidFill>
                <a:effectLst/>
                <a:latin typeface="Times"/>
              </a:rPr>
              <a:t>ubscales exist inside the instrument even though the Alpha is high and the instrument is internally consistent. </a:t>
            </a:r>
          </a:p>
          <a:p>
            <a:pPr marL="457200" indent="-457200">
              <a:buFont typeface="Arial" panose="020B0604020202020204" pitchFamily="34" charset="0"/>
              <a:buChar char="•"/>
            </a:pPr>
            <a:r>
              <a:rPr lang="en-US" sz="2800" b="0" i="0" dirty="0">
                <a:solidFill>
                  <a:srgbClr val="000000"/>
                </a:solidFill>
                <a:effectLst/>
                <a:latin typeface="Times"/>
              </a:rPr>
              <a:t>Interpreting a high Alpha as a sign of </a:t>
            </a:r>
            <a:r>
              <a:rPr lang="en-US" sz="2800" b="0" i="0" dirty="0" err="1">
                <a:solidFill>
                  <a:srgbClr val="000000"/>
                </a:solidFill>
                <a:effectLst/>
                <a:latin typeface="Times"/>
              </a:rPr>
              <a:t>uni</a:t>
            </a:r>
            <a:r>
              <a:rPr lang="en-US" sz="2800" b="0" i="0" dirty="0">
                <a:solidFill>
                  <a:srgbClr val="000000"/>
                </a:solidFill>
                <a:effectLst/>
                <a:latin typeface="Times"/>
              </a:rPr>
              <a:t>-dimensionality is </a:t>
            </a:r>
            <a:r>
              <a:rPr lang="en-US" sz="2800" b="0" i="0" dirty="0">
                <a:solidFill>
                  <a:srgbClr val="FF0000"/>
                </a:solidFill>
                <a:effectLst/>
                <a:latin typeface="Times"/>
              </a:rPr>
              <a:t>problematic</a:t>
            </a:r>
            <a:r>
              <a:rPr lang="en-US" sz="2800" b="0" i="0" dirty="0">
                <a:solidFill>
                  <a:srgbClr val="000000"/>
                </a:solidFill>
                <a:effectLst/>
                <a:latin typeface="Times"/>
              </a:rPr>
              <a:t>.</a:t>
            </a:r>
          </a:p>
          <a:p>
            <a:endParaRPr lang="en-US" dirty="0"/>
          </a:p>
        </p:txBody>
      </p:sp>
      <p:pic>
        <p:nvPicPr>
          <p:cNvPr id="19458" name="Picture 2">
            <a:extLst>
              <a:ext uri="{FF2B5EF4-FFF2-40B4-BE49-F238E27FC236}">
                <a16:creationId xmlns:a16="http://schemas.microsoft.com/office/drawing/2014/main" id="{5C5F3252-CA4A-7E57-0268-7DBBE2C886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512" y="1979613"/>
            <a:ext cx="3175000" cy="317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560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E4547E14-F359-3AF7-5A35-45FCD670CE12}"/>
              </a:ext>
            </a:extLst>
          </p:cNvPr>
          <p:cNvSpPr>
            <a:spLocks noGrp="1"/>
          </p:cNvSpPr>
          <p:nvPr>
            <p:ph type="title"/>
          </p:nvPr>
        </p:nvSpPr>
        <p:spPr/>
        <p:txBody>
          <a:bodyPr/>
          <a:lstStyle/>
          <a:p>
            <a:pPr eaLnBrk="1" hangingPunct="1"/>
            <a:r>
              <a:rPr lang="en-US" altLang="en-US"/>
              <a:t>Fallacy</a:t>
            </a:r>
          </a:p>
        </p:txBody>
      </p:sp>
      <p:sp>
        <p:nvSpPr>
          <p:cNvPr id="35842" name="Content Placeholder 2">
            <a:extLst>
              <a:ext uri="{FF2B5EF4-FFF2-40B4-BE49-F238E27FC236}">
                <a16:creationId xmlns:a16="http://schemas.microsoft.com/office/drawing/2014/main" id="{054FED6C-D83E-65F0-D97E-80E8E388245F}"/>
              </a:ext>
            </a:extLst>
          </p:cNvPr>
          <p:cNvSpPr>
            <a:spLocks noGrp="1"/>
          </p:cNvSpPr>
          <p:nvPr>
            <p:ph idx="1"/>
          </p:nvPr>
        </p:nvSpPr>
        <p:spPr/>
        <p:txBody>
          <a:bodyPr/>
          <a:lstStyle/>
          <a:p>
            <a:pPr marL="457200" indent="-457200" eaLnBrk="1" hangingPunct="1">
              <a:buFont typeface="Arial" panose="020B0604020202020204" pitchFamily="34" charset="0"/>
              <a:buChar char="•"/>
            </a:pPr>
            <a:r>
              <a:rPr lang="en-US" altLang="en-US" dirty="0"/>
              <a:t>If I am a man, I must be a human. But if I am a human, I may not be a man (could be a woman). The logical fallacy that "if A then B; if B then A" is termed as "</a:t>
            </a:r>
            <a:r>
              <a:rPr lang="en-US" altLang="en-US" dirty="0">
                <a:solidFill>
                  <a:srgbClr val="FF0000"/>
                </a:solidFill>
              </a:rPr>
              <a:t>affirming the consequent</a:t>
            </a:r>
            <a:r>
              <a:rPr lang="en-US" altLang="en-US" dirty="0"/>
              <a:t>." </a:t>
            </a:r>
          </a:p>
          <a:p>
            <a:pPr marL="457200" indent="-457200" eaLnBrk="1" hangingPunct="1">
              <a:buFont typeface="Arial" panose="020B0604020202020204" pitchFamily="34" charset="0"/>
              <a:buChar char="•"/>
            </a:pPr>
            <a:r>
              <a:rPr lang="en-US" altLang="en-US" dirty="0"/>
              <a:t>Nonetheless, after you created subscales, it is still a good practice to compute the specific Cronbach Alpha for each subscale.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PCA and EFA</a:t>
            </a:r>
          </a:p>
        </p:txBody>
      </p:sp>
      <p:sp>
        <p:nvSpPr>
          <p:cNvPr id="7171" name="Rectangle 2"/>
          <p:cNvSpPr>
            <a:spLocks noGrp="1" noChangeArrowheads="1"/>
          </p:cNvSpPr>
          <p:nvPr>
            <p:ph type="body" idx="1"/>
          </p:nvPr>
        </p:nvSpPr>
        <p:spPr>
          <a:xfrm>
            <a:off x="792163" y="1836738"/>
            <a:ext cx="8280400" cy="4919662"/>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a:t>Principal components analysis: find the optimal way of collapsing many correlated variables into a small number of subsets so that the study is more </a:t>
            </a:r>
            <a:r>
              <a:rPr lang="en-US" altLang="en-US" sz="2800">
                <a:solidFill>
                  <a:srgbClr val="FF0000"/>
                </a:solidFill>
              </a:rPr>
              <a:t>manageable</a:t>
            </a:r>
            <a:r>
              <a:rPr lang="en-US" altLang="en-US" sz="2800"/>
              <a:t>. The subsets do not need to make any theoretical sense. It is for convenience only.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a:t>Exploratory factor analysis: identify the underlying </a:t>
            </a:r>
            <a:r>
              <a:rPr lang="en-US" altLang="en-US" sz="2800">
                <a:solidFill>
                  <a:srgbClr val="FF0000"/>
                </a:solidFill>
              </a:rPr>
              <a:t>theoretical structure</a:t>
            </a:r>
            <a:r>
              <a:rPr lang="en-US" altLang="en-US" sz="2800"/>
              <a:t> of diverse variables. If certain items are loaded into a subscale called intrinsic religious orientation, then the items must be related to this construct both mathematically and conceptually.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503238" y="903287"/>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Example of PCA: </a:t>
            </a:r>
            <a:br>
              <a:rPr lang="en-US" altLang="en-US"/>
            </a:br>
            <a:r>
              <a:rPr lang="en-US" altLang="en-US"/>
              <a:t>Insurance policy</a:t>
            </a:r>
          </a:p>
        </p:txBody>
      </p:sp>
      <p:sp>
        <p:nvSpPr>
          <p:cNvPr id="9219" name="Rectangle 2"/>
          <p:cNvSpPr>
            <a:spLocks noGrp="1" noChangeArrowheads="1"/>
          </p:cNvSpPr>
          <p:nvPr>
            <p:ph type="body" idx="1"/>
          </p:nvPr>
        </p:nvSpPr>
        <p:spPr>
          <a:xfrm>
            <a:off x="792163" y="2328862"/>
            <a:ext cx="8280400" cy="4270375"/>
          </a:xfrm>
        </p:spPr>
        <p:txBody>
          <a:bodyPr/>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The policy variables (Maitra &amp; Yan):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Fire Protection Class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Number of Building in Policy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Number of Locations in Policy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Maximum Building Age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Building Coverage Indicator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Policy Age</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Why is it “exploratory”?</a:t>
            </a:r>
          </a:p>
        </p:txBody>
      </p:sp>
      <p:sp>
        <p:nvSpPr>
          <p:cNvPr id="11267" name="Rectangle 2"/>
          <p:cNvSpPr>
            <a:spLocks noGrp="1" noChangeArrowheads="1"/>
          </p:cNvSpPr>
          <p:nvPr>
            <p:ph type="body" idx="1"/>
          </p:nvPr>
        </p:nvSpPr>
        <p:spPr>
          <a:xfrm>
            <a:off x="792163" y="1979613"/>
            <a:ext cx="8280400" cy="4006850"/>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Haig: EFA is abductive.</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You should consider different alternate factor models.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Haig, B. (2014) Investigating the Psychological World: Scientific Method in the Behavioral Sciences (Life and Mind: Philosophical Issues in Biology and Psychology)</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Confusion between PCA &amp; EFA</a:t>
            </a:r>
          </a:p>
        </p:txBody>
      </p:sp>
      <p:sp>
        <p:nvSpPr>
          <p:cNvPr id="13315" name="Rectangle 2"/>
          <p:cNvSpPr>
            <a:spLocks noGrp="1" noChangeArrowheads="1"/>
          </p:cNvSpPr>
          <p:nvPr>
            <p:ph type="body" idx="1"/>
          </p:nvPr>
        </p:nvSpPr>
        <p:spPr>
          <a:xfrm>
            <a:off x="792163" y="1979613"/>
            <a:ext cx="4329112" cy="3959225"/>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a:t>Although factor analysis and PCA are two different procedures, some researchers found that the procedures yield almost identical results on many occasions. SPSS makes PCA as the default when EFA is requested.</a:t>
            </a:r>
          </a:p>
        </p:txBody>
      </p:sp>
      <p:pic>
        <p:nvPicPr>
          <p:cNvPr id="133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838" y="2103438"/>
            <a:ext cx="3948112" cy="3657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SAS Enterprise Guide</a:t>
            </a:r>
          </a:p>
        </p:txBody>
      </p:sp>
      <p:sp>
        <p:nvSpPr>
          <p:cNvPr id="19459" name="Rectangle 2"/>
          <p:cNvSpPr>
            <a:spLocks noGrp="1" noChangeArrowheads="1"/>
          </p:cNvSpPr>
          <p:nvPr>
            <p:ph type="body" idx="1"/>
          </p:nvPr>
        </p:nvSpPr>
        <p:spPr>
          <a:xfrm>
            <a:off x="792163" y="1979613"/>
            <a:ext cx="3689350" cy="4329112"/>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a:t>Less confusing in SAS Enterprise Guide. Both PCA and EFA are shown in the Tasks menu.</a:t>
            </a:r>
          </a:p>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a:t>But if you do programming, PROC FACTOR in SAS makes PCA as the default method.</a:t>
            </a:r>
          </a:p>
        </p:txBody>
      </p:sp>
      <p:pic>
        <p:nvPicPr>
          <p:cNvPr id="1946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25" y="1973263"/>
            <a:ext cx="4206875" cy="4060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EA5A3-2EE6-5A47-6ED6-BC7592B733A7}"/>
              </a:ext>
            </a:extLst>
          </p:cNvPr>
          <p:cNvSpPr>
            <a:spLocks noGrp="1"/>
          </p:cNvSpPr>
          <p:nvPr>
            <p:ph type="title"/>
          </p:nvPr>
        </p:nvSpPr>
        <p:spPr>
          <a:xfrm>
            <a:off x="598171" y="1169669"/>
            <a:ext cx="3089274" cy="1260475"/>
          </a:xfrm>
        </p:spPr>
        <p:txBody>
          <a:bodyPr/>
          <a:lstStyle/>
          <a:p>
            <a:r>
              <a:rPr lang="en-US" dirty="0"/>
              <a:t>JMP Pro</a:t>
            </a:r>
          </a:p>
        </p:txBody>
      </p:sp>
      <p:sp>
        <p:nvSpPr>
          <p:cNvPr id="3" name="Content Placeholder 2">
            <a:extLst>
              <a:ext uri="{FF2B5EF4-FFF2-40B4-BE49-F238E27FC236}">
                <a16:creationId xmlns:a16="http://schemas.microsoft.com/office/drawing/2014/main" id="{29807A29-D0E5-129F-55C6-41E367778AF6}"/>
              </a:ext>
            </a:extLst>
          </p:cNvPr>
          <p:cNvSpPr>
            <a:spLocks noGrp="1"/>
          </p:cNvSpPr>
          <p:nvPr>
            <p:ph idx="1"/>
          </p:nvPr>
        </p:nvSpPr>
        <p:spPr>
          <a:xfrm>
            <a:off x="887095" y="2636837"/>
            <a:ext cx="2800350" cy="3415982"/>
          </a:xfrm>
        </p:spPr>
        <p:txBody>
          <a:bodyPr/>
          <a:lstStyle/>
          <a:p>
            <a:pPr marL="0" indent="0"/>
            <a:r>
              <a:rPr lang="en-US" dirty="0"/>
              <a:t>In JMP PCA and factor analysis are separated.</a:t>
            </a:r>
          </a:p>
        </p:txBody>
      </p:sp>
      <p:pic>
        <p:nvPicPr>
          <p:cNvPr id="4" name="Picture 3">
            <a:extLst>
              <a:ext uri="{FF2B5EF4-FFF2-40B4-BE49-F238E27FC236}">
                <a16:creationId xmlns:a16="http://schemas.microsoft.com/office/drawing/2014/main" id="{49157494-3AB9-E928-5E2A-6F879489326F}"/>
              </a:ext>
            </a:extLst>
          </p:cNvPr>
          <p:cNvPicPr>
            <a:picLocks noChangeAspect="1"/>
          </p:cNvPicPr>
          <p:nvPr/>
        </p:nvPicPr>
        <p:blipFill rotWithShape="1">
          <a:blip r:embed="rId2"/>
          <a:srcRect t="7961" b="1"/>
          <a:stretch/>
        </p:blipFill>
        <p:spPr>
          <a:xfrm>
            <a:off x="3897312" y="1180782"/>
            <a:ext cx="5295900" cy="5505450"/>
          </a:xfrm>
          <a:prstGeom prst="rect">
            <a:avLst/>
          </a:prstGeom>
          <a:solidFill>
            <a:schemeClr val="tx1"/>
          </a:solidFill>
          <a:ln>
            <a:solidFill>
              <a:schemeClr val="tx1"/>
            </a:solidFill>
          </a:ln>
        </p:spPr>
      </p:pic>
    </p:spTree>
    <p:extLst>
      <p:ext uri="{BB962C8B-B14F-4D97-AF65-F5344CB8AC3E}">
        <p14:creationId xmlns:p14="http://schemas.microsoft.com/office/powerpoint/2010/main" val="19456971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Grp="1" noChangeArrowheads="1"/>
          </p:cNvSpPr>
          <p:nvPr>
            <p:ph type="title"/>
          </p:nvPr>
        </p:nvSpPr>
        <p:spPr>
          <a:xfrm>
            <a:off x="3190875" y="579437"/>
            <a:ext cx="3698874"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EFA in JMP</a:t>
            </a:r>
          </a:p>
        </p:txBody>
      </p:sp>
      <p:sp>
        <p:nvSpPr>
          <p:cNvPr id="21507" name="Rectangle 2"/>
          <p:cNvSpPr>
            <a:spLocks noGrp="1" noChangeArrowheads="1"/>
          </p:cNvSpPr>
          <p:nvPr>
            <p:ph type="body" idx="1"/>
          </p:nvPr>
        </p:nvSpPr>
        <p:spPr>
          <a:xfrm>
            <a:off x="792163" y="1979613"/>
            <a:ext cx="3486149" cy="4238624"/>
          </a:xfrm>
        </p:spPr>
        <p:txBody>
          <a:bodyPr/>
          <a:lstStyle/>
          <a:p>
            <a:pPr eaLnBrk="1">
              <a:buFont typeface="Arial" panose="020B0604020202020204" pitchFamily="34" charset="0"/>
              <a:buChar char="•"/>
            </a:pPr>
            <a:r>
              <a:rPr lang="en-US" altLang="en-US" sz="2400" dirty="0"/>
              <a:t>Use the data set “</a:t>
            </a:r>
            <a:r>
              <a:rPr lang="en-US" altLang="en-US" sz="2400" dirty="0" err="1"/>
              <a:t>PIAAC_for_EFA</a:t>
            </a:r>
            <a:r>
              <a:rPr lang="en-US" altLang="en-US" sz="2400" dirty="0"/>
              <a:t>”</a:t>
            </a:r>
          </a:p>
          <a:p>
            <a:pPr eaLnBrk="1">
              <a:buFont typeface="Arial" panose="020B0604020202020204" pitchFamily="34" charset="0"/>
              <a:buChar char="•"/>
            </a:pPr>
            <a:r>
              <a:rPr lang="en-US" altLang="en-US" sz="2400" dirty="0"/>
              <a:t>Analyze </a:t>
            </a:r>
            <a:r>
              <a:rPr lang="en-US" altLang="en-US" sz="2400" dirty="0">
                <a:sym typeface="Wingdings" pitchFamily="2" charset="2"/>
              </a:rPr>
              <a:t> Multivariate Methods  Factor Analysis</a:t>
            </a:r>
          </a:p>
          <a:p>
            <a:pPr eaLnBrk="1">
              <a:buFont typeface="Arial" panose="020B0604020202020204" pitchFamily="34" charset="0"/>
              <a:buChar char="•"/>
            </a:pPr>
            <a:r>
              <a:rPr lang="en-US" altLang="en-US" sz="2400" dirty="0">
                <a:sym typeface="Wingdings" pitchFamily="2" charset="2"/>
              </a:rPr>
              <a:t>Accept the default</a:t>
            </a:r>
          </a:p>
          <a:p>
            <a:pPr eaLnBrk="1">
              <a:buFont typeface="Arial" panose="020B0604020202020204" pitchFamily="34" charset="0"/>
              <a:buChar char="•"/>
            </a:pPr>
            <a:r>
              <a:rPr lang="en-US" altLang="en-US" sz="2400" dirty="0">
                <a:sym typeface="Wingdings" pitchFamily="2" charset="2"/>
              </a:rPr>
              <a:t>Check the loading plots</a:t>
            </a:r>
            <a:endParaRPr lang="en-US" altLang="en-US" sz="2400" dirty="0"/>
          </a:p>
        </p:txBody>
      </p:sp>
      <p:pic>
        <p:nvPicPr>
          <p:cNvPr id="2" name="Picture 1">
            <a:extLst>
              <a:ext uri="{FF2B5EF4-FFF2-40B4-BE49-F238E27FC236}">
                <a16:creationId xmlns:a16="http://schemas.microsoft.com/office/drawing/2014/main" id="{8D7B957B-296D-8F4B-BE3C-E5671B2515C8}"/>
              </a:ext>
            </a:extLst>
          </p:cNvPr>
          <p:cNvPicPr>
            <a:picLocks noChangeAspect="1"/>
          </p:cNvPicPr>
          <p:nvPr/>
        </p:nvPicPr>
        <p:blipFill>
          <a:blip r:embed="rId3"/>
          <a:stretch>
            <a:fillRect/>
          </a:stretch>
        </p:blipFill>
        <p:spPr>
          <a:xfrm>
            <a:off x="4605225" y="1999892"/>
            <a:ext cx="4648200" cy="4432300"/>
          </a:xfrm>
          <a:prstGeom prst="rect">
            <a:avLst/>
          </a:prstGeom>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8EC4-A28E-8050-2900-FD6F2B77DDD0}"/>
              </a:ext>
            </a:extLst>
          </p:cNvPr>
          <p:cNvSpPr>
            <a:spLocks noGrp="1"/>
          </p:cNvSpPr>
          <p:nvPr>
            <p:ph type="title"/>
          </p:nvPr>
        </p:nvSpPr>
        <p:spPr/>
        <p:txBody>
          <a:bodyPr/>
          <a:lstStyle/>
          <a:p>
            <a:r>
              <a:rPr lang="en-US" dirty="0"/>
              <a:t>EFA in JMP Pro</a:t>
            </a:r>
          </a:p>
        </p:txBody>
      </p:sp>
      <p:sp>
        <p:nvSpPr>
          <p:cNvPr id="3" name="Content Placeholder 2">
            <a:extLst>
              <a:ext uri="{FF2B5EF4-FFF2-40B4-BE49-F238E27FC236}">
                <a16:creationId xmlns:a16="http://schemas.microsoft.com/office/drawing/2014/main" id="{711DABD2-FE01-A4F1-1CDF-C0A8F9E5CEAC}"/>
              </a:ext>
            </a:extLst>
          </p:cNvPr>
          <p:cNvSpPr>
            <a:spLocks noGrp="1"/>
          </p:cNvSpPr>
          <p:nvPr>
            <p:ph idx="1"/>
          </p:nvPr>
        </p:nvSpPr>
        <p:spPr/>
        <p:txBody>
          <a:bodyPr/>
          <a:lstStyle/>
          <a:p>
            <a:pPr>
              <a:buFont typeface="Arial" panose="020B0604020202020204" pitchFamily="34" charset="0"/>
              <a:buChar char="•"/>
            </a:pPr>
            <a:r>
              <a:rPr lang="en-US" sz="2400" dirty="0"/>
              <a:t>From the inversed read triangle, you can run Bartlett’s and KMO tests to check whether the data are good for FA.</a:t>
            </a:r>
          </a:p>
        </p:txBody>
      </p:sp>
      <p:pic>
        <p:nvPicPr>
          <p:cNvPr id="6" name="Picture 5">
            <a:extLst>
              <a:ext uri="{FF2B5EF4-FFF2-40B4-BE49-F238E27FC236}">
                <a16:creationId xmlns:a16="http://schemas.microsoft.com/office/drawing/2014/main" id="{7EC5B9E4-33CA-CF9E-3C24-6EED72FC1D83}"/>
              </a:ext>
            </a:extLst>
          </p:cNvPr>
          <p:cNvPicPr>
            <a:picLocks noChangeAspect="1"/>
          </p:cNvPicPr>
          <p:nvPr/>
        </p:nvPicPr>
        <p:blipFill rotWithShape="1">
          <a:blip r:embed="rId2"/>
          <a:srcRect t="2457"/>
          <a:stretch/>
        </p:blipFill>
        <p:spPr>
          <a:xfrm>
            <a:off x="792162" y="3386137"/>
            <a:ext cx="8362950" cy="2744948"/>
          </a:xfrm>
          <a:prstGeom prst="rect">
            <a:avLst/>
          </a:prstGeom>
          <a:ln>
            <a:solidFill>
              <a:schemeClr val="tx1"/>
            </a:solidFill>
          </a:ln>
        </p:spPr>
      </p:pic>
    </p:spTree>
    <p:extLst>
      <p:ext uri="{BB962C8B-B14F-4D97-AF65-F5344CB8AC3E}">
        <p14:creationId xmlns:p14="http://schemas.microsoft.com/office/powerpoint/2010/main" val="26974282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800" dirty="0"/>
              <a:t>A mathematical object with a numeric value is called a </a:t>
            </a:r>
            <a:r>
              <a:rPr lang="en-US" sz="2800" dirty="0">
                <a:solidFill>
                  <a:srgbClr val="FF0000"/>
                </a:solidFill>
              </a:rPr>
              <a:t>scalar</a:t>
            </a:r>
            <a:r>
              <a:rPr lang="en-US" sz="2800" dirty="0"/>
              <a:t>. </a:t>
            </a:r>
          </a:p>
          <a:p>
            <a:pPr marL="457200" indent="-457200">
              <a:buFont typeface="Arial" panose="020B0604020202020204" pitchFamily="34" charset="0"/>
              <a:buChar char="•"/>
            </a:pPr>
            <a:r>
              <a:rPr lang="en-US" sz="2800" dirty="0"/>
              <a:t>A mathematical object that has both a numeric value and a direction is called a </a:t>
            </a:r>
            <a:r>
              <a:rPr lang="en-US" sz="2800" dirty="0">
                <a:solidFill>
                  <a:srgbClr val="FF0000"/>
                </a:solidFill>
              </a:rPr>
              <a:t>vector</a:t>
            </a:r>
            <a:r>
              <a:rPr lang="en-US" sz="2800" dirty="0"/>
              <a:t>. </a:t>
            </a:r>
          </a:p>
          <a:p>
            <a:pPr marL="457200" indent="-457200">
              <a:buFont typeface="Arial" panose="020B0604020202020204" pitchFamily="34" charset="0"/>
              <a:buChar char="•"/>
            </a:pPr>
            <a:r>
              <a:rPr lang="en-US" sz="2800" dirty="0"/>
              <a:t>If I just tell you to drive 10 miles to reach my home, this instruction is definitely useless. I must say something like, "From Claremont drive 10 miles West to Azusa."</a:t>
            </a:r>
          </a:p>
        </p:txBody>
      </p:sp>
    </p:spTree>
    <p:extLst>
      <p:ext uri="{BB962C8B-B14F-4D97-AF65-F5344CB8AC3E}">
        <p14:creationId xmlns:p14="http://schemas.microsoft.com/office/powerpoint/2010/main" val="2745165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solidFill>
                  <a:srgbClr val="FF0000"/>
                </a:solidFill>
              </a:rPr>
              <a:t>Vector-based graphics</a:t>
            </a:r>
            <a:r>
              <a:rPr lang="en-US" dirty="0"/>
              <a:t>: the image is defined by the relationships among vectors instead of the composition of pixels. </a:t>
            </a:r>
          </a:p>
          <a:p>
            <a:pPr marL="457200" indent="-457200">
              <a:buFont typeface="Arial" panose="020B0604020202020204" pitchFamily="34" charset="0"/>
              <a:buChar char="•"/>
            </a:pPr>
            <a:r>
              <a:rPr lang="en-US" dirty="0"/>
              <a:t>For example, to construct a shape, the software stores the information like "Start from point A, draw a straight line at 45 degrees, stop at 10 units, draw another line at 35 degrees..."</a:t>
            </a:r>
          </a:p>
        </p:txBody>
      </p:sp>
    </p:spTree>
    <p:extLst>
      <p:ext uri="{BB962C8B-B14F-4D97-AF65-F5344CB8AC3E}">
        <p14:creationId xmlns:p14="http://schemas.microsoft.com/office/powerpoint/2010/main" val="41417214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800" dirty="0"/>
              <a:t>In quantitative analysis, vectors help us to understand the relationships among variables. </a:t>
            </a:r>
          </a:p>
          <a:p>
            <a:pPr marL="457200" indent="-457200">
              <a:buFont typeface="Arial" panose="020B0604020202020204" pitchFamily="34" charset="0"/>
              <a:buChar char="•"/>
            </a:pPr>
            <a:r>
              <a:rPr lang="en-US" sz="2800" dirty="0"/>
              <a:t>The word </a:t>
            </a:r>
            <a:r>
              <a:rPr lang="en-US" sz="2800" i="1" dirty="0" err="1"/>
              <a:t>eigen</a:t>
            </a:r>
            <a:r>
              <a:rPr lang="en-US" sz="2800" dirty="0"/>
              <a:t>, coined by Hilbert in 1904, is a German word, which means "own“ or "peculiar“.</a:t>
            </a:r>
          </a:p>
          <a:p>
            <a:pPr marL="457200" indent="-457200">
              <a:buFont typeface="Arial" panose="020B0604020202020204" pitchFamily="34" charset="0"/>
              <a:buChar char="•"/>
            </a:pPr>
            <a:r>
              <a:rPr lang="en-US" sz="2800" dirty="0"/>
              <a:t>An Eigenvalue has a numeric property while an eigenvector has a directional property. They define the attributes of a variable. </a:t>
            </a:r>
          </a:p>
          <a:p>
            <a:pPr marL="457200" indent="-457200">
              <a:buFont typeface="Arial" panose="020B0604020202020204" pitchFamily="34" charset="0"/>
              <a:buChar char="•"/>
            </a:pPr>
            <a:r>
              <a:rPr lang="en-US" sz="2800" dirty="0"/>
              <a:t>“Eigen” emphasizes the </a:t>
            </a:r>
            <a:r>
              <a:rPr lang="en-US" sz="2800" dirty="0">
                <a:solidFill>
                  <a:srgbClr val="FF0000"/>
                </a:solidFill>
              </a:rPr>
              <a:t>unique nature </a:t>
            </a:r>
            <a:r>
              <a:rPr lang="en-US" sz="2800" dirty="0"/>
              <a:t>of a specific transformation in Eigenvalues.</a:t>
            </a:r>
          </a:p>
        </p:txBody>
      </p:sp>
    </p:spTree>
    <p:extLst>
      <p:ext uri="{BB962C8B-B14F-4D97-AF65-F5344CB8AC3E}">
        <p14:creationId xmlns:p14="http://schemas.microsoft.com/office/powerpoint/2010/main" val="2125451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as matrix</a:t>
            </a:r>
          </a:p>
        </p:txBody>
      </p:sp>
      <p:graphicFrame>
        <p:nvGraphicFramePr>
          <p:cNvPr id="5" name="Content Placeholder 4"/>
          <p:cNvGraphicFramePr>
            <a:graphicFrameLocks noGrp="1"/>
          </p:cNvGraphicFramePr>
          <p:nvPr>
            <p:ph idx="1"/>
          </p:nvPr>
        </p:nvGraphicFramePr>
        <p:xfrm>
          <a:off x="900906" y="1646237"/>
          <a:ext cx="8278812" cy="1268730"/>
        </p:xfrm>
        <a:graphic>
          <a:graphicData uri="http://schemas.openxmlformats.org/drawingml/2006/table">
            <a:tbl>
              <a:tblPr/>
              <a:tblGrid>
                <a:gridCol w="2759604">
                  <a:extLst>
                    <a:ext uri="{9D8B030D-6E8A-4147-A177-3AD203B41FA5}">
                      <a16:colId xmlns:a16="http://schemas.microsoft.com/office/drawing/2014/main" val="20000"/>
                    </a:ext>
                  </a:extLst>
                </a:gridCol>
                <a:gridCol w="2759604">
                  <a:extLst>
                    <a:ext uri="{9D8B030D-6E8A-4147-A177-3AD203B41FA5}">
                      <a16:colId xmlns:a16="http://schemas.microsoft.com/office/drawing/2014/main" val="20001"/>
                    </a:ext>
                  </a:extLst>
                </a:gridCol>
                <a:gridCol w="2759604">
                  <a:extLst>
                    <a:ext uri="{9D8B030D-6E8A-4147-A177-3AD203B41FA5}">
                      <a16:colId xmlns:a16="http://schemas.microsoft.com/office/drawing/2014/main" val="20002"/>
                    </a:ext>
                  </a:extLst>
                </a:gridCol>
              </a:tblGrid>
              <a:tr h="0">
                <a:tc>
                  <a:txBody>
                    <a:bodyPr/>
                    <a:lstStyle/>
                    <a:p>
                      <a:br>
                        <a:rPr lang="en-US" dirty="0"/>
                      </a:br>
                      <a:endParaRPr lang="en-US" dirty="0"/>
                    </a:p>
                  </a:txBody>
                  <a:tcPr marL="28575" marR="28575" marT="28575" marB="28575" anchor="ctr">
                    <a:lnL>
                      <a:noFill/>
                    </a:lnL>
                    <a:lnR>
                      <a:noFill/>
                    </a:lnR>
                    <a:lnT>
                      <a:noFill/>
                    </a:lnT>
                    <a:lnB>
                      <a:noFill/>
                    </a:lnB>
                    <a:solidFill>
                      <a:srgbClr val="A89EAF"/>
                    </a:solidFill>
                  </a:tcPr>
                </a:tc>
                <a:tc>
                  <a:txBody>
                    <a:bodyPr/>
                    <a:lstStyle/>
                    <a:p>
                      <a:r>
                        <a:rPr lang="en-US" b="1" dirty="0"/>
                        <a:t>GRE-Verbal</a:t>
                      </a:r>
                      <a:endParaRPr lang="en-US" dirty="0"/>
                    </a:p>
                  </a:txBody>
                  <a:tcPr marL="28575" marR="28575" marT="28575" marB="28575" anchor="ctr">
                    <a:lnL>
                      <a:noFill/>
                    </a:lnL>
                    <a:lnR>
                      <a:noFill/>
                    </a:lnR>
                    <a:lnT>
                      <a:noFill/>
                    </a:lnT>
                    <a:lnB>
                      <a:noFill/>
                    </a:lnB>
                    <a:solidFill>
                      <a:srgbClr val="A89EAF"/>
                    </a:solidFill>
                  </a:tcPr>
                </a:tc>
                <a:tc>
                  <a:txBody>
                    <a:bodyPr/>
                    <a:lstStyle/>
                    <a:p>
                      <a:r>
                        <a:rPr lang="en-US" b="1"/>
                        <a:t>GRE-Quant</a:t>
                      </a:r>
                      <a:endParaRPr lang="en-US"/>
                    </a:p>
                  </a:txBody>
                  <a:tcPr marL="28575" marR="28575" marT="28575" marB="28575" anchor="ctr">
                    <a:lnL>
                      <a:noFill/>
                    </a:lnL>
                    <a:lnR>
                      <a:noFill/>
                    </a:lnR>
                    <a:lnT>
                      <a:noFill/>
                    </a:lnT>
                    <a:lnB>
                      <a:noFill/>
                    </a:lnB>
                    <a:solidFill>
                      <a:srgbClr val="A89EAF"/>
                    </a:solidFill>
                  </a:tcPr>
                </a:tc>
                <a:extLst>
                  <a:ext uri="{0D108BD9-81ED-4DB2-BD59-A6C34878D82A}">
                    <a16:rowId xmlns:a16="http://schemas.microsoft.com/office/drawing/2014/main" val="10000"/>
                  </a:ext>
                </a:extLst>
              </a:tr>
              <a:tr h="0">
                <a:tc>
                  <a:txBody>
                    <a:bodyPr/>
                    <a:lstStyle/>
                    <a:p>
                      <a:r>
                        <a:rPr lang="en-US" b="1" dirty="0"/>
                        <a:t>David</a:t>
                      </a:r>
                      <a:endParaRPr lang="en-US" dirty="0"/>
                    </a:p>
                  </a:txBody>
                  <a:tcPr marL="28575" marR="28575" marT="28575" marB="28575" anchor="ctr">
                    <a:lnL>
                      <a:noFill/>
                    </a:lnL>
                    <a:lnR>
                      <a:noFill/>
                    </a:lnR>
                    <a:lnT>
                      <a:noFill/>
                    </a:lnT>
                    <a:lnB>
                      <a:noFill/>
                    </a:lnB>
                    <a:solidFill>
                      <a:srgbClr val="A89EAF"/>
                    </a:solidFill>
                  </a:tcPr>
                </a:tc>
                <a:tc>
                  <a:txBody>
                    <a:bodyPr/>
                    <a:lstStyle/>
                    <a:p>
                      <a:r>
                        <a:rPr lang="en-US" dirty="0"/>
                        <a:t>550</a:t>
                      </a:r>
                    </a:p>
                  </a:txBody>
                  <a:tcPr marL="28575" marR="28575" marT="28575" marB="28575" anchor="ctr">
                    <a:lnL>
                      <a:noFill/>
                    </a:lnL>
                    <a:lnR>
                      <a:noFill/>
                    </a:lnR>
                    <a:lnT>
                      <a:noFill/>
                    </a:lnT>
                    <a:lnB>
                      <a:noFill/>
                    </a:lnB>
                    <a:solidFill>
                      <a:srgbClr val="A89EAF"/>
                    </a:solidFill>
                  </a:tcPr>
                </a:tc>
                <a:tc>
                  <a:txBody>
                    <a:bodyPr/>
                    <a:lstStyle/>
                    <a:p>
                      <a:r>
                        <a:rPr lang="en-US" dirty="0"/>
                        <a:t>575</a:t>
                      </a:r>
                    </a:p>
                  </a:txBody>
                  <a:tcPr marL="28575" marR="28575" marT="28575" marB="28575" anchor="ctr">
                    <a:lnL>
                      <a:noFill/>
                    </a:lnL>
                    <a:lnR>
                      <a:noFill/>
                    </a:lnR>
                    <a:lnT>
                      <a:noFill/>
                    </a:lnT>
                    <a:lnB>
                      <a:noFill/>
                    </a:lnB>
                    <a:solidFill>
                      <a:srgbClr val="A89EAF"/>
                    </a:solidFill>
                  </a:tcPr>
                </a:tc>
                <a:extLst>
                  <a:ext uri="{0D108BD9-81ED-4DB2-BD59-A6C34878D82A}">
                    <a16:rowId xmlns:a16="http://schemas.microsoft.com/office/drawing/2014/main" val="10001"/>
                  </a:ext>
                </a:extLst>
              </a:tr>
              <a:tr h="0">
                <a:tc>
                  <a:txBody>
                    <a:bodyPr/>
                    <a:lstStyle/>
                    <a:p>
                      <a:r>
                        <a:rPr lang="en-US" b="1" dirty="0"/>
                        <a:t>Sandra</a:t>
                      </a:r>
                      <a:endParaRPr lang="en-US" dirty="0"/>
                    </a:p>
                  </a:txBody>
                  <a:tcPr marL="28575" marR="28575" marT="28575" marB="28575" anchor="ctr">
                    <a:lnL>
                      <a:noFill/>
                    </a:lnL>
                    <a:lnR>
                      <a:noFill/>
                    </a:lnR>
                    <a:lnT>
                      <a:noFill/>
                    </a:lnT>
                    <a:lnB>
                      <a:noFill/>
                    </a:lnB>
                    <a:solidFill>
                      <a:srgbClr val="A89EAF"/>
                    </a:solidFill>
                  </a:tcPr>
                </a:tc>
                <a:tc>
                  <a:txBody>
                    <a:bodyPr/>
                    <a:lstStyle/>
                    <a:p>
                      <a:r>
                        <a:rPr lang="en-US" dirty="0"/>
                        <a:t>600</a:t>
                      </a:r>
                    </a:p>
                  </a:txBody>
                  <a:tcPr marL="28575" marR="28575" marT="28575" marB="28575" anchor="ctr">
                    <a:lnL>
                      <a:noFill/>
                    </a:lnL>
                    <a:lnR>
                      <a:noFill/>
                    </a:lnR>
                    <a:lnT>
                      <a:noFill/>
                    </a:lnT>
                    <a:lnB>
                      <a:noFill/>
                    </a:lnB>
                    <a:solidFill>
                      <a:srgbClr val="A89EAF"/>
                    </a:solidFill>
                  </a:tcPr>
                </a:tc>
                <a:tc>
                  <a:txBody>
                    <a:bodyPr/>
                    <a:lstStyle/>
                    <a:p>
                      <a:r>
                        <a:rPr lang="en-US" dirty="0"/>
                        <a:t>580</a:t>
                      </a:r>
                    </a:p>
                  </a:txBody>
                  <a:tcPr marL="28575" marR="28575" marT="28575" marB="28575" anchor="ctr">
                    <a:lnL>
                      <a:noFill/>
                    </a:lnL>
                    <a:lnR>
                      <a:noFill/>
                    </a:lnR>
                    <a:lnT>
                      <a:noFill/>
                    </a:lnT>
                    <a:lnB>
                      <a:noFill/>
                    </a:lnB>
                    <a:solidFill>
                      <a:srgbClr val="A89EAF"/>
                    </a:solidFill>
                  </a:tcPr>
                </a:tc>
                <a:extLst>
                  <a:ext uri="{0D108BD9-81ED-4DB2-BD59-A6C34878D82A}">
                    <a16:rowId xmlns:a16="http://schemas.microsoft.com/office/drawing/2014/main" val="10002"/>
                  </a:ext>
                </a:extLst>
              </a:tr>
            </a:tbl>
          </a:graphicData>
        </a:graphic>
      </p:graphicFrame>
      <p:sp>
        <p:nvSpPr>
          <p:cNvPr id="7" name="Content Placeholder 2"/>
          <p:cNvSpPr txBox="1">
            <a:spLocks/>
          </p:cNvSpPr>
          <p:nvPr/>
        </p:nvSpPr>
        <p:spPr bwMode="auto">
          <a:xfrm>
            <a:off x="791369" y="3170237"/>
            <a:ext cx="8278812" cy="2233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8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8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8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8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8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2200" dirty="0"/>
              <a:t>This is an old example. Currently the high possible score for each subject of GRE is 170.</a:t>
            </a:r>
          </a:p>
          <a:p>
            <a:pPr marL="457200" indent="-457200">
              <a:buFont typeface="Arial" panose="020B0604020202020204" pitchFamily="34" charset="0"/>
              <a:buChar char="•"/>
            </a:pPr>
            <a:r>
              <a:rPr lang="en-US" sz="2200" dirty="0"/>
              <a:t>The </a:t>
            </a:r>
            <a:r>
              <a:rPr lang="en-US" sz="2200" dirty="0">
                <a:solidFill>
                  <a:srgbClr val="FF0000"/>
                </a:solidFill>
              </a:rPr>
              <a:t>columns</a:t>
            </a:r>
            <a:r>
              <a:rPr lang="en-US" sz="2200" dirty="0"/>
              <a:t> denote the </a:t>
            </a:r>
            <a:r>
              <a:rPr lang="en-US" sz="2200" dirty="0">
                <a:solidFill>
                  <a:srgbClr val="FF0000"/>
                </a:solidFill>
              </a:rPr>
              <a:t>subject space</a:t>
            </a:r>
            <a:r>
              <a:rPr lang="en-US" sz="2200" dirty="0"/>
              <a:t>, which are {550, 600} and {575, 580}. The subject space tells you that how GRE-Verbal and GRE-Quantitative scores are distributed between two subjects, David and Sandra.</a:t>
            </a:r>
          </a:p>
          <a:p>
            <a:pPr marL="457200" indent="-457200">
              <a:buFont typeface="Arial" panose="020B0604020202020204" pitchFamily="34" charset="0"/>
              <a:buChar char="•"/>
            </a:pPr>
            <a:r>
              <a:rPr lang="en-US" sz="2200" dirty="0"/>
              <a:t>The </a:t>
            </a:r>
            <a:r>
              <a:rPr lang="en-US" sz="2200" dirty="0">
                <a:solidFill>
                  <a:srgbClr val="FF0000"/>
                </a:solidFill>
              </a:rPr>
              <a:t>rows</a:t>
            </a:r>
            <a:r>
              <a:rPr lang="en-US" sz="2200" dirty="0"/>
              <a:t> reflect the </a:t>
            </a:r>
            <a:r>
              <a:rPr lang="en-US" sz="2200" dirty="0">
                <a:solidFill>
                  <a:srgbClr val="FF0000"/>
                </a:solidFill>
              </a:rPr>
              <a:t>variable space</a:t>
            </a:r>
            <a:r>
              <a:rPr lang="en-US" sz="2200" dirty="0"/>
              <a:t>, which are {550, 575} and {600,580}. The variable space indicates that across the variables GRE-V and GRE-Q, how the scores of the subjects are distributed.</a:t>
            </a:r>
          </a:p>
        </p:txBody>
      </p:sp>
    </p:spTree>
    <p:extLst>
      <p:ext uri="{BB962C8B-B14F-4D97-AF65-F5344CB8AC3E}">
        <p14:creationId xmlns:p14="http://schemas.microsoft.com/office/powerpoint/2010/main" val="37863325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Variable space</a:t>
            </a:r>
          </a:p>
        </p:txBody>
      </p:sp>
      <p:sp>
        <p:nvSpPr>
          <p:cNvPr id="3" name="Content Placeholder 2"/>
          <p:cNvSpPr>
            <a:spLocks noGrp="1"/>
          </p:cNvSpPr>
          <p:nvPr>
            <p:ph idx="1"/>
          </p:nvPr>
        </p:nvSpPr>
        <p:spPr>
          <a:xfrm>
            <a:off x="792163" y="1979613"/>
            <a:ext cx="4476749" cy="3957637"/>
          </a:xfrm>
        </p:spPr>
        <p:txBody>
          <a:bodyPr/>
          <a:lstStyle/>
          <a:p>
            <a:pPr marL="457200" indent="-457200">
              <a:buFont typeface="Arial" panose="020B0604020202020204" pitchFamily="34" charset="0"/>
              <a:buChar char="•"/>
            </a:pPr>
            <a:r>
              <a:rPr lang="en-US" sz="2400" dirty="0"/>
              <a:t>In a scatterplot we deal with the variable space. </a:t>
            </a:r>
          </a:p>
          <a:p>
            <a:pPr marL="457200" indent="-457200">
              <a:buFont typeface="Arial" panose="020B0604020202020204" pitchFamily="34" charset="0"/>
              <a:buChar char="•"/>
            </a:pPr>
            <a:r>
              <a:rPr lang="en-US" sz="2400" dirty="0"/>
              <a:t>In the scatterplot GRE-V lies on the X-axis whereas GRE-Q is on the Y-axis. </a:t>
            </a:r>
          </a:p>
          <a:p>
            <a:pPr marL="457200" indent="-457200">
              <a:buFont typeface="Arial" panose="020B0604020202020204" pitchFamily="34" charset="0"/>
              <a:buChar char="•"/>
            </a:pPr>
            <a:r>
              <a:rPr lang="en-US" sz="2400" dirty="0"/>
              <a:t>The data points are the scores of David and Sandra. In a two data-point case, the regression line is perfect, of course.</a:t>
            </a:r>
          </a:p>
        </p:txBody>
      </p:sp>
      <p:pic>
        <p:nvPicPr>
          <p:cNvPr id="2050" name="Picture 2" descr="http://www.creative-wisdom.com/computer/sas/variab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511" y="2004314"/>
            <a:ext cx="3514067" cy="35281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0530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Subject space</a:t>
            </a:r>
          </a:p>
        </p:txBody>
      </p:sp>
      <p:sp>
        <p:nvSpPr>
          <p:cNvPr id="3" name="Content Placeholder 2"/>
          <p:cNvSpPr>
            <a:spLocks noGrp="1"/>
          </p:cNvSpPr>
          <p:nvPr>
            <p:ph idx="1"/>
          </p:nvPr>
        </p:nvSpPr>
        <p:spPr>
          <a:xfrm>
            <a:off x="792163" y="1979613"/>
            <a:ext cx="4552949" cy="3957637"/>
          </a:xfrm>
        </p:spPr>
        <p:txBody>
          <a:bodyPr/>
          <a:lstStyle/>
          <a:p>
            <a:pPr>
              <a:buFont typeface="Arial" panose="020B0604020202020204" pitchFamily="34" charset="0"/>
              <a:buChar char="•"/>
            </a:pPr>
            <a:r>
              <a:rPr lang="en-US" sz="2400" dirty="0"/>
              <a:t>The graph on the right is a plot of subject space. </a:t>
            </a:r>
          </a:p>
          <a:p>
            <a:pPr>
              <a:buFont typeface="Arial" panose="020B0604020202020204" pitchFamily="34" charset="0"/>
              <a:buChar char="•"/>
            </a:pPr>
            <a:r>
              <a:rPr lang="en-US" sz="2400" dirty="0"/>
              <a:t>The X axis and Y axis represent Sandra and David. In GRE-V David scores 550 and Sandra scores 600. A vector is drawn from 0 to the point where Sandra's and David's scores meet.</a:t>
            </a:r>
          </a:p>
        </p:txBody>
      </p:sp>
      <p:pic>
        <p:nvPicPr>
          <p:cNvPr id="3074" name="Picture 2" descr="http://www.creative-wisdom.com/computer/sas/pers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312" y="1979613"/>
            <a:ext cx="3386876" cy="34004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1565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Subject space</a:t>
            </a:r>
          </a:p>
        </p:txBody>
      </p:sp>
      <p:sp>
        <p:nvSpPr>
          <p:cNvPr id="3" name="Content Placeholder 2"/>
          <p:cNvSpPr>
            <a:spLocks noGrp="1"/>
          </p:cNvSpPr>
          <p:nvPr>
            <p:ph idx="1"/>
          </p:nvPr>
        </p:nvSpPr>
        <p:spPr>
          <a:xfrm>
            <a:off x="792163" y="1979613"/>
            <a:ext cx="4552949" cy="3957637"/>
          </a:xfrm>
        </p:spPr>
        <p:txBody>
          <a:bodyPr/>
          <a:lstStyle/>
          <a:p>
            <a:pPr>
              <a:buFont typeface="Arial" panose="020B0604020202020204" pitchFamily="34" charset="0"/>
              <a:buChar char="•"/>
            </a:pPr>
            <a:r>
              <a:rPr lang="en-US" sz="2400" dirty="0"/>
              <a:t>The scale of the graph is not of the right proportion. Actually it starts from 500 rather than 0 in order to make other portions of the graph visible. </a:t>
            </a:r>
          </a:p>
          <a:p>
            <a:pPr>
              <a:buFont typeface="Arial" panose="020B0604020202020204" pitchFamily="34" charset="0"/>
              <a:buChar char="•"/>
            </a:pPr>
            <a:r>
              <a:rPr lang="en-US" sz="2400" dirty="0"/>
              <a:t>The vector for GRE-Q is constructed in the same manner.</a:t>
            </a:r>
          </a:p>
        </p:txBody>
      </p:sp>
      <p:pic>
        <p:nvPicPr>
          <p:cNvPr id="3074" name="Picture 2" descr="http://www.creative-wisdom.com/computer/sas/pers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312" y="1979613"/>
            <a:ext cx="3386876" cy="34004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4858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Hyperspace</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400" dirty="0"/>
              <a:t>When subject space and variable space are combined, we call it the </a:t>
            </a:r>
            <a:r>
              <a:rPr lang="en-US" sz="2400" dirty="0">
                <a:solidFill>
                  <a:srgbClr val="FF0000"/>
                </a:solidFill>
              </a:rPr>
              <a:t>hyperspace</a:t>
            </a:r>
            <a:r>
              <a:rPr lang="en-US" sz="2400" dirty="0"/>
              <a:t>.</a:t>
            </a:r>
          </a:p>
          <a:p>
            <a:pPr marL="457200" indent="-457200">
              <a:buFont typeface="Arial" panose="020B0604020202020204" pitchFamily="34" charset="0"/>
              <a:buChar char="•"/>
            </a:pPr>
            <a:r>
              <a:rPr lang="en-US" sz="2400" dirty="0"/>
              <a:t>In reality, a research project always involves more than two variables and two subjects. </a:t>
            </a:r>
          </a:p>
          <a:p>
            <a:pPr marL="457200" indent="-457200">
              <a:buFont typeface="Arial" panose="020B0604020202020204" pitchFamily="34" charset="0"/>
              <a:buChar char="•"/>
            </a:pPr>
            <a:r>
              <a:rPr lang="en-US" sz="2400" dirty="0"/>
              <a:t>In a multi-dimensional hyperspace, the vectors in the subject space can be combined to form an eigenvector, which depicts the Eigenvalue. </a:t>
            </a:r>
          </a:p>
          <a:p>
            <a:pPr marL="457200" indent="-457200">
              <a:buFont typeface="Arial" panose="020B0604020202020204" pitchFamily="34" charset="0"/>
              <a:buChar char="•"/>
            </a:pPr>
            <a:r>
              <a:rPr lang="en-US" sz="2400" dirty="0"/>
              <a:t>The longer the length of the eigenvector is, the higher the Eigenvalue is and the more variance it can explain. </a:t>
            </a:r>
          </a:p>
        </p:txBody>
      </p:sp>
    </p:spTree>
    <p:extLst>
      <p:ext uri="{BB962C8B-B14F-4D97-AF65-F5344CB8AC3E}">
        <p14:creationId xmlns:p14="http://schemas.microsoft.com/office/powerpoint/2010/main" val="41820583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503238" y="554038"/>
            <a:ext cx="8856662" cy="1262062"/>
          </a:xfrm>
        </p:spPr>
        <p:txBody>
          <a:bodyPr tIns="27720"/>
          <a:lstStyle/>
          <a:p>
            <a:pPr eaLnBrk="1">
              <a:lnSpc>
                <a:spcPct val="95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latin typeface="Times New Roman" panose="02020603050405020304" pitchFamily="18" charset="0"/>
                <a:cs typeface="Times New Roman" panose="02020603050405020304" pitchFamily="18" charset="0"/>
              </a:rPr>
              <a:t>Various criteria</a:t>
            </a:r>
          </a:p>
        </p:txBody>
      </p:sp>
      <p:sp>
        <p:nvSpPr>
          <p:cNvPr id="35843" name="Rectangle 2"/>
          <p:cNvSpPr>
            <a:spLocks noGrp="1" noChangeArrowheads="1"/>
          </p:cNvSpPr>
          <p:nvPr>
            <p:ph type="body" idx="1"/>
          </p:nvPr>
        </p:nvSpPr>
        <p:spPr>
          <a:xfrm>
            <a:off x="792163" y="1979613"/>
            <a:ext cx="8280400" cy="4151312"/>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Kasier criterion</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the scree plot</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parallel analysis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Many studies had verified that by far PA is the most accurate method (Buja &amp; Eyubuglu, 1992; Glorfeld, 1995; Horn, 1965; Hubbard &amp; Allen, 1987; Humphreys &amp; Montanelli, 1975; Velicer et al., 2000; Zwick &amp; Velicer, 1986).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noChangeArrowheads="1"/>
          </p:cNvSpPr>
          <p:nvPr>
            <p:ph type="title"/>
          </p:nvPr>
        </p:nvSpPr>
        <p:spPr>
          <a:xfrm>
            <a:off x="503238" y="501650"/>
            <a:ext cx="8856662" cy="1366838"/>
          </a:xfrm>
        </p:spPr>
        <p:txBody>
          <a:bodyPr/>
          <a:lstStyle/>
          <a:p>
            <a:pPr eaLnBrk="1">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latin typeface="Calibri" panose="020F0502020204030204" pitchFamily="34" charset="0"/>
              </a:rPr>
              <a:t>Scree plot</a:t>
            </a:r>
          </a:p>
        </p:txBody>
      </p:sp>
      <p:sp>
        <p:nvSpPr>
          <p:cNvPr id="37891" name="Rectangle 2"/>
          <p:cNvSpPr>
            <a:spLocks noGrp="1" noChangeArrowheads="1"/>
          </p:cNvSpPr>
          <p:nvPr>
            <p:ph type="body" idx="1"/>
          </p:nvPr>
        </p:nvSpPr>
        <p:spPr>
          <a:xfrm>
            <a:off x="792163" y="1979613"/>
            <a:ext cx="3333749" cy="3959225"/>
          </a:xfrm>
        </p:spPr>
        <p:txBody>
          <a:bodyPr/>
          <a:lstStyle/>
          <a:p>
            <a:pPr marL="457200" indent="-457200" eaLnBrk="1">
              <a:buFont typeface="Arial" panose="020B0604020202020204" pitchFamily="34" charset="0"/>
              <a:buChar char="•"/>
            </a:pPr>
            <a:r>
              <a:rPr lang="en-US" altLang="en-US" sz="2800" dirty="0">
                <a:latin typeface="Calibri" panose="020F0502020204030204" pitchFamily="34" charset="0"/>
              </a:rPr>
              <a:t>Determine the number of factors</a:t>
            </a:r>
          </a:p>
          <a:p>
            <a:pPr marL="457200" indent="-457200" eaLnBrk="1">
              <a:buFont typeface="Arial" panose="020B0604020202020204" pitchFamily="34" charset="0"/>
              <a:buChar char="•"/>
            </a:pPr>
            <a:r>
              <a:rPr lang="en-US" altLang="en-US" sz="2800" dirty="0">
                <a:latin typeface="Calibri" panose="020F0502020204030204" pitchFamily="34" charset="0"/>
              </a:rPr>
              <a:t>How much additional information can I get by adding more complexity into the factor model?</a:t>
            </a:r>
            <a:endParaRPr lang="en-US" altLang="en-US" sz="2800" dirty="0"/>
          </a:p>
        </p:txBody>
      </p:sp>
      <p:pic>
        <p:nvPicPr>
          <p:cNvPr id="2" name="Picture 1"/>
          <p:cNvPicPr>
            <a:picLocks noChangeAspect="1"/>
          </p:cNvPicPr>
          <p:nvPr/>
        </p:nvPicPr>
        <p:blipFill>
          <a:blip r:embed="rId3"/>
          <a:stretch>
            <a:fillRect/>
          </a:stretch>
        </p:blipFill>
        <p:spPr>
          <a:xfrm>
            <a:off x="4430712" y="1955670"/>
            <a:ext cx="4573952" cy="4445001"/>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Grp="1" noChangeArrowheads="1"/>
          </p:cNvSpPr>
          <p:nvPr>
            <p:ph type="title"/>
          </p:nvPr>
        </p:nvSpPr>
        <p:spPr>
          <a:xfrm>
            <a:off x="503238" y="457200"/>
            <a:ext cx="8856662"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Kasier criterion</a:t>
            </a:r>
          </a:p>
        </p:txBody>
      </p:sp>
      <p:sp>
        <p:nvSpPr>
          <p:cNvPr id="39939" name="Rectangle 2"/>
          <p:cNvSpPr>
            <a:spLocks noGrp="1" noChangeArrowheads="1"/>
          </p:cNvSpPr>
          <p:nvPr>
            <p:ph type="body" idx="1"/>
          </p:nvPr>
        </p:nvSpPr>
        <p:spPr>
          <a:xfrm>
            <a:off x="639763" y="1554163"/>
            <a:ext cx="4933949" cy="5373687"/>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a:t>Just like the cutoff using </a:t>
            </a:r>
            <a:r>
              <a:rPr lang="en-US" altLang="en-US" sz="2800" i="1" dirty="0"/>
              <a:t>p</a:t>
            </a:r>
            <a:r>
              <a:rPr lang="en-US" altLang="en-US" sz="2800" dirty="0"/>
              <a:t> value &lt; .05, Kaiser’s criterion (Eigenvalue =&gt; 1) is just a convention.</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a:t>If necessary, you should override it.</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a:t>Dr. </a:t>
            </a:r>
            <a:r>
              <a:rPr lang="en-US" altLang="en-US" sz="2800" dirty="0" err="1"/>
              <a:t>Shaynah</a:t>
            </a:r>
            <a:r>
              <a:rPr lang="en-US" altLang="en-US" sz="2800" dirty="0"/>
              <a:t> </a:t>
            </a:r>
            <a:r>
              <a:rPr lang="en-US" altLang="en-US" sz="2800" dirty="0" err="1"/>
              <a:t>Neshama</a:t>
            </a:r>
            <a:r>
              <a:rPr lang="en-US" altLang="en-US" sz="2800" dirty="0"/>
              <a:t> developed a scale with two constructs, but EFA suggests six factors based on </a:t>
            </a:r>
            <a:r>
              <a:rPr lang="en-US" altLang="en-US" sz="2800" dirty="0" err="1"/>
              <a:t>Kasier</a:t>
            </a:r>
            <a:r>
              <a:rPr lang="en-US" altLang="en-US" sz="2800" dirty="0"/>
              <a:t> criterion =&gt; 1.</a:t>
            </a:r>
          </a:p>
        </p:txBody>
      </p:sp>
      <p:pic>
        <p:nvPicPr>
          <p:cNvPr id="399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8538" y="1660525"/>
            <a:ext cx="3232150" cy="2949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Picture 2"/>
          <p:cNvPicPr>
            <a:picLocks noChangeAspect="1"/>
          </p:cNvPicPr>
          <p:nvPr/>
        </p:nvPicPr>
        <p:blipFill>
          <a:blip r:embed="rId4"/>
          <a:stretch>
            <a:fillRect/>
          </a:stretch>
        </p:blipFill>
        <p:spPr>
          <a:xfrm>
            <a:off x="5741565" y="1663019"/>
            <a:ext cx="3413547" cy="3617776"/>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Grp="1" noChangeArrowheads="1"/>
          </p:cNvSpPr>
          <p:nvPr>
            <p:ph type="title"/>
          </p:nvPr>
        </p:nvSpPr>
        <p:spPr>
          <a:xfrm>
            <a:off x="503238" y="598488"/>
            <a:ext cx="8856662"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Factor loading plot</a:t>
            </a:r>
          </a:p>
        </p:txBody>
      </p:sp>
      <p:sp>
        <p:nvSpPr>
          <p:cNvPr id="41987" name="Rectangle 2"/>
          <p:cNvSpPr>
            <a:spLocks noGrp="1" noChangeArrowheads="1"/>
          </p:cNvSpPr>
          <p:nvPr>
            <p:ph type="body" idx="1"/>
          </p:nvPr>
        </p:nvSpPr>
        <p:spPr>
          <a:xfrm>
            <a:off x="792163" y="1979613"/>
            <a:ext cx="4171949" cy="4102100"/>
          </a:xfrm>
        </p:spPr>
        <p:txBody>
          <a:bodyPr/>
          <a:lstStyle/>
          <a:p>
            <a:pPr marL="107950" indent="0" eaLnBrk="1">
              <a:buSzPct val="45000"/>
              <a:tabLst>
                <a:tab pos="723900" algn="l"/>
                <a:tab pos="1447800" algn="l"/>
                <a:tab pos="2171700" algn="l"/>
                <a:tab pos="2895600" algn="l"/>
                <a:tab pos="3619500" algn="l"/>
              </a:tabLst>
            </a:pPr>
            <a:r>
              <a:rPr lang="en-US" altLang="en-US" dirty="0"/>
              <a:t>I forced EFA to use a 2-factor solution. When the variables are represented as vectors, it is clear that there are two clusters. Only one item does not belong to any group. Cut it!</a:t>
            </a:r>
          </a:p>
        </p:txBody>
      </p:sp>
      <p:pic>
        <p:nvPicPr>
          <p:cNvPr id="2" name="Picture 1"/>
          <p:cNvPicPr>
            <a:picLocks noChangeAspect="1"/>
          </p:cNvPicPr>
          <p:nvPr/>
        </p:nvPicPr>
        <p:blipFill>
          <a:blip r:embed="rId3"/>
          <a:stretch>
            <a:fillRect/>
          </a:stretch>
        </p:blipFill>
        <p:spPr>
          <a:xfrm>
            <a:off x="5095288" y="1979613"/>
            <a:ext cx="4243067" cy="3085867"/>
          </a:xfrm>
          <a:prstGeom prst="rect">
            <a:avLst/>
          </a:prstGeom>
          <a:ln>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6821" y="4160837"/>
            <a:ext cx="1535500" cy="2543271"/>
          </a:xfrm>
          <a:prstGeom prst="rect">
            <a:avLst/>
          </a:prstGeom>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PA: Resampling</a:t>
            </a:r>
          </a:p>
        </p:txBody>
      </p:sp>
      <p:sp>
        <p:nvSpPr>
          <p:cNvPr id="44035" name="Rectangle 2"/>
          <p:cNvSpPr>
            <a:spLocks noGrp="1" noChangeArrowheads="1"/>
          </p:cNvSpPr>
          <p:nvPr>
            <p:ph type="body" idx="1"/>
          </p:nvPr>
        </p:nvSpPr>
        <p:spPr>
          <a:xfrm>
            <a:off x="792163" y="1979613"/>
            <a:ext cx="8280400" cy="4243387"/>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The logic of parallel analysis resembles that of resampling: the number of factors extracted should have eigenvalues greater than those in a random matrix.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The algorithm generates a set of random data correlation matrices by </a:t>
            </a:r>
            <a:r>
              <a:rPr lang="en-US" altLang="en-US">
                <a:solidFill>
                  <a:srgbClr val="FF0000"/>
                </a:solidFill>
                <a:latin typeface="Times New Roman" panose="02020603050405020304" pitchFamily="18" charset="0"/>
                <a:cs typeface="Times New Roman" panose="02020603050405020304" pitchFamily="18" charset="0"/>
              </a:rPr>
              <a:t>bootstrapping</a:t>
            </a:r>
            <a:r>
              <a:rPr lang="en-US" altLang="en-US">
                <a:latin typeface="Times New Roman" panose="02020603050405020304" pitchFamily="18" charset="0"/>
                <a:cs typeface="Times New Roman" panose="02020603050405020304" pitchFamily="18" charset="0"/>
              </a:rPr>
              <a:t> the data set (resampling with replacement), and then the average eigenvalues and the 95</a:t>
            </a:r>
            <a:r>
              <a:rPr lang="en-US" altLang="en-US" baseline="9000">
                <a:latin typeface="Times New Roman" panose="02020603050405020304" pitchFamily="18" charset="0"/>
                <a:cs typeface="Times New Roman" panose="02020603050405020304" pitchFamily="18" charset="0"/>
              </a:rPr>
              <a:t>th</a:t>
            </a:r>
            <a:r>
              <a:rPr lang="en-US" altLang="en-US">
                <a:latin typeface="Times New Roman" panose="02020603050405020304" pitchFamily="18" charset="0"/>
                <a:cs typeface="Times New Roman" panose="02020603050405020304" pitchFamily="18" charset="0"/>
              </a:rPr>
              <a:t> percentile eigenvalues are computed.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PA: Resampling</a:t>
            </a:r>
          </a:p>
        </p:txBody>
      </p:sp>
      <p:sp>
        <p:nvSpPr>
          <p:cNvPr id="46083" name="Rectangle 2"/>
          <p:cNvSpPr>
            <a:spLocks noGrp="1" noChangeArrowheads="1"/>
          </p:cNvSpPr>
          <p:nvPr>
            <p:ph type="body" idx="1"/>
          </p:nvPr>
        </p:nvSpPr>
        <p:spPr>
          <a:xfrm>
            <a:off x="792163" y="1736725"/>
            <a:ext cx="8280400" cy="5146675"/>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latin typeface="Times New Roman" panose="02020603050405020304" pitchFamily="18" charset="0"/>
                <a:cs typeface="Times New Roman" panose="02020603050405020304" pitchFamily="18" charset="0"/>
              </a:rPr>
              <a:t>The observed eigenvalues are compared against the re-sampled eigenvalues, and only factors with observed eigenvalues greater than those from re-sampling are retained.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latin typeface="Times New Roman" panose="02020603050405020304" pitchFamily="18" charset="0"/>
                <a:cs typeface="Times New Roman" panose="02020603050405020304" pitchFamily="18" charset="0"/>
              </a:rPr>
              <a:t>The resampled result functions as a sampling distribution, in which the observed is compared against. The rationale of using the 95</a:t>
            </a:r>
            <a:r>
              <a:rPr lang="en-US" altLang="en-US" sz="2800" baseline="9000" dirty="0">
                <a:latin typeface="Times New Roman" panose="02020603050405020304" pitchFamily="18" charset="0"/>
                <a:cs typeface="Times New Roman" panose="02020603050405020304" pitchFamily="18" charset="0"/>
              </a:rPr>
              <a:t>th</a:t>
            </a:r>
            <a:r>
              <a:rPr lang="en-US" altLang="en-US" sz="2800" dirty="0">
                <a:latin typeface="Times New Roman" panose="02020603050405020304" pitchFamily="18" charset="0"/>
                <a:cs typeface="Times New Roman" panose="02020603050405020304" pitchFamily="18" charset="0"/>
              </a:rPr>
              <a:t> percentile of the resampled data eigenvalues is that this is analogous to setting the value of alpha to .05 in hypothesis testing (Cho, Li, &amp; </a:t>
            </a:r>
            <a:r>
              <a:rPr lang="en-US" altLang="en-US" sz="2800" dirty="0" err="1">
                <a:latin typeface="Times New Roman" panose="02020603050405020304" pitchFamily="18" charset="0"/>
                <a:cs typeface="Times New Roman" panose="02020603050405020304" pitchFamily="18" charset="0"/>
              </a:rPr>
              <a:t>Bandalos</a:t>
            </a:r>
            <a:r>
              <a:rPr lang="en-US" altLang="en-US" sz="2800" dirty="0">
                <a:latin typeface="Times New Roman" panose="02020603050405020304" pitchFamily="18" charset="0"/>
                <a:cs typeface="Times New Roman" panose="02020603050405020304" pitchFamily="18" charset="0"/>
              </a:rPr>
              <a:t>, 2009).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Underfactoring vs. overfactoring</a:t>
            </a:r>
          </a:p>
        </p:txBody>
      </p:sp>
      <p:sp>
        <p:nvSpPr>
          <p:cNvPr id="48131" name="Rectangle 2"/>
          <p:cNvSpPr>
            <a:spLocks noGrp="1" noChangeArrowheads="1"/>
          </p:cNvSpPr>
          <p:nvPr>
            <p:ph type="body" idx="1"/>
          </p:nvPr>
        </p:nvSpPr>
        <p:spPr>
          <a:xfrm>
            <a:off x="792163" y="1979613"/>
            <a:ext cx="8280400" cy="3959225"/>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rPr>
              <a:t>Parallel analysis can be used with PCA or EFA. Which one should be used?</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PA with PCA tends to under-factoring (extract fewer factors than what it should be).</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PA with EFA tends to over-factoring (extract more factors than what it should be).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Underfactoring vs. overfactoring</a:t>
            </a:r>
          </a:p>
        </p:txBody>
      </p:sp>
      <p:sp>
        <p:nvSpPr>
          <p:cNvPr id="50179" name="Rectangle 2"/>
          <p:cNvSpPr>
            <a:spLocks noGrp="1" noChangeArrowheads="1"/>
          </p:cNvSpPr>
          <p:nvPr>
            <p:ph type="body" idx="1"/>
          </p:nvPr>
        </p:nvSpPr>
        <p:spPr>
          <a:xfrm>
            <a:off x="792163" y="1979613"/>
            <a:ext cx="8280400" cy="5054600"/>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Under-factoring is a more serious problem than over-factoring.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In the former scenario the researcher totally misses some information.</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In the latter the result may include some meaningless factors (Crawford, Green, Levy, Lo, Scott, Svetina, &amp; Thompson, 2010), but the researcher can always trim the redundant factors later. </a:t>
            </a:r>
          </a:p>
          <a:p>
            <a:pPr marL="431800" indent="-323850" eaLnBrk="1">
              <a:lnSpc>
                <a:spcPct val="95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a:latin typeface="Times New Roman" panose="02020603050405020304" pitchFamily="18" charset="0"/>
              <a:cs typeface="Times New Roman" panose="02020603050405020304" pitchFamily="18" charset="0"/>
            </a:endParaRP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Underfactoring vs. overfactoring</a:t>
            </a:r>
          </a:p>
        </p:txBody>
      </p:sp>
      <p:sp>
        <p:nvSpPr>
          <p:cNvPr id="52227" name="Rectangle 2"/>
          <p:cNvSpPr>
            <a:spLocks noGrp="1" noChangeArrowheads="1"/>
          </p:cNvSpPr>
          <p:nvPr>
            <p:ph type="body" idx="1"/>
          </p:nvPr>
        </p:nvSpPr>
        <p:spPr>
          <a:xfrm>
            <a:off x="792163" y="1979613"/>
            <a:ext cx="8280400" cy="5054600"/>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It is better to over-prepare than under-prepare.</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Consider this analogy: I travel with 2-3 cameras. If I don't need the backup, it is fine. But if I have one camera only and it malfunctions, there is nothing I can do!</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latin typeface="Times New Roman" panose="02020603050405020304" pitchFamily="18" charset="0"/>
                <a:cs typeface="Times New Roman" panose="02020603050405020304" pitchFamily="18" charset="0"/>
              </a:rPr>
              <a:t>If your coauthor sends you a 50-page draft, you can remove the redundant information. If she sends you two pages only, there is nothing you can do!</a:t>
            </a:r>
          </a:p>
          <a:p>
            <a:pPr marL="431800" indent="-323850" eaLnBrk="1">
              <a:lnSpc>
                <a:spcPct val="95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a:latin typeface="Times New Roman" panose="02020603050405020304" pitchFamily="18" charset="0"/>
              <a:cs typeface="Times New Roman" panose="02020603050405020304" pitchFamily="18" charset="0"/>
            </a:endParaRP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Grp="1" noChangeArrowheads="1"/>
          </p:cNvSpPr>
          <p:nvPr>
            <p:ph type="title"/>
          </p:nvPr>
        </p:nvSpPr>
        <p:spPr>
          <a:xfrm>
            <a:off x="503238" y="554038"/>
            <a:ext cx="8856662" cy="1262062"/>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Scree plot: Raw, PA means and 95</a:t>
            </a:r>
            <a:r>
              <a:rPr lang="en-US" altLang="en-US" sz="3200" baseline="33000"/>
              <a:t>th</a:t>
            </a:r>
            <a:r>
              <a:rPr lang="en-US" altLang="en-US" sz="3200"/>
              <a:t> percent</a:t>
            </a:r>
          </a:p>
        </p:txBody>
      </p:sp>
      <p:sp>
        <p:nvSpPr>
          <p:cNvPr id="54275" name="Rectangle 2"/>
          <p:cNvSpPr>
            <a:spLocks noGrp="1" noChangeArrowheads="1"/>
          </p:cNvSpPr>
          <p:nvPr>
            <p:ph type="body" idx="1"/>
          </p:nvPr>
        </p:nvSpPr>
        <p:spPr>
          <a:xfrm>
            <a:off x="792163" y="1979613"/>
            <a:ext cx="8280400" cy="3959225"/>
          </a:xfrm>
        </p:spPr>
        <p:txBody>
          <a:bodyPr/>
          <a:lstStyle/>
          <a:p>
            <a:pPr eaLnBrk="1"/>
            <a:endParaRPr lang="en-US" altLang="en-US"/>
          </a:p>
        </p:txBody>
      </p:sp>
      <p:pic>
        <p:nvPicPr>
          <p:cNvPr id="5427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6825" y="1882775"/>
            <a:ext cx="7616825" cy="4568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EQS, SAS or SPSS</a:t>
            </a:r>
          </a:p>
        </p:txBody>
      </p:sp>
      <p:sp>
        <p:nvSpPr>
          <p:cNvPr id="56323" name="Rectangle 2"/>
          <p:cNvSpPr>
            <a:spLocks noGrp="1" noChangeArrowheads="1"/>
          </p:cNvSpPr>
          <p:nvPr>
            <p:ph type="body" idx="1"/>
          </p:nvPr>
        </p:nvSpPr>
        <p:spPr>
          <a:xfrm>
            <a:off x="792163" y="1979613"/>
            <a:ext cx="8280400" cy="3959225"/>
          </a:xfrm>
        </p:spPr>
        <p:txBody>
          <a:bodyPr/>
          <a:lstStyle/>
          <a:p>
            <a:pPr eaLnBrk="1"/>
            <a:endParaRPr lang="en-US" altLang="en-US"/>
          </a:p>
        </p:txBody>
      </p:sp>
      <p:pic>
        <p:nvPicPr>
          <p:cNvPr id="563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788" y="1924050"/>
            <a:ext cx="7864475" cy="46593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SAS</a:t>
            </a:r>
          </a:p>
        </p:txBody>
      </p:sp>
      <p:sp>
        <p:nvSpPr>
          <p:cNvPr id="58371" name="Rectangle 2"/>
          <p:cNvSpPr>
            <a:spLocks noGrp="1" noChangeArrowheads="1"/>
          </p:cNvSpPr>
          <p:nvPr>
            <p:ph type="body" idx="1"/>
          </p:nvPr>
        </p:nvSpPr>
        <p:spPr>
          <a:xfrm>
            <a:off x="792163" y="1979613"/>
            <a:ext cx="8280400" cy="3959225"/>
          </a:xfrm>
        </p:spPr>
        <p:txBody>
          <a:bodyPr tIns="22932"/>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a:t>Caution: You must have clean data to run the PA program. If you have missing data, you have to remove those observations, otherwise it won't run.</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a:t>It is better to retain only the items that will be used for PA. Nothing else. It will be much easier to read the data. e.g. read all numeric variables into the raw data set.</a:t>
            </a:r>
          </a:p>
        </p:txBody>
      </p:sp>
      <p:pic>
        <p:nvPicPr>
          <p:cNvPr id="5837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038" y="4846638"/>
            <a:ext cx="4114800" cy="16462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SAS</a:t>
            </a:r>
          </a:p>
        </p:txBody>
      </p:sp>
      <p:sp>
        <p:nvSpPr>
          <p:cNvPr id="60419" name="Rectangle 2"/>
          <p:cNvSpPr>
            <a:spLocks noGrp="1" noChangeArrowheads="1"/>
          </p:cNvSpPr>
          <p:nvPr>
            <p:ph type="body" idx="1"/>
          </p:nvPr>
        </p:nvSpPr>
        <p:spPr>
          <a:xfrm>
            <a:off x="792163" y="1979613"/>
            <a:ext cx="8280400" cy="3959225"/>
          </a:xfrm>
        </p:spPr>
        <p:txBody>
          <a:bodyPr/>
          <a:lstStyle/>
          <a:p>
            <a:pPr eaLnBrk="1"/>
            <a:endParaRPr lang="en-US" altLang="en-US"/>
          </a:p>
        </p:txBody>
      </p:sp>
      <p:pic>
        <p:nvPicPr>
          <p:cNvPr id="604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413" y="1806575"/>
            <a:ext cx="7361237" cy="49609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SPSS</a:t>
            </a:r>
          </a:p>
        </p:txBody>
      </p:sp>
      <p:sp>
        <p:nvSpPr>
          <p:cNvPr id="62467" name="Rectangle 2"/>
          <p:cNvSpPr>
            <a:spLocks noGrp="1" noChangeArrowheads="1"/>
          </p:cNvSpPr>
          <p:nvPr>
            <p:ph type="body" idx="1"/>
          </p:nvPr>
        </p:nvSpPr>
        <p:spPr>
          <a:xfrm>
            <a:off x="792163" y="1979613"/>
            <a:ext cx="8280400" cy="395922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SPSS can omit missing.</a:t>
            </a:r>
          </a:p>
        </p:txBody>
      </p:sp>
      <p:pic>
        <p:nvPicPr>
          <p:cNvPr id="624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738" y="2560638"/>
            <a:ext cx="5661025" cy="42973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CEAD4-3153-A4DD-AACD-1240B7078F93}"/>
              </a:ext>
            </a:extLst>
          </p:cNvPr>
          <p:cNvSpPr>
            <a:spLocks noGrp="1"/>
          </p:cNvSpPr>
          <p:nvPr>
            <p:ph type="title"/>
          </p:nvPr>
        </p:nvSpPr>
        <p:spPr/>
        <p:txBody>
          <a:bodyPr/>
          <a:lstStyle/>
          <a:p>
            <a:r>
              <a:rPr lang="en-US" dirty="0"/>
              <a:t>Compare the four methods</a:t>
            </a:r>
          </a:p>
        </p:txBody>
      </p:sp>
      <p:sp>
        <p:nvSpPr>
          <p:cNvPr id="3" name="Content Placeholder 2">
            <a:extLst>
              <a:ext uri="{FF2B5EF4-FFF2-40B4-BE49-F238E27FC236}">
                <a16:creationId xmlns:a16="http://schemas.microsoft.com/office/drawing/2014/main" id="{15B92375-5E2E-524B-F761-7416CF21E62E}"/>
              </a:ext>
            </a:extLst>
          </p:cNvPr>
          <p:cNvSpPr>
            <a:spLocks noGrp="1"/>
          </p:cNvSpPr>
          <p:nvPr>
            <p:ph idx="1"/>
          </p:nvPr>
        </p:nvSpPr>
        <p:spPr/>
        <p:txBody>
          <a:bodyPr/>
          <a:lstStyle/>
          <a:p>
            <a:pPr marL="457200" indent="-457200">
              <a:buFont typeface="Arial" panose="020B0604020202020204" pitchFamily="34" charset="0"/>
              <a:buChar char="•"/>
            </a:pPr>
            <a:r>
              <a:rPr lang="en-US" dirty="0"/>
              <a:t>When you determine how many factors should be retained, you can also check which items are loaded into which factors.</a:t>
            </a:r>
          </a:p>
          <a:p>
            <a:pPr marL="457200" indent="-457200">
              <a:buFont typeface="Arial" panose="020B0604020202020204" pitchFamily="34" charset="0"/>
              <a:buChar char="•"/>
            </a:pPr>
            <a:r>
              <a:rPr lang="en-US" dirty="0" err="1"/>
              <a:t>Kasier’s</a:t>
            </a:r>
            <a:r>
              <a:rPr lang="en-US" dirty="0"/>
              <a:t> criterion, Scree plot, parallel analysis can tell you the proper number of factors, whereas the loading plot can tell you the number of factors and which items belong to which factor.</a:t>
            </a:r>
          </a:p>
        </p:txBody>
      </p:sp>
    </p:spTree>
    <p:extLst>
      <p:ext uri="{BB962C8B-B14F-4D97-AF65-F5344CB8AC3E}">
        <p14:creationId xmlns:p14="http://schemas.microsoft.com/office/powerpoint/2010/main" val="32007659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26FD7-F8A8-22C2-9521-F76171990618}"/>
              </a:ext>
            </a:extLst>
          </p:cNvPr>
          <p:cNvSpPr>
            <a:spLocks noGrp="1"/>
          </p:cNvSpPr>
          <p:nvPr>
            <p:ph type="title"/>
          </p:nvPr>
        </p:nvSpPr>
        <p:spPr/>
        <p:txBody>
          <a:bodyPr/>
          <a:lstStyle/>
          <a:p>
            <a:r>
              <a:rPr lang="en-US" dirty="0"/>
              <a:t>Factor loading</a:t>
            </a:r>
          </a:p>
        </p:txBody>
      </p:sp>
      <p:sp>
        <p:nvSpPr>
          <p:cNvPr id="3" name="Content Placeholder 2">
            <a:extLst>
              <a:ext uri="{FF2B5EF4-FFF2-40B4-BE49-F238E27FC236}">
                <a16:creationId xmlns:a16="http://schemas.microsoft.com/office/drawing/2014/main" id="{718029CC-0037-50C9-0AF0-ACF35FDA1E21}"/>
              </a:ext>
            </a:extLst>
          </p:cNvPr>
          <p:cNvSpPr>
            <a:spLocks noGrp="1"/>
          </p:cNvSpPr>
          <p:nvPr>
            <p:ph idx="1"/>
          </p:nvPr>
        </p:nvSpPr>
        <p:spPr>
          <a:xfrm>
            <a:off x="792163" y="5532437"/>
            <a:ext cx="8278812" cy="1066800"/>
          </a:xfrm>
        </p:spPr>
        <p:txBody>
          <a:bodyPr/>
          <a:lstStyle/>
          <a:p>
            <a:pPr marL="457200" indent="-457200">
              <a:buFont typeface="Arial" panose="020B0604020202020204" pitchFamily="34" charset="0"/>
              <a:buChar char="•"/>
            </a:pPr>
            <a:r>
              <a:rPr lang="en-US" dirty="0"/>
              <a:t>The largest factor loading </a:t>
            </a:r>
            <a:r>
              <a:rPr lang="en-US" dirty="0">
                <a:sym typeface="Wingdings" pitchFamily="2" charset="2"/>
              </a:rPr>
              <a:t> loaded into the factor (ignore the sign + or -)</a:t>
            </a:r>
            <a:endParaRPr lang="en-US" dirty="0"/>
          </a:p>
        </p:txBody>
      </p:sp>
      <p:pic>
        <p:nvPicPr>
          <p:cNvPr id="5" name="Picture 4">
            <a:extLst>
              <a:ext uri="{FF2B5EF4-FFF2-40B4-BE49-F238E27FC236}">
                <a16:creationId xmlns:a16="http://schemas.microsoft.com/office/drawing/2014/main" id="{47A5FDE1-3E73-AD43-0087-BD75226F6F13}"/>
              </a:ext>
            </a:extLst>
          </p:cNvPr>
          <p:cNvPicPr>
            <a:picLocks noChangeAspect="1"/>
          </p:cNvPicPr>
          <p:nvPr/>
        </p:nvPicPr>
        <p:blipFill>
          <a:blip r:embed="rId2"/>
          <a:stretch>
            <a:fillRect/>
          </a:stretch>
        </p:blipFill>
        <p:spPr>
          <a:xfrm>
            <a:off x="1920875" y="1900370"/>
            <a:ext cx="6019800" cy="3546209"/>
          </a:xfrm>
          <a:prstGeom prst="rect">
            <a:avLst/>
          </a:prstGeom>
        </p:spPr>
      </p:pic>
    </p:spTree>
    <p:extLst>
      <p:ext uri="{BB962C8B-B14F-4D97-AF65-F5344CB8AC3E}">
        <p14:creationId xmlns:p14="http://schemas.microsoft.com/office/powerpoint/2010/main" val="7590081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26FD7-F8A8-22C2-9521-F76171990618}"/>
              </a:ext>
            </a:extLst>
          </p:cNvPr>
          <p:cNvSpPr>
            <a:spLocks noGrp="1"/>
          </p:cNvSpPr>
          <p:nvPr>
            <p:ph type="title"/>
          </p:nvPr>
        </p:nvSpPr>
        <p:spPr/>
        <p:txBody>
          <a:bodyPr/>
          <a:lstStyle/>
          <a:p>
            <a:r>
              <a:rPr lang="en-US" dirty="0"/>
              <a:t>Factor loading</a:t>
            </a:r>
          </a:p>
        </p:txBody>
      </p:sp>
      <p:sp>
        <p:nvSpPr>
          <p:cNvPr id="3" name="Content Placeholder 2">
            <a:extLst>
              <a:ext uri="{FF2B5EF4-FFF2-40B4-BE49-F238E27FC236}">
                <a16:creationId xmlns:a16="http://schemas.microsoft.com/office/drawing/2014/main" id="{718029CC-0037-50C9-0AF0-ACF35FDA1E21}"/>
              </a:ext>
            </a:extLst>
          </p:cNvPr>
          <p:cNvSpPr>
            <a:spLocks noGrp="1"/>
          </p:cNvSpPr>
          <p:nvPr>
            <p:ph idx="1"/>
          </p:nvPr>
        </p:nvSpPr>
        <p:spPr>
          <a:xfrm>
            <a:off x="791369" y="5303837"/>
            <a:ext cx="8278812" cy="1447800"/>
          </a:xfrm>
        </p:spPr>
        <p:txBody>
          <a:bodyPr/>
          <a:lstStyle/>
          <a:p>
            <a:pPr marL="457200" indent="-457200">
              <a:buFont typeface="Arial" panose="020B0604020202020204" pitchFamily="34" charset="0"/>
              <a:buChar char="•"/>
            </a:pPr>
            <a:r>
              <a:rPr lang="en-US" sz="2400" dirty="0"/>
              <a:t>Factor 1: Cognitive, learning</a:t>
            </a:r>
          </a:p>
          <a:p>
            <a:pPr marL="457200" indent="-457200">
              <a:buFont typeface="Arial" panose="020B0604020202020204" pitchFamily="34" charset="0"/>
              <a:buChar char="•"/>
            </a:pPr>
            <a:r>
              <a:rPr lang="en-US" sz="2400" dirty="0"/>
              <a:t>Factor 2: Social</a:t>
            </a:r>
          </a:p>
          <a:p>
            <a:pPr marL="457200" indent="-457200">
              <a:buFont typeface="Arial" panose="020B0604020202020204" pitchFamily="34" charset="0"/>
              <a:buChar char="•"/>
            </a:pPr>
            <a:r>
              <a:rPr lang="en-US" sz="2400" dirty="0"/>
              <a:t>“Voluntary work…” is indetermined.</a:t>
            </a:r>
          </a:p>
        </p:txBody>
      </p:sp>
      <p:pic>
        <p:nvPicPr>
          <p:cNvPr id="5" name="Picture 4">
            <a:extLst>
              <a:ext uri="{FF2B5EF4-FFF2-40B4-BE49-F238E27FC236}">
                <a16:creationId xmlns:a16="http://schemas.microsoft.com/office/drawing/2014/main" id="{E8383AA1-0CEE-71FF-72C9-8C7F328AD670}"/>
              </a:ext>
            </a:extLst>
          </p:cNvPr>
          <p:cNvPicPr>
            <a:picLocks noChangeAspect="1"/>
          </p:cNvPicPr>
          <p:nvPr/>
        </p:nvPicPr>
        <p:blipFill>
          <a:blip r:embed="rId2"/>
          <a:stretch>
            <a:fillRect/>
          </a:stretch>
        </p:blipFill>
        <p:spPr>
          <a:xfrm>
            <a:off x="2030412" y="1646237"/>
            <a:ext cx="6019800" cy="3546209"/>
          </a:xfrm>
          <a:prstGeom prst="rect">
            <a:avLst/>
          </a:prstGeom>
        </p:spPr>
      </p:pic>
    </p:spTree>
    <p:extLst>
      <p:ext uri="{BB962C8B-B14F-4D97-AF65-F5344CB8AC3E}">
        <p14:creationId xmlns:p14="http://schemas.microsoft.com/office/powerpoint/2010/main" val="13255799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Grp="1" noChangeArrowheads="1"/>
          </p:cNvSpPr>
          <p:nvPr>
            <p:ph type="title"/>
          </p:nvPr>
        </p:nvSpPr>
        <p:spPr>
          <a:xfrm>
            <a:off x="503238" y="554038"/>
            <a:ext cx="8856662" cy="1262062"/>
          </a:xfrm>
        </p:spPr>
        <p:txBody>
          <a:bodyPr/>
          <a:lstStyle/>
          <a:p>
            <a:pPr eaLnBrk="1">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latin typeface="Calibri" panose="020F0502020204030204" pitchFamily="34" charset="0"/>
              </a:rPr>
              <a:t>Factor rotation</a:t>
            </a:r>
          </a:p>
        </p:txBody>
      </p:sp>
      <p:sp>
        <p:nvSpPr>
          <p:cNvPr id="33795" name="Rectangle 2"/>
          <p:cNvSpPr>
            <a:spLocks noGrp="1" noChangeArrowheads="1"/>
          </p:cNvSpPr>
          <p:nvPr>
            <p:ph type="body" idx="1"/>
          </p:nvPr>
        </p:nvSpPr>
        <p:spPr>
          <a:xfrm>
            <a:off x="731838" y="1920875"/>
            <a:ext cx="7889874" cy="4367213"/>
          </a:xfrm>
        </p:spPr>
        <p:txBody>
          <a:bodyPr tIns="0"/>
          <a:lstStyle/>
          <a:p>
            <a:pPr marL="107950" indent="0" eaLnBrk="1">
              <a:lnSpc>
                <a:spcPct val="102000"/>
              </a:lnSpc>
              <a:buSzPct val="45000"/>
              <a:tabLst>
                <a:tab pos="723900" algn="l"/>
                <a:tab pos="1447800" algn="l"/>
                <a:tab pos="2171700" algn="l"/>
                <a:tab pos="2895600" algn="l"/>
                <a:tab pos="3619500" algn="l"/>
                <a:tab pos="4343400" algn="l"/>
              </a:tabLst>
            </a:pPr>
            <a:r>
              <a:rPr lang="en-US" altLang="en-US" sz="3000" dirty="0">
                <a:solidFill>
                  <a:srgbClr val="000000"/>
                </a:solidFill>
                <a:latin typeface="Calibri" panose="020F0502020204030204" pitchFamily="34" charset="0"/>
              </a:rPr>
              <a:t>If the factor model is not desirable, you can rotate the vectors to look for a better solution. </a:t>
            </a:r>
          </a:p>
          <a:p>
            <a:pPr marL="107950" indent="0" eaLnBrk="1">
              <a:lnSpc>
                <a:spcPct val="102000"/>
              </a:lnSpc>
              <a:buSzPct val="45000"/>
              <a:tabLst>
                <a:tab pos="723900" algn="l"/>
                <a:tab pos="1447800" algn="l"/>
                <a:tab pos="2171700" algn="l"/>
                <a:tab pos="2895600" algn="l"/>
                <a:tab pos="3619500" algn="l"/>
                <a:tab pos="4343400" algn="l"/>
              </a:tabLst>
            </a:pPr>
            <a:r>
              <a:rPr lang="en-US" altLang="en-US" sz="3000" dirty="0">
                <a:solidFill>
                  <a:srgbClr val="000000"/>
                </a:solidFill>
                <a:latin typeface="Calibri" panose="020F0502020204030204" pitchFamily="34" charset="0"/>
              </a:rPr>
              <a:t>Orthogonal and Oblique Methods</a:t>
            </a:r>
          </a:p>
          <a:p>
            <a:pPr marL="431800" indent="-323850" eaLnBrk="1">
              <a:lnSpc>
                <a:spcPct val="102000"/>
              </a:lnSpc>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3000" dirty="0">
                <a:solidFill>
                  <a:srgbClr val="000000"/>
                </a:solidFill>
                <a:latin typeface="Calibri" panose="020F0502020204030204" pitchFamily="34" charset="0"/>
              </a:rPr>
              <a:t>Orthogonal Methods: There is no correlation between the factors (e.g., Varimax, </a:t>
            </a:r>
            <a:r>
              <a:rPr lang="en-US" altLang="en-US" sz="3000" dirty="0" err="1">
                <a:solidFill>
                  <a:srgbClr val="000000"/>
                </a:solidFill>
                <a:latin typeface="Calibri" panose="020F0502020204030204" pitchFamily="34" charset="0"/>
              </a:rPr>
              <a:t>Quartimax</a:t>
            </a:r>
            <a:r>
              <a:rPr lang="en-US" altLang="en-US" sz="3000" dirty="0">
                <a:solidFill>
                  <a:srgbClr val="000000"/>
                </a:solidFill>
                <a:latin typeface="Calibri" panose="020F0502020204030204" pitchFamily="34" charset="0"/>
              </a:rPr>
              <a:t>)</a:t>
            </a:r>
          </a:p>
          <a:p>
            <a:pPr marL="431800" indent="-323850" eaLnBrk="1">
              <a:lnSpc>
                <a:spcPct val="102000"/>
              </a:lnSpc>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3000" dirty="0">
                <a:solidFill>
                  <a:srgbClr val="000000"/>
                </a:solidFill>
                <a:latin typeface="Calibri" panose="020F0502020204030204" pitchFamily="34" charset="0"/>
              </a:rPr>
              <a:t>Oblique Methods: This is a correlation between the factors, more realistic in social sciences (e.g., Promax, </a:t>
            </a:r>
            <a:r>
              <a:rPr lang="en-US" altLang="en-US" sz="3000" dirty="0" err="1">
                <a:solidFill>
                  <a:srgbClr val="000000"/>
                </a:solidFill>
                <a:latin typeface="Calibri" panose="020F0502020204030204" pitchFamily="34" charset="0"/>
              </a:rPr>
              <a:t>Oblimin</a:t>
            </a:r>
            <a:r>
              <a:rPr lang="en-US" altLang="en-US" sz="3000" dirty="0">
                <a:solidFill>
                  <a:srgbClr val="000000"/>
                </a:solidFill>
                <a:latin typeface="Calibri" panose="020F0502020204030204" pitchFamily="34" charset="0"/>
              </a:rPr>
              <a:t>).</a:t>
            </a:r>
          </a:p>
          <a:p>
            <a:pPr marL="431800" indent="-323850" eaLnBrk="1">
              <a:lnSpc>
                <a:spcPct val="102000"/>
              </a:lnSpc>
              <a:buSzPct val="45000"/>
              <a:buFont typeface="Wingdings" panose="05000000000000000000" pitchFamily="2" charset="2"/>
              <a:buChar char=""/>
              <a:tabLst>
                <a:tab pos="723900" algn="l"/>
                <a:tab pos="1447800" algn="l"/>
                <a:tab pos="2171700" algn="l"/>
                <a:tab pos="2895600" algn="l"/>
                <a:tab pos="3619500" algn="l"/>
                <a:tab pos="4343400" algn="l"/>
              </a:tabLst>
            </a:pPr>
            <a:endParaRPr lang="en-US" altLang="en-US" sz="30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216679837"/>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Grp="1" noChangeArrowheads="1"/>
          </p:cNvSpPr>
          <p:nvPr>
            <p:ph type="title"/>
          </p:nvPr>
        </p:nvSpPr>
        <p:spPr>
          <a:xfrm>
            <a:off x="544512" y="274637"/>
            <a:ext cx="8856662" cy="1262062"/>
          </a:xfrm>
        </p:spPr>
        <p:txBody>
          <a:bodyPr/>
          <a:lstStyle/>
          <a:p>
            <a:pPr eaLnBrk="1">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latin typeface="Calibri" panose="020F0502020204030204" pitchFamily="34" charset="0"/>
              </a:rPr>
              <a:t>Factor rotation</a:t>
            </a:r>
          </a:p>
        </p:txBody>
      </p:sp>
      <p:sp>
        <p:nvSpPr>
          <p:cNvPr id="33795" name="Rectangle 2"/>
          <p:cNvSpPr>
            <a:spLocks noGrp="1" noChangeArrowheads="1"/>
          </p:cNvSpPr>
          <p:nvPr>
            <p:ph type="body" idx="1"/>
          </p:nvPr>
        </p:nvSpPr>
        <p:spPr>
          <a:xfrm>
            <a:off x="773112" y="1536699"/>
            <a:ext cx="8382000" cy="4367213"/>
          </a:xfrm>
        </p:spPr>
        <p:txBody>
          <a:bodyPr tIns="0"/>
          <a:lstStyle/>
          <a:p>
            <a:pPr marL="565150" indent="-457200" eaLnBrk="1">
              <a:lnSpc>
                <a:spcPct val="100000"/>
              </a:lnSpc>
              <a:buSzPct val="55000"/>
              <a:buFont typeface="Wingdings" pitchFamily="2" charset="2"/>
              <a:buChar char="§"/>
              <a:tabLst>
                <a:tab pos="723900" algn="l"/>
                <a:tab pos="1447800" algn="l"/>
                <a:tab pos="2171700" algn="l"/>
                <a:tab pos="2895600" algn="l"/>
                <a:tab pos="3619500" algn="l"/>
                <a:tab pos="4343400" algn="l"/>
              </a:tabLst>
            </a:pPr>
            <a:r>
              <a:rPr lang="en-US" altLang="en-US" sz="2400" dirty="0">
                <a:solidFill>
                  <a:srgbClr val="000000"/>
                </a:solidFill>
                <a:latin typeface="Calibri" panose="020F0502020204030204" pitchFamily="34" charset="0"/>
              </a:rPr>
              <a:t>Varimax</a:t>
            </a:r>
          </a:p>
          <a:p>
            <a:pPr marL="965200" lvl="1" indent="-457200" eaLnBrk="1">
              <a:lnSpc>
                <a:spcPct val="100000"/>
              </a:lnSpc>
              <a:buSzPct val="55000"/>
              <a:buFont typeface="Wingdings" pitchFamily="2" charset="2"/>
              <a:buChar char="§"/>
              <a:tabLst>
                <a:tab pos="723900" algn="l"/>
                <a:tab pos="1447800" algn="l"/>
                <a:tab pos="2171700" algn="l"/>
                <a:tab pos="2895600" algn="l"/>
                <a:tab pos="3619500" algn="l"/>
                <a:tab pos="4343400" algn="l"/>
              </a:tabLst>
            </a:pPr>
            <a:r>
              <a:rPr lang="en-US" altLang="en-US" sz="2400" dirty="0">
                <a:solidFill>
                  <a:srgbClr val="000000"/>
                </a:solidFill>
                <a:latin typeface="Calibri" panose="020F0502020204030204" pitchFamily="34" charset="0"/>
              </a:rPr>
              <a:t>The most common orthogonal method</a:t>
            </a:r>
          </a:p>
          <a:p>
            <a:pPr marL="965200" lvl="1" indent="-457200" eaLnBrk="1">
              <a:lnSpc>
                <a:spcPct val="100000"/>
              </a:lnSpc>
              <a:buSzPct val="55000"/>
              <a:buFont typeface="Wingdings" pitchFamily="2" charset="2"/>
              <a:buChar char="§"/>
              <a:tabLst>
                <a:tab pos="723900" algn="l"/>
                <a:tab pos="1447800" algn="l"/>
                <a:tab pos="2171700" algn="l"/>
                <a:tab pos="2895600" algn="l"/>
                <a:tab pos="3619500" algn="l"/>
                <a:tab pos="4343400" algn="l"/>
              </a:tabLst>
            </a:pPr>
            <a:r>
              <a:rPr lang="en-US" altLang="en-US" sz="2400" dirty="0">
                <a:solidFill>
                  <a:srgbClr val="000000"/>
                </a:solidFill>
                <a:latin typeface="Calibri" panose="020F0502020204030204" pitchFamily="34" charset="0"/>
              </a:rPr>
              <a:t>Goal: Get the most amount of variance in factors</a:t>
            </a:r>
          </a:p>
          <a:p>
            <a:pPr marL="565150" indent="-457200" eaLnBrk="1">
              <a:lnSpc>
                <a:spcPct val="100000"/>
              </a:lnSpc>
              <a:buSzPct val="55000"/>
              <a:buFont typeface="Wingdings" pitchFamily="2" charset="2"/>
              <a:buChar char="§"/>
              <a:tabLst>
                <a:tab pos="723900" algn="l"/>
                <a:tab pos="1447800" algn="l"/>
                <a:tab pos="2171700" algn="l"/>
                <a:tab pos="2895600" algn="l"/>
                <a:tab pos="3619500" algn="l"/>
                <a:tab pos="4343400" algn="l"/>
              </a:tabLst>
            </a:pPr>
            <a:r>
              <a:rPr lang="en-US" altLang="en-US" sz="2400" dirty="0" err="1">
                <a:solidFill>
                  <a:srgbClr val="000000"/>
                </a:solidFill>
                <a:latin typeface="Calibri" panose="020F0502020204030204" pitchFamily="34" charset="0"/>
              </a:rPr>
              <a:t>Quartimax</a:t>
            </a:r>
            <a:endParaRPr lang="en-US" altLang="en-US" sz="2400" dirty="0">
              <a:solidFill>
                <a:srgbClr val="000000"/>
              </a:solidFill>
              <a:latin typeface="Calibri" panose="020F0502020204030204" pitchFamily="34" charset="0"/>
            </a:endParaRPr>
          </a:p>
          <a:p>
            <a:pPr marL="965200" lvl="1" indent="-457200" eaLnBrk="1">
              <a:lnSpc>
                <a:spcPct val="100000"/>
              </a:lnSpc>
              <a:buSzPct val="55000"/>
              <a:buFont typeface="Wingdings" pitchFamily="2" charset="2"/>
              <a:buChar char="§"/>
              <a:tabLst>
                <a:tab pos="723900" algn="l"/>
                <a:tab pos="1447800" algn="l"/>
                <a:tab pos="2171700" algn="l"/>
                <a:tab pos="2895600" algn="l"/>
                <a:tab pos="3619500" algn="l"/>
                <a:tab pos="4343400" algn="l"/>
              </a:tabLst>
            </a:pPr>
            <a:r>
              <a:rPr lang="en-US" altLang="en-US" sz="2400" dirty="0">
                <a:solidFill>
                  <a:srgbClr val="000000"/>
                </a:solidFill>
                <a:latin typeface="Calibri" panose="020F0502020204030204" pitchFamily="34" charset="0"/>
              </a:rPr>
              <a:t>Goal: Larger differences in loadings across the variables</a:t>
            </a:r>
          </a:p>
          <a:p>
            <a:pPr marL="565150" indent="-457200" eaLnBrk="1">
              <a:lnSpc>
                <a:spcPct val="100000"/>
              </a:lnSpc>
              <a:buSzPct val="55000"/>
              <a:buFont typeface="Wingdings" pitchFamily="2" charset="2"/>
              <a:buChar char="§"/>
              <a:tabLst>
                <a:tab pos="723900" algn="l"/>
                <a:tab pos="1447800" algn="l"/>
                <a:tab pos="2171700" algn="l"/>
                <a:tab pos="2895600" algn="l"/>
                <a:tab pos="3619500" algn="l"/>
                <a:tab pos="4343400" algn="l"/>
              </a:tabLst>
            </a:pPr>
            <a:r>
              <a:rPr lang="en-US" altLang="en-US" sz="2400" dirty="0" err="1">
                <a:solidFill>
                  <a:srgbClr val="000000"/>
                </a:solidFill>
                <a:latin typeface="Calibri" panose="020F0502020204030204" pitchFamily="34" charset="0"/>
              </a:rPr>
              <a:t>Equimax</a:t>
            </a:r>
            <a:endParaRPr lang="en-US" altLang="en-US" sz="2400" dirty="0">
              <a:solidFill>
                <a:srgbClr val="000000"/>
              </a:solidFill>
              <a:latin typeface="Calibri" panose="020F0502020204030204" pitchFamily="34" charset="0"/>
            </a:endParaRPr>
          </a:p>
          <a:p>
            <a:pPr marL="965200" lvl="1" indent="-457200" eaLnBrk="1">
              <a:lnSpc>
                <a:spcPct val="100000"/>
              </a:lnSpc>
              <a:buSzPct val="55000"/>
              <a:buFont typeface="Wingdings" pitchFamily="2" charset="2"/>
              <a:buChar char="§"/>
              <a:tabLst>
                <a:tab pos="723900" algn="l"/>
                <a:tab pos="1447800" algn="l"/>
                <a:tab pos="2171700" algn="l"/>
                <a:tab pos="2895600" algn="l"/>
                <a:tab pos="3619500" algn="l"/>
                <a:tab pos="4343400" algn="l"/>
              </a:tabLst>
            </a:pPr>
            <a:r>
              <a:rPr lang="en-US" altLang="en-US" sz="2400" dirty="0">
                <a:solidFill>
                  <a:srgbClr val="000000"/>
                </a:solidFill>
                <a:latin typeface="Calibri" panose="020F0502020204030204" pitchFamily="34" charset="0"/>
              </a:rPr>
              <a:t>Combines varimax and </a:t>
            </a:r>
            <a:r>
              <a:rPr lang="en-US" altLang="en-US" sz="2400" dirty="0" err="1">
                <a:solidFill>
                  <a:srgbClr val="000000"/>
                </a:solidFill>
                <a:latin typeface="Calibri" panose="020F0502020204030204" pitchFamily="34" charset="0"/>
              </a:rPr>
              <a:t>quartimax</a:t>
            </a:r>
            <a:endParaRPr lang="en-US" altLang="en-US" sz="2400" dirty="0">
              <a:solidFill>
                <a:srgbClr val="000000"/>
              </a:solidFill>
              <a:latin typeface="Calibri" panose="020F0502020204030204" pitchFamily="34" charset="0"/>
            </a:endParaRPr>
          </a:p>
          <a:p>
            <a:pPr marL="565150" indent="-457200" eaLnBrk="1">
              <a:lnSpc>
                <a:spcPct val="100000"/>
              </a:lnSpc>
              <a:buSzPct val="55000"/>
              <a:buFont typeface="Wingdings" pitchFamily="2" charset="2"/>
              <a:buChar char="§"/>
              <a:tabLst>
                <a:tab pos="723900" algn="l"/>
                <a:tab pos="1447800" algn="l"/>
                <a:tab pos="2171700" algn="l"/>
                <a:tab pos="2895600" algn="l"/>
                <a:tab pos="3619500" algn="l"/>
                <a:tab pos="4343400" algn="l"/>
              </a:tabLst>
            </a:pPr>
            <a:r>
              <a:rPr lang="en-US" altLang="en-US" sz="2400" dirty="0">
                <a:solidFill>
                  <a:srgbClr val="000000"/>
                </a:solidFill>
                <a:latin typeface="Calibri" panose="020F0502020204030204" pitchFamily="34" charset="0"/>
              </a:rPr>
              <a:t>Promax</a:t>
            </a:r>
          </a:p>
          <a:p>
            <a:pPr marL="965200" lvl="1" indent="-457200" eaLnBrk="1">
              <a:lnSpc>
                <a:spcPct val="100000"/>
              </a:lnSpc>
              <a:buSzPct val="55000"/>
              <a:buFont typeface="Wingdings" pitchFamily="2" charset="2"/>
              <a:buChar char="§"/>
              <a:tabLst>
                <a:tab pos="723900" algn="l"/>
                <a:tab pos="1447800" algn="l"/>
                <a:tab pos="2171700" algn="l"/>
                <a:tab pos="2895600" algn="l"/>
                <a:tab pos="3619500" algn="l"/>
                <a:tab pos="4343400" algn="l"/>
              </a:tabLst>
            </a:pPr>
            <a:r>
              <a:rPr lang="en-US" altLang="en-US" sz="2400" dirty="0">
                <a:solidFill>
                  <a:srgbClr val="000000"/>
                </a:solidFill>
                <a:latin typeface="Calibri" panose="020F0502020204030204" pitchFamily="34" charset="0"/>
              </a:rPr>
              <a:t>Very common</a:t>
            </a:r>
          </a:p>
          <a:p>
            <a:pPr marL="965200" lvl="1" indent="-457200" eaLnBrk="1">
              <a:lnSpc>
                <a:spcPct val="100000"/>
              </a:lnSpc>
              <a:buSzPct val="55000"/>
              <a:buFont typeface="Wingdings" pitchFamily="2" charset="2"/>
              <a:buChar char="§"/>
              <a:tabLst>
                <a:tab pos="723900" algn="l"/>
                <a:tab pos="1447800" algn="l"/>
                <a:tab pos="2171700" algn="l"/>
                <a:tab pos="2895600" algn="l"/>
                <a:tab pos="3619500" algn="l"/>
                <a:tab pos="4343400" algn="l"/>
              </a:tabLst>
            </a:pPr>
            <a:r>
              <a:rPr lang="en-US" altLang="en-US" sz="2400" dirty="0">
                <a:solidFill>
                  <a:srgbClr val="000000"/>
                </a:solidFill>
                <a:latin typeface="Calibri" panose="020F0502020204030204" pitchFamily="34" charset="0"/>
              </a:rPr>
              <a:t>Goal: Similar to varimax, factors are correlated.</a:t>
            </a:r>
          </a:p>
        </p:txBody>
      </p:sp>
    </p:spTree>
    <p:extLst>
      <p:ext uri="{BB962C8B-B14F-4D97-AF65-F5344CB8AC3E}">
        <p14:creationId xmlns:p14="http://schemas.microsoft.com/office/powerpoint/2010/main" val="1878456978"/>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3C343-A4F6-18B6-C677-BBE6AF18DA00}"/>
              </a:ext>
            </a:extLst>
          </p:cNvPr>
          <p:cNvSpPr>
            <a:spLocks noGrp="1"/>
          </p:cNvSpPr>
          <p:nvPr>
            <p:ph type="title"/>
          </p:nvPr>
        </p:nvSpPr>
        <p:spPr/>
        <p:txBody>
          <a:bodyPr/>
          <a:lstStyle/>
          <a:p>
            <a:r>
              <a:rPr lang="en-US" dirty="0"/>
              <a:t>Factor rotation</a:t>
            </a:r>
          </a:p>
        </p:txBody>
      </p:sp>
      <p:sp>
        <p:nvSpPr>
          <p:cNvPr id="3" name="Content Placeholder 2">
            <a:extLst>
              <a:ext uri="{FF2B5EF4-FFF2-40B4-BE49-F238E27FC236}">
                <a16:creationId xmlns:a16="http://schemas.microsoft.com/office/drawing/2014/main" id="{ED98F94E-ED9C-D1BF-8DC6-30707B127D83}"/>
              </a:ext>
            </a:extLst>
          </p:cNvPr>
          <p:cNvSpPr>
            <a:spLocks noGrp="1"/>
          </p:cNvSpPr>
          <p:nvPr>
            <p:ph idx="1"/>
          </p:nvPr>
        </p:nvSpPr>
        <p:spPr>
          <a:xfrm>
            <a:off x="6647465" y="1979613"/>
            <a:ext cx="2423509" cy="3957637"/>
          </a:xfrm>
        </p:spPr>
        <p:txBody>
          <a:bodyPr/>
          <a:lstStyle/>
          <a:p>
            <a:pPr marL="0" indent="0"/>
            <a:r>
              <a:rPr lang="en-US" dirty="0"/>
              <a:t>Promax: It doesn’t work well!</a:t>
            </a:r>
          </a:p>
        </p:txBody>
      </p:sp>
      <p:pic>
        <p:nvPicPr>
          <p:cNvPr id="5" name="Picture 4">
            <a:extLst>
              <a:ext uri="{FF2B5EF4-FFF2-40B4-BE49-F238E27FC236}">
                <a16:creationId xmlns:a16="http://schemas.microsoft.com/office/drawing/2014/main" id="{014D5BD1-AFD0-FDDC-BB95-B27802097CCF}"/>
              </a:ext>
            </a:extLst>
          </p:cNvPr>
          <p:cNvPicPr>
            <a:picLocks noChangeAspect="1"/>
          </p:cNvPicPr>
          <p:nvPr/>
        </p:nvPicPr>
        <p:blipFill>
          <a:blip r:embed="rId2"/>
          <a:stretch>
            <a:fillRect/>
          </a:stretch>
        </p:blipFill>
        <p:spPr>
          <a:xfrm>
            <a:off x="1154112" y="1820486"/>
            <a:ext cx="5029200" cy="4976446"/>
          </a:xfrm>
          <a:prstGeom prst="rect">
            <a:avLst/>
          </a:prstGeom>
        </p:spPr>
      </p:pic>
    </p:spTree>
    <p:extLst>
      <p:ext uri="{BB962C8B-B14F-4D97-AF65-F5344CB8AC3E}">
        <p14:creationId xmlns:p14="http://schemas.microsoft.com/office/powerpoint/2010/main" val="30808800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74F63-01AA-FCBC-F4B9-419A2B34EA52}"/>
              </a:ext>
            </a:extLst>
          </p:cNvPr>
          <p:cNvSpPr>
            <a:spLocks noGrp="1"/>
          </p:cNvSpPr>
          <p:nvPr>
            <p:ph type="title"/>
          </p:nvPr>
        </p:nvSpPr>
        <p:spPr/>
        <p:txBody>
          <a:bodyPr/>
          <a:lstStyle/>
          <a:p>
            <a:r>
              <a:rPr lang="en-US" dirty="0"/>
              <a:t>EFA in SPSS</a:t>
            </a:r>
          </a:p>
        </p:txBody>
      </p:sp>
      <p:sp>
        <p:nvSpPr>
          <p:cNvPr id="3" name="Content Placeholder 2">
            <a:extLst>
              <a:ext uri="{FF2B5EF4-FFF2-40B4-BE49-F238E27FC236}">
                <a16:creationId xmlns:a16="http://schemas.microsoft.com/office/drawing/2014/main" id="{A6EDA553-6E1A-915A-2906-146A2C98BDD1}"/>
              </a:ext>
            </a:extLst>
          </p:cNvPr>
          <p:cNvSpPr>
            <a:spLocks noGrp="1"/>
          </p:cNvSpPr>
          <p:nvPr>
            <p:ph idx="1"/>
          </p:nvPr>
        </p:nvSpPr>
        <p:spPr>
          <a:xfrm>
            <a:off x="792162" y="1979613"/>
            <a:ext cx="8058149" cy="3957637"/>
          </a:xfrm>
        </p:spPr>
        <p:txBody>
          <a:bodyPr/>
          <a:lstStyle/>
          <a:p>
            <a:pPr marL="457200" indent="-457200">
              <a:buFont typeface="Arial" panose="020B0604020202020204" pitchFamily="34" charset="0"/>
              <a:buChar char="•"/>
            </a:pPr>
            <a:r>
              <a:rPr lang="en-US" sz="2800" dirty="0"/>
              <a:t>Analyze </a:t>
            </a:r>
            <a:r>
              <a:rPr lang="en-US" sz="2800" dirty="0">
                <a:sym typeface="Wingdings" pitchFamily="2" charset="2"/>
              </a:rPr>
              <a:t> dimension reduction  Factor</a:t>
            </a:r>
          </a:p>
          <a:p>
            <a:pPr marL="457200" indent="-457200">
              <a:buFont typeface="Arial" panose="020B0604020202020204" pitchFamily="34" charset="0"/>
              <a:buChar char="•"/>
            </a:pPr>
            <a:r>
              <a:rPr lang="en-US" sz="2800" dirty="0">
                <a:sym typeface="Wingdings" pitchFamily="2" charset="2"/>
              </a:rPr>
              <a:t>Click on Descriptive</a:t>
            </a:r>
          </a:p>
          <a:p>
            <a:pPr marL="457200" indent="-457200">
              <a:buFont typeface="Arial" panose="020B0604020202020204" pitchFamily="34" charset="0"/>
              <a:buChar char="•"/>
            </a:pPr>
            <a:r>
              <a:rPr lang="en-US" sz="2800" dirty="0">
                <a:sym typeface="Wingdings" pitchFamily="2" charset="2"/>
              </a:rPr>
              <a:t>Check KMO and </a:t>
            </a:r>
            <a:r>
              <a:rPr lang="en-US" sz="2800" dirty="0" err="1">
                <a:sym typeface="Wingdings" pitchFamily="2" charset="2"/>
              </a:rPr>
              <a:t>Barlett’s</a:t>
            </a:r>
            <a:r>
              <a:rPr lang="en-US" sz="2800" dirty="0">
                <a:sym typeface="Wingdings" pitchFamily="2" charset="2"/>
              </a:rPr>
              <a:t> test of sphericity</a:t>
            </a:r>
          </a:p>
          <a:p>
            <a:pPr marL="457200" indent="-457200">
              <a:buFont typeface="Arial" panose="020B0604020202020204" pitchFamily="34" charset="0"/>
              <a:buChar char="•"/>
            </a:pPr>
            <a:r>
              <a:rPr lang="en-US" sz="2800" dirty="0">
                <a:sym typeface="Wingdings" pitchFamily="2" charset="2"/>
              </a:rPr>
              <a:t>Click on Extraction</a:t>
            </a:r>
          </a:p>
          <a:p>
            <a:pPr marL="457200" indent="-457200">
              <a:buFont typeface="Arial" panose="020B0604020202020204" pitchFamily="34" charset="0"/>
              <a:buChar char="•"/>
            </a:pPr>
            <a:r>
              <a:rPr lang="en-US" sz="2800" dirty="0">
                <a:sym typeface="Wingdings" pitchFamily="2" charset="2"/>
              </a:rPr>
              <a:t>Choose Principal axis factoring</a:t>
            </a:r>
          </a:p>
          <a:p>
            <a:pPr marL="457200" indent="-457200">
              <a:buFont typeface="Arial" panose="020B0604020202020204" pitchFamily="34" charset="0"/>
              <a:buChar char="•"/>
            </a:pPr>
            <a:r>
              <a:rPr lang="en-US" sz="2800" dirty="0">
                <a:sym typeface="Wingdings" pitchFamily="2" charset="2"/>
              </a:rPr>
              <a:t>Check Scree plot</a:t>
            </a:r>
          </a:p>
          <a:p>
            <a:pPr marL="457200" indent="-457200">
              <a:buFont typeface="Arial" panose="020B0604020202020204" pitchFamily="34" charset="0"/>
              <a:buChar char="•"/>
            </a:pPr>
            <a:endParaRPr lang="en-US" sz="2800" dirty="0">
              <a:sym typeface="Wingdings" pitchFamily="2" charset="2"/>
            </a:endParaRPr>
          </a:p>
          <a:p>
            <a:endParaRPr lang="en-US" dirty="0"/>
          </a:p>
        </p:txBody>
      </p:sp>
    </p:spTree>
    <p:extLst>
      <p:ext uri="{BB962C8B-B14F-4D97-AF65-F5344CB8AC3E}">
        <p14:creationId xmlns:p14="http://schemas.microsoft.com/office/powerpoint/2010/main" val="15543698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74F63-01AA-FCBC-F4B9-419A2B34EA52}"/>
              </a:ext>
            </a:extLst>
          </p:cNvPr>
          <p:cNvSpPr>
            <a:spLocks noGrp="1"/>
          </p:cNvSpPr>
          <p:nvPr>
            <p:ph type="title"/>
          </p:nvPr>
        </p:nvSpPr>
        <p:spPr/>
        <p:txBody>
          <a:bodyPr/>
          <a:lstStyle/>
          <a:p>
            <a:r>
              <a:rPr lang="en-US" dirty="0"/>
              <a:t>EFA in SPSS</a:t>
            </a:r>
          </a:p>
        </p:txBody>
      </p:sp>
      <p:sp>
        <p:nvSpPr>
          <p:cNvPr id="3" name="Content Placeholder 2">
            <a:extLst>
              <a:ext uri="{FF2B5EF4-FFF2-40B4-BE49-F238E27FC236}">
                <a16:creationId xmlns:a16="http://schemas.microsoft.com/office/drawing/2014/main" id="{A6EDA553-6E1A-915A-2906-146A2C98BDD1}"/>
              </a:ext>
            </a:extLst>
          </p:cNvPr>
          <p:cNvSpPr>
            <a:spLocks noGrp="1"/>
          </p:cNvSpPr>
          <p:nvPr>
            <p:ph idx="1"/>
          </p:nvPr>
        </p:nvSpPr>
        <p:spPr>
          <a:xfrm>
            <a:off x="849312" y="1646237"/>
            <a:ext cx="8058149" cy="3957637"/>
          </a:xfrm>
        </p:spPr>
        <p:txBody>
          <a:bodyPr/>
          <a:lstStyle/>
          <a:p>
            <a:pPr marL="457200" indent="-457200">
              <a:buFont typeface="Arial" panose="020B0604020202020204" pitchFamily="34" charset="0"/>
              <a:buChar char="•"/>
            </a:pPr>
            <a:r>
              <a:rPr lang="en-US" sz="2400" dirty="0"/>
              <a:t>Unlike JMP, you receive an overall KMO measure of sampling adequacy.</a:t>
            </a:r>
          </a:p>
          <a:p>
            <a:pPr marL="457200" indent="-457200">
              <a:buFont typeface="Arial" panose="020B0604020202020204" pitchFamily="34" charset="0"/>
              <a:buChar char="•"/>
            </a:pPr>
            <a:r>
              <a:rPr lang="en-US" sz="2400" dirty="0">
                <a:sym typeface="Wingdings" pitchFamily="2" charset="2"/>
              </a:rPr>
              <a:t>No diagnosis of individual items, meaning that you don’t know which problematic items should be removed, if there is any.</a:t>
            </a:r>
          </a:p>
          <a:p>
            <a:pPr marL="457200" indent="-457200">
              <a:buFont typeface="Arial" panose="020B0604020202020204" pitchFamily="34" charset="0"/>
              <a:buChar char="•"/>
            </a:pPr>
            <a:r>
              <a:rPr lang="en-US" sz="2400" i="1" dirty="0">
                <a:sym typeface="Wingdings" pitchFamily="2" charset="2"/>
              </a:rPr>
              <a:t>P</a:t>
            </a:r>
            <a:r>
              <a:rPr lang="en-US" sz="2400" dirty="0">
                <a:sym typeface="Wingdings" pitchFamily="2" charset="2"/>
              </a:rPr>
              <a:t> value = .000</a:t>
            </a:r>
          </a:p>
          <a:p>
            <a:pPr marL="457200" indent="-457200">
              <a:buFont typeface="Arial" panose="020B0604020202020204" pitchFamily="34" charset="0"/>
              <a:buChar char="•"/>
            </a:pPr>
            <a:endParaRPr lang="en-US" sz="2800" dirty="0">
              <a:sym typeface="Wingdings" pitchFamily="2" charset="2"/>
            </a:endParaRPr>
          </a:p>
          <a:p>
            <a:pPr marL="457200" indent="-457200">
              <a:buFont typeface="Arial" panose="020B0604020202020204" pitchFamily="34" charset="0"/>
              <a:buChar char="•"/>
            </a:pPr>
            <a:endParaRPr lang="en-US" sz="2800" dirty="0">
              <a:sym typeface="Wingdings" pitchFamily="2" charset="2"/>
            </a:endParaRPr>
          </a:p>
          <a:p>
            <a:endParaRPr lang="en-US" dirty="0"/>
          </a:p>
        </p:txBody>
      </p:sp>
      <p:pic>
        <p:nvPicPr>
          <p:cNvPr id="6" name="Picture 5">
            <a:extLst>
              <a:ext uri="{FF2B5EF4-FFF2-40B4-BE49-F238E27FC236}">
                <a16:creationId xmlns:a16="http://schemas.microsoft.com/office/drawing/2014/main" id="{8FF20DF8-BDA1-4626-C623-8583EA1CEE63}"/>
              </a:ext>
            </a:extLst>
          </p:cNvPr>
          <p:cNvPicPr>
            <a:picLocks noChangeAspect="1"/>
          </p:cNvPicPr>
          <p:nvPr/>
        </p:nvPicPr>
        <p:blipFill>
          <a:blip r:embed="rId2"/>
          <a:stretch>
            <a:fillRect/>
          </a:stretch>
        </p:blipFill>
        <p:spPr>
          <a:xfrm>
            <a:off x="1992312" y="4389437"/>
            <a:ext cx="6438900" cy="2184400"/>
          </a:xfrm>
          <a:prstGeom prst="rect">
            <a:avLst/>
          </a:prstGeom>
        </p:spPr>
      </p:pic>
    </p:spTree>
    <p:extLst>
      <p:ext uri="{BB962C8B-B14F-4D97-AF65-F5344CB8AC3E}">
        <p14:creationId xmlns:p14="http://schemas.microsoft.com/office/powerpoint/2010/main" val="13850715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74F63-01AA-FCBC-F4B9-419A2B34EA52}"/>
              </a:ext>
            </a:extLst>
          </p:cNvPr>
          <p:cNvSpPr>
            <a:spLocks noGrp="1"/>
          </p:cNvSpPr>
          <p:nvPr>
            <p:ph type="title"/>
          </p:nvPr>
        </p:nvSpPr>
        <p:spPr/>
        <p:txBody>
          <a:bodyPr/>
          <a:lstStyle/>
          <a:p>
            <a:r>
              <a:rPr lang="en-US" dirty="0"/>
              <a:t>EFA in SPSS</a:t>
            </a:r>
          </a:p>
        </p:txBody>
      </p:sp>
      <p:sp>
        <p:nvSpPr>
          <p:cNvPr id="3" name="Content Placeholder 2">
            <a:extLst>
              <a:ext uri="{FF2B5EF4-FFF2-40B4-BE49-F238E27FC236}">
                <a16:creationId xmlns:a16="http://schemas.microsoft.com/office/drawing/2014/main" id="{A6EDA553-6E1A-915A-2906-146A2C98BDD1}"/>
              </a:ext>
            </a:extLst>
          </p:cNvPr>
          <p:cNvSpPr>
            <a:spLocks noGrp="1"/>
          </p:cNvSpPr>
          <p:nvPr>
            <p:ph idx="1"/>
          </p:nvPr>
        </p:nvSpPr>
        <p:spPr>
          <a:xfrm>
            <a:off x="849312" y="1646237"/>
            <a:ext cx="8058149" cy="3957637"/>
          </a:xfrm>
        </p:spPr>
        <p:txBody>
          <a:bodyPr/>
          <a:lstStyle/>
          <a:p>
            <a:pPr marL="457200" indent="-457200">
              <a:buFont typeface="Arial" panose="020B0604020202020204" pitchFamily="34" charset="0"/>
              <a:buChar char="•"/>
            </a:pPr>
            <a:r>
              <a:rPr lang="en-US" sz="2400" dirty="0"/>
              <a:t>The scree plot suggests the proper number of factors.</a:t>
            </a:r>
          </a:p>
          <a:p>
            <a:pPr marL="457200" indent="-457200">
              <a:buFont typeface="Arial" panose="020B0604020202020204" pitchFamily="34" charset="0"/>
              <a:buChar char="•"/>
            </a:pPr>
            <a:r>
              <a:rPr lang="en-US" sz="2400" dirty="0">
                <a:sym typeface="Wingdings" pitchFamily="2" charset="2"/>
              </a:rPr>
              <a:t>No loading plot</a:t>
            </a:r>
          </a:p>
          <a:p>
            <a:pPr marL="457200" indent="-457200">
              <a:buFont typeface="Arial" panose="020B0604020202020204" pitchFamily="34" charset="0"/>
              <a:buChar char="•"/>
            </a:pPr>
            <a:endParaRPr lang="en-US" sz="2800" dirty="0">
              <a:sym typeface="Wingdings" pitchFamily="2" charset="2"/>
            </a:endParaRPr>
          </a:p>
          <a:p>
            <a:pPr marL="457200" indent="-457200">
              <a:buFont typeface="Arial" panose="020B0604020202020204" pitchFamily="34" charset="0"/>
              <a:buChar char="•"/>
            </a:pPr>
            <a:endParaRPr lang="en-US" sz="2800" dirty="0">
              <a:sym typeface="Wingdings" pitchFamily="2" charset="2"/>
            </a:endParaRPr>
          </a:p>
          <a:p>
            <a:endParaRPr lang="en-US" dirty="0"/>
          </a:p>
        </p:txBody>
      </p:sp>
      <p:pic>
        <p:nvPicPr>
          <p:cNvPr id="4" name="Picture 3">
            <a:extLst>
              <a:ext uri="{FF2B5EF4-FFF2-40B4-BE49-F238E27FC236}">
                <a16:creationId xmlns:a16="http://schemas.microsoft.com/office/drawing/2014/main" id="{E2637A19-E0D7-CD98-EBE9-0FDF125B5012}"/>
              </a:ext>
            </a:extLst>
          </p:cNvPr>
          <p:cNvPicPr>
            <a:picLocks noChangeAspect="1"/>
          </p:cNvPicPr>
          <p:nvPr/>
        </p:nvPicPr>
        <p:blipFill>
          <a:blip r:embed="rId2"/>
          <a:stretch>
            <a:fillRect/>
          </a:stretch>
        </p:blipFill>
        <p:spPr>
          <a:xfrm>
            <a:off x="1725612" y="2703695"/>
            <a:ext cx="6629400" cy="3906055"/>
          </a:xfrm>
          <a:prstGeom prst="rect">
            <a:avLst/>
          </a:prstGeom>
        </p:spPr>
      </p:pic>
    </p:spTree>
    <p:extLst>
      <p:ext uri="{BB962C8B-B14F-4D97-AF65-F5344CB8AC3E}">
        <p14:creationId xmlns:p14="http://schemas.microsoft.com/office/powerpoint/2010/main" val="25083123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74F63-01AA-FCBC-F4B9-419A2B34EA52}"/>
              </a:ext>
            </a:extLst>
          </p:cNvPr>
          <p:cNvSpPr>
            <a:spLocks noGrp="1"/>
          </p:cNvSpPr>
          <p:nvPr>
            <p:ph type="title"/>
          </p:nvPr>
        </p:nvSpPr>
        <p:spPr/>
        <p:txBody>
          <a:bodyPr/>
          <a:lstStyle/>
          <a:p>
            <a:r>
              <a:rPr lang="en-US" dirty="0"/>
              <a:t>EFA in SPSS</a:t>
            </a:r>
          </a:p>
        </p:txBody>
      </p:sp>
      <p:sp>
        <p:nvSpPr>
          <p:cNvPr id="3" name="Content Placeholder 2">
            <a:extLst>
              <a:ext uri="{FF2B5EF4-FFF2-40B4-BE49-F238E27FC236}">
                <a16:creationId xmlns:a16="http://schemas.microsoft.com/office/drawing/2014/main" id="{A6EDA553-6E1A-915A-2906-146A2C98BDD1}"/>
              </a:ext>
            </a:extLst>
          </p:cNvPr>
          <p:cNvSpPr>
            <a:spLocks noGrp="1"/>
          </p:cNvSpPr>
          <p:nvPr>
            <p:ph idx="1"/>
          </p:nvPr>
        </p:nvSpPr>
        <p:spPr>
          <a:xfrm>
            <a:off x="792163" y="1979613"/>
            <a:ext cx="4175122" cy="3957637"/>
          </a:xfrm>
        </p:spPr>
        <p:txBody>
          <a:bodyPr/>
          <a:lstStyle/>
          <a:p>
            <a:pPr marL="457200" indent="-457200">
              <a:buFont typeface="Arial" panose="020B0604020202020204" pitchFamily="34" charset="0"/>
              <a:buChar char="•"/>
            </a:pPr>
            <a:r>
              <a:rPr lang="en-US" sz="2800" dirty="0">
                <a:sym typeface="Wingdings" pitchFamily="2" charset="2"/>
              </a:rPr>
              <a:t>Unlike JMP, you need to look at the factor loading to find out which items belong to which factor.</a:t>
            </a:r>
          </a:p>
          <a:p>
            <a:endParaRPr lang="en-US" dirty="0"/>
          </a:p>
        </p:txBody>
      </p:sp>
      <p:pic>
        <p:nvPicPr>
          <p:cNvPr id="5" name="Picture 4">
            <a:extLst>
              <a:ext uri="{FF2B5EF4-FFF2-40B4-BE49-F238E27FC236}">
                <a16:creationId xmlns:a16="http://schemas.microsoft.com/office/drawing/2014/main" id="{81C939D4-635E-177C-DC8F-C00EDD7325E2}"/>
              </a:ext>
            </a:extLst>
          </p:cNvPr>
          <p:cNvPicPr>
            <a:picLocks noChangeAspect="1"/>
          </p:cNvPicPr>
          <p:nvPr/>
        </p:nvPicPr>
        <p:blipFill>
          <a:blip r:embed="rId2"/>
          <a:stretch>
            <a:fillRect/>
          </a:stretch>
        </p:blipFill>
        <p:spPr>
          <a:xfrm>
            <a:off x="4930775" y="2103437"/>
            <a:ext cx="4291934" cy="4508500"/>
          </a:xfrm>
          <a:prstGeom prst="rect">
            <a:avLst/>
          </a:prstGeom>
        </p:spPr>
      </p:pic>
    </p:spTree>
    <p:extLst>
      <p:ext uri="{BB962C8B-B14F-4D97-AF65-F5344CB8AC3E}">
        <p14:creationId xmlns:p14="http://schemas.microsoft.com/office/powerpoint/2010/main" val="36103132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73AE2-C10B-FAF8-9250-FBBE0BCB66FB}"/>
              </a:ext>
            </a:extLst>
          </p:cNvPr>
          <p:cNvSpPr>
            <a:spLocks noGrp="1"/>
          </p:cNvSpPr>
          <p:nvPr>
            <p:ph type="title"/>
          </p:nvPr>
        </p:nvSpPr>
        <p:spPr/>
        <p:txBody>
          <a:bodyPr/>
          <a:lstStyle/>
          <a:p>
            <a:r>
              <a:rPr lang="en-US" dirty="0"/>
              <a:t>EFA in SPSS</a:t>
            </a:r>
          </a:p>
        </p:txBody>
      </p:sp>
      <p:sp>
        <p:nvSpPr>
          <p:cNvPr id="3" name="Content Placeholder 2">
            <a:extLst>
              <a:ext uri="{FF2B5EF4-FFF2-40B4-BE49-F238E27FC236}">
                <a16:creationId xmlns:a16="http://schemas.microsoft.com/office/drawing/2014/main" id="{F5D08668-97AA-9601-2E8D-DCD930246C19}"/>
              </a:ext>
            </a:extLst>
          </p:cNvPr>
          <p:cNvSpPr>
            <a:spLocks noGrp="1"/>
          </p:cNvSpPr>
          <p:nvPr>
            <p:ph idx="1"/>
          </p:nvPr>
        </p:nvSpPr>
        <p:spPr>
          <a:xfrm>
            <a:off x="792163" y="1979613"/>
            <a:ext cx="3943349" cy="3957637"/>
          </a:xfrm>
        </p:spPr>
        <p:txBody>
          <a:bodyPr/>
          <a:lstStyle/>
          <a:p>
            <a:pPr marL="457200" indent="-457200">
              <a:buFont typeface="Arial" panose="020B0604020202020204" pitchFamily="34" charset="0"/>
              <a:buChar char="•"/>
            </a:pPr>
            <a:r>
              <a:rPr lang="en-US" dirty="0"/>
              <a:t>If you want to rotate the vectors, click on rotation.</a:t>
            </a:r>
          </a:p>
          <a:p>
            <a:pPr marL="457200" indent="-457200">
              <a:buFont typeface="Arial" panose="020B0604020202020204" pitchFamily="34" charset="0"/>
              <a:buChar char="•"/>
            </a:pPr>
            <a:r>
              <a:rPr lang="en-US" dirty="0"/>
              <a:t>Fewer options than SAS/JMP.</a:t>
            </a:r>
          </a:p>
          <a:p>
            <a:pPr marL="457200" indent="-45720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5C563937-E146-BE69-3435-4F6BC4E07179}"/>
              </a:ext>
            </a:extLst>
          </p:cNvPr>
          <p:cNvPicPr>
            <a:picLocks noChangeAspect="1"/>
          </p:cNvPicPr>
          <p:nvPr/>
        </p:nvPicPr>
        <p:blipFill>
          <a:blip r:embed="rId2"/>
          <a:stretch>
            <a:fillRect/>
          </a:stretch>
        </p:blipFill>
        <p:spPr>
          <a:xfrm>
            <a:off x="5084762" y="1962150"/>
            <a:ext cx="4203700" cy="3975100"/>
          </a:xfrm>
          <a:prstGeom prst="rect">
            <a:avLst/>
          </a:prstGeom>
          <a:ln>
            <a:solidFill>
              <a:schemeClr val="tx1"/>
            </a:solidFill>
          </a:ln>
        </p:spPr>
      </p:pic>
    </p:spTree>
    <p:extLst>
      <p:ext uri="{BB962C8B-B14F-4D97-AF65-F5344CB8AC3E}">
        <p14:creationId xmlns:p14="http://schemas.microsoft.com/office/powerpoint/2010/main" val="40680170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Sample size for EFA</a:t>
            </a:r>
          </a:p>
        </p:txBody>
      </p:sp>
      <p:sp>
        <p:nvSpPr>
          <p:cNvPr id="64515" name="Rectangle 2"/>
          <p:cNvSpPr>
            <a:spLocks noGrp="1" noChangeArrowheads="1"/>
          </p:cNvSpPr>
          <p:nvPr>
            <p:ph type="body" idx="1"/>
          </p:nvPr>
        </p:nvSpPr>
        <p:spPr>
          <a:xfrm>
            <a:off x="792163" y="1665288"/>
            <a:ext cx="8280400" cy="491807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No absolute min. sample size requirement.</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With a variable-to-factor ratio of at least 7 (e.g. you have 3 factors and 21 items or 4 factors and 28 items), the min. n can be between 150-180.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Mundfrom, D., Shaw, D., &amp; Ke, T. L. (2005). Minimum sample size recommendations for conducting factor analyses. </a:t>
            </a:r>
            <a:r>
              <a:rPr lang="en-US" altLang="en-US" i="1"/>
              <a:t>International Journal of Testing, 5</a:t>
            </a:r>
            <a:r>
              <a:rPr lang="en-US" altLang="en-US"/>
              <a:t>, 159-168.</a:t>
            </a:r>
          </a:p>
        </p:txBody>
      </p:sp>
    </p:spTree>
    <p:extLst>
      <p:ext uri="{BB962C8B-B14F-4D97-AF65-F5344CB8AC3E}">
        <p14:creationId xmlns:p14="http://schemas.microsoft.com/office/powerpoint/2010/main" val="3548006256"/>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EFA is not enough</a:t>
            </a:r>
          </a:p>
        </p:txBody>
      </p:sp>
      <p:sp>
        <p:nvSpPr>
          <p:cNvPr id="66563" name="Rectangle 2"/>
          <p:cNvSpPr>
            <a:spLocks noGrp="1" noChangeArrowheads="1"/>
          </p:cNvSpPr>
          <p:nvPr>
            <p:ph type="body" idx="1"/>
          </p:nvPr>
        </p:nvSpPr>
        <p:spPr>
          <a:xfrm>
            <a:off x="792163" y="1979613"/>
            <a:ext cx="8280400" cy="4787900"/>
          </a:xfrm>
        </p:spPr>
        <p:txBody>
          <a:bodyPr tIns="22932"/>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a:t>We need confirmatory factor analysis (CFA)? Why?</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a:t>'EFA is an </a:t>
            </a:r>
            <a:r>
              <a:rPr lang="en-US" altLang="en-US" sz="2600">
                <a:solidFill>
                  <a:srgbClr val="FF0000"/>
                </a:solidFill>
              </a:rPr>
              <a:t>error-prone</a:t>
            </a:r>
            <a:r>
              <a:rPr lang="en-US" altLang="en-US" sz="2600"/>
              <a:t> procedure even when the scale being analyzed has a strong factor structure, and </a:t>
            </a:r>
            <a:r>
              <a:rPr lang="en-US" altLang="en-US" sz="2600">
                <a:solidFill>
                  <a:srgbClr val="FF0000"/>
                </a:solidFill>
              </a:rPr>
              <a:t>even with large samples</a:t>
            </a:r>
            <a:r>
              <a:rPr lang="en-US" altLang="en-US" sz="2600"/>
              <a:t>. Our analyses demonstrate that at a 20: 1 subject to item ratio there are error rates well above the field standard alpha = .05 level…It should be used only for exploring data, not hypothesis or theory testing, nor is it suited to “validation” of instruments.'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a:t>Osborne, J. W. (2014). </a:t>
            </a:r>
            <a:r>
              <a:rPr lang="en-US" altLang="en-US" sz="2600" i="1"/>
              <a:t>Best practices in exploratory factor analysis</a:t>
            </a:r>
            <a:r>
              <a:rPr lang="en-US" altLang="en-US" sz="2600"/>
              <a:t> (Kindle Locations 2305-2310). Amazon Digital Services.</a:t>
            </a:r>
          </a:p>
        </p:txBody>
      </p:sp>
    </p:spTree>
    <p:extLst>
      <p:ext uri="{BB962C8B-B14F-4D97-AF65-F5344CB8AC3E}">
        <p14:creationId xmlns:p14="http://schemas.microsoft.com/office/powerpoint/2010/main" val="3402166405"/>
      </p:ext>
    </p:extLst>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Light Blue Shapes</Template>
  <TotalTime>564</TotalTime>
  <Words>3471</Words>
  <Application>Microsoft Macintosh PowerPoint</Application>
  <PresentationFormat>Custom</PresentationFormat>
  <Paragraphs>289</Paragraphs>
  <Slides>75</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75</vt:i4>
      </vt:variant>
    </vt:vector>
  </HeadingPairs>
  <TitlesOfParts>
    <vt:vector size="81" baseType="lpstr">
      <vt:lpstr>Times</vt:lpstr>
      <vt:lpstr>Arial</vt:lpstr>
      <vt:lpstr>Calibri</vt:lpstr>
      <vt:lpstr>Times New Roman</vt:lpstr>
      <vt:lpstr>Wingdings</vt:lpstr>
      <vt:lpstr>Office Theme</vt:lpstr>
      <vt:lpstr>Exploratory Factor Analysis</vt:lpstr>
      <vt:lpstr>Factor model</vt:lpstr>
      <vt:lpstr>Why do we use factor analysis?</vt:lpstr>
      <vt:lpstr>What is/isn’t a construct?</vt:lpstr>
      <vt:lpstr>What is/isn’t a construct?</vt:lpstr>
      <vt:lpstr>What is/isn’t construct?</vt:lpstr>
      <vt:lpstr>A controversial example</vt:lpstr>
      <vt:lpstr>PowerPoint Presentation</vt:lpstr>
      <vt:lpstr>Alfred Binet</vt:lpstr>
      <vt:lpstr>Henry H. Goddard</vt:lpstr>
      <vt:lpstr>G Factor</vt:lpstr>
      <vt:lpstr>Other views</vt:lpstr>
      <vt:lpstr>Multiple Intelligences</vt:lpstr>
      <vt:lpstr>Linguistic</vt:lpstr>
      <vt:lpstr>Logical-mathematical</vt:lpstr>
      <vt:lpstr>Interpersonal</vt:lpstr>
      <vt:lpstr>Intrapersonal</vt:lpstr>
      <vt:lpstr>Artistic-spatial</vt:lpstr>
      <vt:lpstr>Musical</vt:lpstr>
      <vt:lpstr>Kinesthetic</vt:lpstr>
      <vt:lpstr>Naturalist</vt:lpstr>
      <vt:lpstr>Ungraded discussion</vt:lpstr>
      <vt:lpstr>Construct, dimension,  subscale, factor</vt:lpstr>
      <vt:lpstr>From reliability to validity</vt:lpstr>
      <vt:lpstr>Uni-dimensional vs.  multi-dimensional</vt:lpstr>
      <vt:lpstr>Overall Cronbach  Coefficient Alpha</vt:lpstr>
      <vt:lpstr>Consistency is NOT   uni-dimensionality</vt:lpstr>
      <vt:lpstr>Consistency is NOT   uni-dimensionality</vt:lpstr>
      <vt:lpstr>First case</vt:lpstr>
      <vt:lpstr>Second case</vt:lpstr>
      <vt:lpstr>Third case</vt:lpstr>
      <vt:lpstr>Fallacy</vt:lpstr>
      <vt:lpstr>PCA and EFA</vt:lpstr>
      <vt:lpstr>Example of PCA:  Insurance policy</vt:lpstr>
      <vt:lpstr>Why is it “exploratory”?</vt:lpstr>
      <vt:lpstr>Confusion between PCA &amp; EFA</vt:lpstr>
      <vt:lpstr>SAS Enterprise Guide</vt:lpstr>
      <vt:lpstr>JMP Pro</vt:lpstr>
      <vt:lpstr>EFA in JMP</vt:lpstr>
      <vt:lpstr>EFA in JMP Pro</vt:lpstr>
      <vt:lpstr>Vector</vt:lpstr>
      <vt:lpstr>Vector</vt:lpstr>
      <vt:lpstr>Vector</vt:lpstr>
      <vt:lpstr>Data as matrix</vt:lpstr>
      <vt:lpstr>Variable space</vt:lpstr>
      <vt:lpstr>Subject space</vt:lpstr>
      <vt:lpstr>Subject space</vt:lpstr>
      <vt:lpstr>Hyperspace</vt:lpstr>
      <vt:lpstr>Various criteria</vt:lpstr>
      <vt:lpstr>Scree plot</vt:lpstr>
      <vt:lpstr>Kasier criterion</vt:lpstr>
      <vt:lpstr>Factor loading plot</vt:lpstr>
      <vt:lpstr>PA: Resampling</vt:lpstr>
      <vt:lpstr>PA: Resampling</vt:lpstr>
      <vt:lpstr>Underfactoring vs. overfactoring</vt:lpstr>
      <vt:lpstr>Underfactoring vs. overfactoring</vt:lpstr>
      <vt:lpstr>Underfactoring vs. overfactoring</vt:lpstr>
      <vt:lpstr>Scree plot: Raw, PA means and 95th percent</vt:lpstr>
      <vt:lpstr>EQS, SAS or SPSS</vt:lpstr>
      <vt:lpstr>SAS</vt:lpstr>
      <vt:lpstr>SAS</vt:lpstr>
      <vt:lpstr>SPSS</vt:lpstr>
      <vt:lpstr>Compare the four methods</vt:lpstr>
      <vt:lpstr>Factor loading</vt:lpstr>
      <vt:lpstr>Factor loading</vt:lpstr>
      <vt:lpstr>Factor rotation</vt:lpstr>
      <vt:lpstr>Factor rotation</vt:lpstr>
      <vt:lpstr>Factor rotation</vt:lpstr>
      <vt:lpstr>EFA in SPSS</vt:lpstr>
      <vt:lpstr>EFA in SPSS</vt:lpstr>
      <vt:lpstr>EFA in SPSS</vt:lpstr>
      <vt:lpstr>EFA in SPSS</vt:lpstr>
      <vt:lpstr>EFA in SPSS</vt:lpstr>
      <vt:lpstr>Sample size for EFA</vt:lpstr>
      <vt:lpstr>EFA is not enough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 Blue Shapes</dc:title>
  <dc:creator>.</dc:creator>
  <dc:description>Presentation Layout Template</dc:description>
  <cp:lastModifiedBy>Chong Ho Alex Yu 余創豪</cp:lastModifiedBy>
  <cp:revision>114</cp:revision>
  <cp:lastPrinted>1601-01-01T00:00:00Z</cp:lastPrinted>
  <dcterms:created xsi:type="dcterms:W3CDTF">2013-05-14T19:38:56Z</dcterms:created>
  <dcterms:modified xsi:type="dcterms:W3CDTF">2023-05-24T00:20:03Z</dcterms:modified>
</cp:coreProperties>
</file>