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4"/>
  </p:notesMasterIdLst>
  <p:sldIdLst>
    <p:sldId id="256" r:id="rId2"/>
    <p:sldId id="267" r:id="rId3"/>
    <p:sldId id="268" r:id="rId4"/>
    <p:sldId id="305" r:id="rId5"/>
    <p:sldId id="325" r:id="rId6"/>
    <p:sldId id="289" r:id="rId7"/>
    <p:sldId id="258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3" r:id="rId19"/>
    <p:sldId id="259" r:id="rId20"/>
    <p:sldId id="307" r:id="rId21"/>
    <p:sldId id="308" r:id="rId22"/>
    <p:sldId id="315" r:id="rId23"/>
    <p:sldId id="309" r:id="rId24"/>
    <p:sldId id="306" r:id="rId25"/>
    <p:sldId id="310" r:id="rId26"/>
    <p:sldId id="311" r:id="rId27"/>
    <p:sldId id="322" r:id="rId28"/>
    <p:sldId id="312" r:id="rId29"/>
    <p:sldId id="313" r:id="rId30"/>
    <p:sldId id="314" r:id="rId31"/>
    <p:sldId id="326" r:id="rId32"/>
    <p:sldId id="327" r:id="rId33"/>
    <p:sldId id="328" r:id="rId34"/>
    <p:sldId id="316" r:id="rId35"/>
    <p:sldId id="317" r:id="rId36"/>
    <p:sldId id="318" r:id="rId37"/>
    <p:sldId id="319" r:id="rId38"/>
    <p:sldId id="320" r:id="rId39"/>
    <p:sldId id="321" r:id="rId40"/>
    <p:sldId id="323" r:id="rId41"/>
    <p:sldId id="329" r:id="rId42"/>
    <p:sldId id="324" r:id="rId43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5"/>
    <p:restoredTop sz="94750"/>
  </p:normalViewPr>
  <p:slideViewPr>
    <p:cSldViewPr>
      <p:cViewPr varScale="1">
        <p:scale>
          <a:sx n="123" d="100"/>
          <a:sy n="123" d="100"/>
        </p:scale>
        <p:origin x="1944" y="19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F1D41A39-C58F-4786-A1E0-79DD304E16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638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BA8DA807-A8AF-43EF-B39F-66CE1A4C712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329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D76765F8-1C6A-48F3-A0B8-7B2844A34652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6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854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B95DC4BF-0AB6-441B-B850-80003C9B3542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8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623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CBBC861D-CC77-4D9D-A765-A0A511FA863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9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6957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E6DF825F-C213-4B71-99B6-89507D6717B6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10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0202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7B4BD516-9751-4CC4-BBC0-E352E22ECAF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645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44030AF2-E0F0-4F65-B86B-699992AAF17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3640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543AC0BA-F360-4137-B5C4-A73F105AE02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13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693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9BAE9F78-6FE4-41FC-BAC7-97D0ADC16D3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14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1878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FE4BBBED-EB47-46B6-AB16-921F2D54666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15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67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355C6CD6-2FC5-45E3-86E3-28BCAB6EA082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16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69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</a:pPr>
            <a:fld id="{B3E86162-3BF2-4F24-BDC4-B973DB325D10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17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1654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8EA25-3F47-46F7-81AA-17A31CC7A6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15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A4F24-45FA-4033-A17F-927DF5ED43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5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7100A-065B-4065-B1F9-0B036636A7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77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3" y="1979613"/>
            <a:ext cx="4062412" cy="39576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6975" y="1979613"/>
            <a:ext cx="4064000" cy="39576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7F139-844B-4F43-AA73-0B7CE5903C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424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557A7-E38A-4564-984F-9B19D0D015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94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377F2-6CCC-43F4-89BD-49646D4BFF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43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035D6-5EEC-48A5-9626-CEC21147DE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76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CD2A0-0FEF-4570-AA80-199DD94263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693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0D56C-9141-451E-A738-743502812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03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C458-B541-4DD0-81E9-31F56F6E50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28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5338" y="554038"/>
            <a:ext cx="2212975" cy="53832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554038"/>
            <a:ext cx="6489700" cy="53832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A147A-6949-4F32-92D5-7D1D62E5BB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853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554038"/>
            <a:ext cx="88550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2163" y="1979613"/>
            <a:ext cx="8278812" cy="395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39750" y="641985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419850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83425" y="641985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21D99BFA-4F64-44D9-BDF1-F4DD27A269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8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8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8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discounts.com/product/ibm-amos-29-0-windows-only-12-month-license-can-install-on-up-to-2-computer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statmodel.com/pricing.s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549275" y="1593850"/>
            <a:ext cx="8856663" cy="1171575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Confirmatory Factor Analysis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3113" y="3292475"/>
            <a:ext cx="8280400" cy="3959225"/>
          </a:xfrm>
        </p:spPr>
        <p:txBody>
          <a:bodyPr/>
          <a:lstStyle/>
          <a:p>
            <a:pPr marL="107950" indent="0" algn="ctr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Chong Ho Yu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3A4EE5-1536-E2A4-37B8-AF033A072DCB}"/>
              </a:ext>
            </a:extLst>
          </p:cNvPr>
          <p:cNvSpPr/>
          <p:nvPr/>
        </p:nvSpPr>
        <p:spPr bwMode="auto">
          <a:xfrm>
            <a:off x="619917" y="2179637"/>
            <a:ext cx="4348163" cy="472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018D31-46E0-E48F-B638-4BD29161A7A1}"/>
              </a:ext>
            </a:extLst>
          </p:cNvPr>
          <p:cNvSpPr/>
          <p:nvPr/>
        </p:nvSpPr>
        <p:spPr bwMode="auto">
          <a:xfrm>
            <a:off x="5040312" y="2179637"/>
            <a:ext cx="4348163" cy="472440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 between </a:t>
            </a:r>
            <a:br>
              <a:rPr lang="en-US" dirty="0"/>
            </a:br>
            <a:r>
              <a:rPr lang="en-US" dirty="0"/>
              <a:t>EFA and CFA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969" dirty="0"/>
              <a:t>EFA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93738" y="2921117"/>
            <a:ext cx="4265612" cy="3755790"/>
          </a:xfrm>
        </p:spPr>
        <p:txBody>
          <a:bodyPr>
            <a:normAutofit/>
          </a:bodyPr>
          <a:lstStyle/>
          <a:p>
            <a:r>
              <a:rPr lang="en-US" sz="2400" dirty="0"/>
              <a:t>Determines the factor structure</a:t>
            </a:r>
          </a:p>
          <a:p>
            <a:r>
              <a:rPr lang="en-US" sz="2400" dirty="0"/>
              <a:t>Explains the amount of variance in the factors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969" dirty="0"/>
              <a:t>CFA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121276" y="2865437"/>
            <a:ext cx="4216186" cy="3449167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Confirm the model previously established by EFA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Number of factors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Factor loadings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Supported by theory/previous research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Show how much error/unfit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Some exploration is allowed</a:t>
            </a:r>
          </a:p>
        </p:txBody>
      </p:sp>
    </p:spTree>
    <p:extLst>
      <p:ext uri="{BB962C8B-B14F-4D97-AF65-F5344CB8AC3E}">
        <p14:creationId xmlns:p14="http://schemas.microsoft.com/office/powerpoint/2010/main" val="104739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EFA and CFA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675" y="1749927"/>
            <a:ext cx="8179238" cy="4696909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You cannot use the same sample for EFA, CFA, and examining treatment effectiveness.  When you fit your proposed model into the same data, it always looks good. If I set up a rubric to grade my own paper, I must get an “A”!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You can use two different samples, or partition the sample into two subsets: one is </a:t>
            </a:r>
            <a:r>
              <a:rPr lang="en-US"/>
              <a:t>for EFA </a:t>
            </a:r>
            <a:r>
              <a:rPr lang="en-US" dirty="0"/>
              <a:t>and the other is for CFA. The logic is similar to </a:t>
            </a:r>
            <a:r>
              <a:rPr lang="en-US" dirty="0">
                <a:solidFill>
                  <a:srgbClr val="FF0000"/>
                </a:solidFill>
              </a:rPr>
              <a:t>cross-validation</a:t>
            </a:r>
            <a:r>
              <a:rPr lang="en-US" dirty="0"/>
              <a:t> in resampling.</a:t>
            </a:r>
          </a:p>
        </p:txBody>
      </p:sp>
    </p:spTree>
    <p:extLst>
      <p:ext uri="{BB962C8B-B14F-4D97-AF65-F5344CB8AC3E}">
        <p14:creationId xmlns:p14="http://schemas.microsoft.com/office/powerpoint/2010/main" val="1079366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A70006-D1CC-733A-FB63-9C73D526EB38}"/>
              </a:ext>
            </a:extLst>
          </p:cNvPr>
          <p:cNvSpPr/>
          <p:nvPr/>
        </p:nvSpPr>
        <p:spPr bwMode="auto">
          <a:xfrm>
            <a:off x="5573504" y="2988106"/>
            <a:ext cx="2611822" cy="503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C0233E-C65E-BC6B-EA4A-4CF2CD95F9F1}"/>
              </a:ext>
            </a:extLst>
          </p:cNvPr>
          <p:cNvSpPr/>
          <p:nvPr/>
        </p:nvSpPr>
        <p:spPr bwMode="auto">
          <a:xfrm>
            <a:off x="1839706" y="3017837"/>
            <a:ext cx="2235200" cy="5130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1C412-C992-FAAB-3F5E-2EBC78B84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1B66A-410F-DA73-2EA8-F1465CFA4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906" y="1718004"/>
            <a:ext cx="8278812" cy="962024"/>
          </a:xfrm>
        </p:spPr>
        <p:txBody>
          <a:bodyPr/>
          <a:lstStyle/>
          <a:p>
            <a:pPr marL="0" indent="0"/>
            <a:r>
              <a:rPr lang="en-US" dirty="0"/>
              <a:t>The PIAAC data set is partitioned into two subsamples.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BD88FC-FB12-AD30-ED91-21582B1B6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912" y="3475037"/>
            <a:ext cx="2235200" cy="32852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7C3186-B9C6-9EEA-BD63-E56B77C6F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712" y="3501699"/>
            <a:ext cx="2611822" cy="32499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9C304D-BE2A-5E7D-5525-7E1B988CF84F}"/>
              </a:ext>
            </a:extLst>
          </p:cNvPr>
          <p:cNvSpPr txBox="1"/>
          <p:nvPr/>
        </p:nvSpPr>
        <p:spPr>
          <a:xfrm>
            <a:off x="1839499" y="2988106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EFA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FC36C3-38C3-140D-A438-189F4CD35ECE}"/>
              </a:ext>
            </a:extLst>
          </p:cNvPr>
          <p:cNvSpPr txBox="1"/>
          <p:nvPr/>
        </p:nvSpPr>
        <p:spPr>
          <a:xfrm>
            <a:off x="5649912" y="3028017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CFA</a:t>
            </a:r>
          </a:p>
        </p:txBody>
      </p:sp>
    </p:spTree>
    <p:extLst>
      <p:ext uri="{BB962C8B-B14F-4D97-AF65-F5344CB8AC3E}">
        <p14:creationId xmlns:p14="http://schemas.microsoft.com/office/powerpoint/2010/main" val="354793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1C412-C992-FAAB-3F5E-2EBC78B84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1B66A-410F-DA73-2EA8-F1465CFA4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906" y="1718003"/>
            <a:ext cx="8278812" cy="48050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two subsets are grouped by country. The individual observations are not randomly assigned into two subgroups. Is there a problem?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participants were randomly selected in each country.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It is better to select all observations of a country into a subset so that you can perform </a:t>
            </a:r>
            <a:r>
              <a:rPr lang="en-US" sz="2800" dirty="0">
                <a:solidFill>
                  <a:srgbClr val="FF0000"/>
                </a:solidFill>
              </a:rPr>
              <a:t>subgroup analysis</a:t>
            </a:r>
            <a:r>
              <a:rPr lang="en-US" sz="2800" dirty="0"/>
              <a:t>, if necessary.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Example: Is the USA factor model the same as the Canadian one?</a:t>
            </a:r>
          </a:p>
        </p:txBody>
      </p:sp>
    </p:spTree>
    <p:extLst>
      <p:ext uri="{BB962C8B-B14F-4D97-AF65-F5344CB8AC3E}">
        <p14:creationId xmlns:p14="http://schemas.microsoft.com/office/powerpoint/2010/main" val="317681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Confirmatory factor analysis</a:t>
            </a: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>
                <a:cs typeface="Arial" panose="020B0604020202020204" pitchFamily="34" charset="0"/>
              </a:rPr>
              <a:t>•	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You cannot do CFA in the SPSS Statistics.</a:t>
            </a: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>
                <a:cs typeface="Arial" panose="020B0604020202020204" pitchFamily="34" charset="0"/>
              </a:rPr>
              <a:t>•	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You can use:</a:t>
            </a:r>
          </a:p>
          <a:p>
            <a:pPr lvl="1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IBM SPSS AMOS 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(not this Amos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Wingdings" pitchFamily="2" charset="2"/>
              </a:rPr>
              <a:t>)</a:t>
            </a: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SAS/JMP</a:t>
            </a:r>
          </a:p>
          <a:p>
            <a:pPr lvl="1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EQS</a:t>
            </a:r>
          </a:p>
          <a:p>
            <a:pPr lvl="1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Mplus</a:t>
            </a:r>
            <a:endParaRPr lang="en-US" alt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Python</a:t>
            </a:r>
          </a:p>
          <a:p>
            <a:pPr lvl="1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R </a:t>
            </a:r>
          </a:p>
        </p:txBody>
      </p:sp>
      <p:pic>
        <p:nvPicPr>
          <p:cNvPr id="686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312" y="2636837"/>
            <a:ext cx="2895600" cy="3610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Need sufficient degrees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22312" y="1595931"/>
            <a:ext cx="4699000" cy="477470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DF = the number of </a:t>
            </a:r>
            <a:r>
              <a:rPr lang="en-US" sz="2400" dirty="0">
                <a:solidFill>
                  <a:srgbClr val="FF0000"/>
                </a:solidFill>
              </a:rPr>
              <a:t>distinct elements</a:t>
            </a:r>
            <a:r>
              <a:rPr lang="en-US" sz="2400" dirty="0"/>
              <a:t> in the covariance matrix - the number of </a:t>
            </a:r>
            <a:r>
              <a:rPr lang="en-US" sz="2400" dirty="0">
                <a:solidFill>
                  <a:srgbClr val="FF0000"/>
                </a:solidFill>
              </a:rPr>
              <a:t>free parameters </a:t>
            </a:r>
            <a:r>
              <a:rPr lang="en-US" sz="2400" dirty="0"/>
              <a:t>to be estimated.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concept of DF will be explained in the unit “IRT”.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5" dirty="0"/>
              <a:t>Don’t worry about how to compute DF. Software (e.g. AMOS, SAS, JMP…etc.) will do it for you.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5" dirty="0"/>
              <a:t>If you have 3 or more observed items for each factor (construct), it will be OK.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649912" y="1646237"/>
            <a:ext cx="3647828" cy="3733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9950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 tIns="20790"/>
          <a:lstStyle/>
          <a:p>
            <a:pPr eaLnBrk="1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300">
                <a:solidFill>
                  <a:srgbClr val="7B9899"/>
                </a:solidFill>
                <a:latin typeface="Georgia" panose="02040502050405020303" pitchFamily="18" charset="0"/>
              </a:rPr>
              <a:t>Worst case scenario of factor model</a:t>
            </a: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8350" y="1611313"/>
            <a:ext cx="8467725" cy="4049712"/>
          </a:xfrm>
        </p:spPr>
        <p:txBody>
          <a:bodyPr tIns="17010"/>
          <a:lstStyle/>
          <a:p>
            <a:pPr marL="706438" indent="-596900" eaLnBrk="1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700" dirty="0">
                <a:solidFill>
                  <a:srgbClr val="000000"/>
                </a:solidFill>
                <a:latin typeface="Georgia" panose="02040502050405020303" pitchFamily="18" charset="0"/>
              </a:rPr>
              <a:t>Verify whether your factor model is “doable” in CFA. If you have two only, you will have negative DF!</a:t>
            </a:r>
          </a:p>
        </p:txBody>
      </p:sp>
      <p:pic>
        <p:nvPicPr>
          <p:cNvPr id="706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3017837"/>
            <a:ext cx="3001962" cy="353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066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1" y="3017837"/>
            <a:ext cx="2152873" cy="353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B45877D-66A7-96E9-4F48-51EEEDF2B5A8}"/>
              </a:ext>
            </a:extLst>
          </p:cNvPr>
          <p:cNvCxnSpPr/>
          <p:nvPr/>
        </p:nvCxnSpPr>
        <p:spPr bwMode="auto">
          <a:xfrm flipH="1" flipV="1">
            <a:off x="2496476" y="4008437"/>
            <a:ext cx="533400" cy="381000"/>
          </a:xfrm>
          <a:prstGeom prst="straightConnector1">
            <a:avLst/>
          </a:prstGeom>
          <a:solidFill>
            <a:srgbClr val="00B8FF"/>
          </a:solidFill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Counter-example: Brief COPE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9763" y="1836738"/>
            <a:ext cx="8686800" cy="4930775"/>
          </a:xfrm>
        </p:spPr>
        <p:txBody>
          <a:bodyPr/>
          <a:lstStyle/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Measure coping with adversary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Original COPE: 60 items, 4 items per subscale (factor), too long and patients become impatient.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Brief COPE: reduces to </a:t>
            </a:r>
            <a:r>
              <a:rPr lang="en-US" altLang="en-US">
                <a:solidFill>
                  <a:srgbClr val="FF0000"/>
                </a:solidFill>
              </a:rPr>
              <a:t>2 items per subscale</a:t>
            </a:r>
            <a:r>
              <a:rPr lang="en-US" altLang="en-US"/>
              <a:t>.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Carver, C. (1997). You want to measure coping but your protocol's too long: Consider the brief COPE. </a:t>
            </a:r>
            <a:r>
              <a:rPr lang="en-US" altLang="en-US" i="1"/>
              <a:t>International Journal of Behavioral medicine, 4</a:t>
            </a:r>
            <a:r>
              <a:rPr lang="en-US" altLang="en-US"/>
              <a:t>, 92-100.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 tIns="38808"/>
          <a:lstStyle/>
          <a:p>
            <a:pPr eaLnBrk="1"/>
            <a:endParaRPr lang="en-US" altLang="en-US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</p:spPr>
        <p:txBody>
          <a:bodyPr/>
          <a:lstStyle/>
          <a:p>
            <a:pPr eaLnBrk="1"/>
            <a:endParaRPr lang="en-US" altLang="en-US"/>
          </a:p>
        </p:txBody>
      </p:sp>
      <p:pic>
        <p:nvPicPr>
          <p:cNvPr id="747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38" y="731838"/>
            <a:ext cx="5973762" cy="611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Is it acceptable?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</p:spPr>
        <p:txBody>
          <a:bodyPr/>
          <a:lstStyle/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Only EFA is used, no CFA.</a:t>
            </a:r>
          </a:p>
        </p:txBody>
      </p:sp>
      <p:pic>
        <p:nvPicPr>
          <p:cNvPr id="768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2743200"/>
            <a:ext cx="7412038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98488"/>
            <a:ext cx="8856662" cy="1171575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How about NPI?</a:t>
            </a: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3689350" cy="4511675"/>
          </a:xfrm>
        </p:spPr>
        <p:txBody>
          <a:bodyPr/>
          <a:lstStyle/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Neuropsychiatric Inventory has two-items factor.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The model is validated in CFA.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The degrees of freedom is 34.</a:t>
            </a:r>
          </a:p>
        </p:txBody>
      </p:sp>
      <p:pic>
        <p:nvPicPr>
          <p:cNvPr id="788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1736725"/>
            <a:ext cx="4776788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98488"/>
            <a:ext cx="8856662" cy="1171575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Someone says it is OK</a:t>
            </a: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006850"/>
          </a:xfrm>
        </p:spPr>
        <p:txBody>
          <a:bodyPr/>
          <a:lstStyle/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Raubenheimer (2004): “Scales with more than one factor may be identified with as little as two items per factor...” (p.60)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Yeah! It is OK! Cite this: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Raubenheimer, J. (2004). An item selection procedure to maximize scale reliability and validity. </a:t>
            </a:r>
            <a:r>
              <a:rPr lang="en-US" altLang="en-US" i="1"/>
              <a:t>SA Journal of Industrial Psychology, 30</a:t>
            </a:r>
            <a:r>
              <a:rPr lang="en-US" altLang="en-US"/>
              <a:t>, 59-64.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8800"/>
            <a:ext cx="8856662" cy="1250950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Why do you use </a:t>
            </a:r>
            <a:br>
              <a:rPr lang="en-US" altLang="en-US"/>
            </a:br>
            <a:r>
              <a:rPr lang="en-US" altLang="en-US"/>
              <a:t>exceptional models?</a:t>
            </a: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281487"/>
          </a:xfrm>
        </p:spPr>
        <p:txBody>
          <a:bodyPr/>
          <a:lstStyle/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Please cite the entire passage: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“Scales with more than one factor may be identified with as little as two items per factor, although these should be seen as the exception. The usual case is that a minimum of 3 items must load significantly on each factor in a multidimensional scale, for all of the subscales to be successfully identified” (p.60)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/>
          <a:lstStyle/>
          <a:p>
            <a:pPr eaLnBrk="1">
              <a:lnSpc>
                <a:spcPct val="102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3500">
                <a:solidFill>
                  <a:srgbClr val="6B7D72"/>
                </a:solidFill>
                <a:latin typeface="Book Antiqua" panose="02040602050305030304" pitchFamily="18" charset="0"/>
              </a:rPr>
              <a:t>Example: DUREL</a:t>
            </a: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4876800" cy="4702175"/>
          </a:xfrm>
        </p:spPr>
        <p:txBody>
          <a:bodyPr tIns="21168"/>
          <a:lstStyle/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400">
                <a:cs typeface="Arial" panose="020B0604020202020204" pitchFamily="34" charset="0"/>
              </a:rPr>
              <a:t>• </a:t>
            </a:r>
            <a:r>
              <a:rPr lang="en-US" altLang="en-US" sz="2400">
                <a:solidFill>
                  <a:srgbClr val="564B3C"/>
                </a:solidFill>
                <a:latin typeface="Century Gothic" panose="020B0502020202020204" pitchFamily="34" charset="0"/>
              </a:rPr>
              <a:t>Duke University Religion Index (DUREL): A brief measure of religiosity</a:t>
            </a:r>
          </a:p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400">
                <a:cs typeface="Arial" panose="020B0604020202020204" pitchFamily="34" charset="0"/>
              </a:rPr>
              <a:t>• </a:t>
            </a:r>
            <a:r>
              <a:rPr lang="en-US" altLang="en-US" sz="2400">
                <a:solidFill>
                  <a:srgbClr val="564B3C"/>
                </a:solidFill>
                <a:latin typeface="Century Gothic" panose="020B0502020202020204" pitchFamily="34" charset="0"/>
              </a:rPr>
              <a:t>Five items and three dimensions:</a:t>
            </a:r>
          </a:p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000">
                <a:cs typeface="Arial" panose="020B0604020202020204" pitchFamily="34" charset="0"/>
              </a:rPr>
              <a:t>• </a:t>
            </a:r>
            <a:r>
              <a:rPr lang="en-US" altLang="en-US" sz="2000">
                <a:solidFill>
                  <a:srgbClr val="564B3C"/>
                </a:solidFill>
                <a:latin typeface="Century Gothic" panose="020B0502020202020204" pitchFamily="34" charset="0"/>
              </a:rPr>
              <a:t>Organizational religious activity: Attending church</a:t>
            </a:r>
          </a:p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000">
                <a:cs typeface="Arial" panose="020B0604020202020204" pitchFamily="34" charset="0"/>
              </a:rPr>
              <a:t>• </a:t>
            </a:r>
            <a:r>
              <a:rPr lang="en-US" altLang="en-US" sz="2000">
                <a:solidFill>
                  <a:srgbClr val="564B3C"/>
                </a:solidFill>
                <a:latin typeface="Century Gothic" panose="020B0502020202020204" pitchFamily="34" charset="0"/>
              </a:rPr>
              <a:t>Non-organizational religious activity: Prayer, meditation</a:t>
            </a:r>
          </a:p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sz="2000">
                <a:cs typeface="Arial" panose="020B0604020202020204" pitchFamily="34" charset="0"/>
              </a:rPr>
              <a:t>• </a:t>
            </a:r>
            <a:r>
              <a:rPr lang="en-US" altLang="en-US" sz="2000">
                <a:solidFill>
                  <a:srgbClr val="564B3C"/>
                </a:solidFill>
                <a:latin typeface="Century Gothic" panose="020B0502020202020204" pitchFamily="34" charset="0"/>
              </a:rPr>
              <a:t>Intrinsic religiosity: Subjective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 </a:t>
            </a:r>
          </a:p>
        </p:txBody>
      </p:sp>
      <p:pic>
        <p:nvPicPr>
          <p:cNvPr id="849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2011363"/>
            <a:ext cx="3048000" cy="456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4000"/>
              <a:t>How about one item in a subscale?</a:t>
            </a:r>
            <a:r>
              <a:rPr lang="en-US" altLang="en-US"/>
              <a:t> </a:t>
            </a: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709738"/>
            <a:ext cx="8280400" cy="3959225"/>
          </a:xfrm>
        </p:spPr>
        <p:txBody>
          <a:bodyPr/>
          <a:lstStyle/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Can we do that?</a:t>
            </a:r>
          </a:p>
        </p:txBody>
      </p:sp>
      <p:pic>
        <p:nvPicPr>
          <p:cNvPr id="870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2378075"/>
            <a:ext cx="7669212" cy="438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</p:spPr>
        <p:txBody>
          <a:bodyPr tIns="3880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Yes, we can!</a:t>
            </a: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646238"/>
            <a:ext cx="5518150" cy="4919662"/>
          </a:xfrm>
        </p:spPr>
        <p:txBody>
          <a:bodyPr tIns="24695"/>
          <a:lstStyle/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2800"/>
              <a:t>The single item must be treated as </a:t>
            </a:r>
            <a:r>
              <a:rPr lang="en-US" altLang="en-US" sz="2800">
                <a:solidFill>
                  <a:srgbClr val="FF0000"/>
                </a:solidFill>
              </a:rPr>
              <a:t>ordinal</a:t>
            </a:r>
            <a:r>
              <a:rPr lang="en-US" altLang="en-US" sz="2800"/>
              <a:t>. In CFA it is like an observed item instead of a construct. There will be no issue about DF. But you cannot get Cronbach Alpha from a single-item.</a:t>
            </a:r>
          </a:p>
          <a:p>
            <a:pPr marL="431800" indent="-323850" eaLnBrk="1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2800"/>
              <a:t>The scores of the three-item subscale can be summed together to form a composite or average score. The number can be treated as </a:t>
            </a:r>
            <a:r>
              <a:rPr lang="en-US" altLang="en-US" sz="2800">
                <a:solidFill>
                  <a:srgbClr val="FF0000"/>
                </a:solidFill>
              </a:rPr>
              <a:t>continuous</a:t>
            </a:r>
            <a:r>
              <a:rPr lang="en-US" altLang="en-US" sz="2800"/>
              <a:t>.</a:t>
            </a:r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1701800"/>
            <a:ext cx="2624138" cy="38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Content Placeholder 2">
            <a:extLst>
              <a:ext uri="{FF2B5EF4-FFF2-40B4-BE49-F238E27FC236}">
                <a16:creationId xmlns:a16="http://schemas.microsoft.com/office/drawing/2014/main" id="{82357F1A-6DBC-D434-973F-1061E5B9A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497" y="1265236"/>
            <a:ext cx="8398615" cy="5202485"/>
          </a:xfrm>
        </p:spPr>
        <p:txBody>
          <a:bodyPr/>
          <a:lstStyle/>
          <a:p>
            <a:pPr marL="0" indent="0"/>
            <a:r>
              <a:rPr lang="en-US" altLang="en-US" dirty="0"/>
              <a:t>CFA is a component of Structural Equation Modeling (SEM). You test specific hypotheses based on </a:t>
            </a:r>
            <a:r>
              <a:rPr lang="en-US" altLang="en-US" dirty="0">
                <a:solidFill>
                  <a:srgbClr val="FF0000"/>
                </a:solidFill>
              </a:rPr>
              <a:t>fitness</a:t>
            </a:r>
            <a:r>
              <a:rPr lang="en-US" altLang="en-US" dirty="0"/>
              <a:t>. You can either reject or fail to reject the hypothesis.</a:t>
            </a:r>
          </a:p>
        </p:txBody>
      </p:sp>
      <p:pic>
        <p:nvPicPr>
          <p:cNvPr id="43010" name="Picture 5" descr="http://ww1.prweb.com/prfiles/2008/07/20/657384/FitnessExpertSteveHayesTheHayesWay.jpg">
            <a:extLst>
              <a:ext uri="{FF2B5EF4-FFF2-40B4-BE49-F238E27FC236}">
                <a16:creationId xmlns:a16="http://schemas.microsoft.com/office/drawing/2014/main" id="{8680225D-F033-093C-4BDD-643D5C241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69" y="3695841"/>
            <a:ext cx="4128072" cy="277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7" descr="http://www.athleticsalesprice.com/wp-content/uploads/2012/02/Fitness-Training.jpg">
            <a:extLst>
              <a:ext uri="{FF2B5EF4-FFF2-40B4-BE49-F238E27FC236}">
                <a16:creationId xmlns:a16="http://schemas.microsoft.com/office/drawing/2014/main" id="{82009C30-F715-5080-99B0-5D57D11A3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97" y="3695841"/>
            <a:ext cx="3561097" cy="285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Relationship between CFA and SEM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48736" y="1691224"/>
            <a:ext cx="4525761" cy="476355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46" dirty="0"/>
              <a:t>Factor (measurement) model + path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46" dirty="0"/>
              <a:t>In psychology, it is always the case that the mental state causes the observed behaviors. The arrow always goes from the latent construct to the observed items.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46" dirty="0"/>
              <a:t>In sociology &amp; economics, the direction of the arrows can be reversed.</a:t>
            </a:r>
            <a:endParaRPr lang="en-US" sz="2646" dirty="0"/>
          </a:p>
        </p:txBody>
      </p:sp>
      <p:pic>
        <p:nvPicPr>
          <p:cNvPr id="4" name="Picture 2" descr="Structural equation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537" y="1691541"/>
            <a:ext cx="4283816" cy="42838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788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94CA-415E-6B92-20EA-80A502D74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CFA in JMP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D0E02-641C-BCC2-FC8E-79D631C22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CFA is done through SEM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dirty="0" err="1"/>
              <a:t>PIAAC_for_CFA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Analyze </a:t>
            </a:r>
            <a:r>
              <a:rPr lang="en-US" dirty="0">
                <a:sym typeface="Wingdings" pitchFamily="2" charset="2"/>
              </a:rPr>
              <a:t> Multivariate Methods  Structural Equation Modeling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Select observed items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222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94CA-415E-6B92-20EA-80A502D74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9" y="554038"/>
            <a:ext cx="4156074" cy="1260475"/>
          </a:xfrm>
        </p:spPr>
        <p:txBody>
          <a:bodyPr/>
          <a:lstStyle/>
          <a:p>
            <a:r>
              <a:rPr lang="en-US" dirty="0"/>
              <a:t>CFA in JMP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D0E02-641C-BCC2-FC8E-79D631C22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4019549" cy="469582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In “To list” select cognitive items and click on the + sign next to Latent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itchFamily="2" charset="2"/>
              </a:rPr>
              <a:t>Select social items and click on the + sign next to Latent 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itchFamily="2" charset="2"/>
              </a:rPr>
              <a:t>It loads the items into Latent 1 and 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itchFamily="2" charset="2"/>
              </a:rPr>
              <a:t>Ignore “Voluntary work for non-profit organizations”.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A2C37-F346-72D5-4D76-821AEE075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312" y="705538"/>
            <a:ext cx="3581400" cy="61485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655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8E833-DA7B-ADED-F6FD-7EEDDFBD9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B4EF5-9019-907C-FE91-B8F25C263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2924" y="1981339"/>
            <a:ext cx="4335463" cy="395763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You can name the latent construct e.g., social, cognitive…etc.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You can do it anytime. The diagram and all others will be updated (JMP is a </a:t>
            </a:r>
            <a:r>
              <a:rPr lang="en-US" sz="2800" dirty="0">
                <a:solidFill>
                  <a:srgbClr val="FF0000"/>
                </a:solidFill>
              </a:rPr>
              <a:t>dynamic </a:t>
            </a:r>
            <a:r>
              <a:rPr lang="en-US" sz="2800" dirty="0"/>
              <a:t>system).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8ECF3D-13E0-4CE6-D962-9B7C72546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12" y="1979613"/>
            <a:ext cx="2550318" cy="38576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3050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6C666-B7C1-B63C-5A82-8503AEC9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FFA69-C96C-5753-9B66-8BE1ED76B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2952749" cy="395763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Click on the </a:t>
            </a:r>
            <a:r>
              <a:rPr lang="en-US" dirty="0">
                <a:solidFill>
                  <a:srgbClr val="FF0000"/>
                </a:solidFill>
              </a:rPr>
              <a:t>diagram</a:t>
            </a:r>
            <a:r>
              <a:rPr lang="en-US" dirty="0"/>
              <a:t> tab to check the model visually.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419DA2-1D28-7CF6-7FD3-2C1244EB29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6" b="955"/>
          <a:stretch/>
        </p:blipFill>
        <p:spPr>
          <a:xfrm>
            <a:off x="3821114" y="2027236"/>
            <a:ext cx="5029200" cy="39100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7908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B0BA1-EAB7-5E36-607F-AE5B94281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status (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 is good)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E12AB-367D-0D8E-E9A9-29F8C5C7D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2571749" cy="3957637"/>
          </a:xfrm>
        </p:spPr>
        <p:txBody>
          <a:bodyPr/>
          <a:lstStyle/>
          <a:p>
            <a:pPr marL="0" indent="0"/>
            <a:r>
              <a:rPr lang="en-US" sz="2800" dirty="0"/>
              <a:t>Do you have: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large enough sample size?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sufficient degrees of freedom?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at </a:t>
            </a:r>
            <a:r>
              <a:rPr lang="en-US" sz="2800"/>
              <a:t>least three </a:t>
            </a:r>
            <a:r>
              <a:rPr lang="en-US" sz="2800" dirty="0"/>
              <a:t>items per factor?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CC876D-E200-E4C4-FA1C-758B49EED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712" y="1979613"/>
            <a:ext cx="5796486" cy="461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46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3B7B9-AD42-73EA-740C-A35A85523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7AE4-0081-2556-3982-5253C10D6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Click Run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69A6B4-ECB8-B053-EC5E-9D8F05E3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63" y="2560637"/>
            <a:ext cx="8447166" cy="41239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310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114BF-8689-4F4E-74C1-7F694086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B8B62-724C-D761-CDFA-A1710601B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Chi-square (</a:t>
            </a:r>
            <a:r>
              <a:rPr lang="en-US" i="1" dirty="0"/>
              <a:t>p &lt; .0001)</a:t>
            </a:r>
            <a:r>
              <a:rPr lang="en-US" dirty="0"/>
              <a:t>: reject the null is not good. Why?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Null hypothesis: There is no significant discrepancy between the model and the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Reject the null </a:t>
            </a:r>
            <a:r>
              <a:rPr lang="en-US" dirty="0">
                <a:sym typeface="Wingdings" pitchFamily="2" charset="2"/>
              </a:rPr>
              <a:t> there is a discrepancy! What should we do?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Ignore Chi-square and the </a:t>
            </a:r>
            <a:r>
              <a:rPr lang="en-US" i="1" dirty="0">
                <a:solidFill>
                  <a:srgbClr val="FF0000"/>
                </a:solidFill>
              </a:rPr>
              <a:t>p</a:t>
            </a:r>
            <a:r>
              <a:rPr lang="en-US" dirty="0">
                <a:solidFill>
                  <a:srgbClr val="FF0000"/>
                </a:solidFill>
              </a:rPr>
              <a:t> value </a:t>
            </a:r>
            <a:r>
              <a:rPr lang="en-US" dirty="0"/>
              <a:t>because it is subject to </a:t>
            </a:r>
            <a:r>
              <a:rPr lang="en-US" i="1" dirty="0"/>
              <a:t>n</a:t>
            </a:r>
            <a:r>
              <a:rPr lang="en-US" dirty="0"/>
              <a:t>. Large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smaller </a:t>
            </a:r>
            <a:r>
              <a:rPr lang="en-US" i="1" dirty="0">
                <a:sym typeface="Wingdings" pitchFamily="2" charset="2"/>
              </a:rPr>
              <a:t>p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59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114BF-8689-4F4E-74C1-7F694086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B8B62-724C-D761-CDFA-A1710601B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RMSEA = .0770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RMSEA values less than 0.05 are good, </a:t>
            </a:r>
            <a:r>
              <a:rPr lang="en-US" dirty="0">
                <a:solidFill>
                  <a:srgbClr val="FF0000"/>
                </a:solidFill>
              </a:rPr>
              <a:t>values between 0.05 and 0.08 are acceptable</a:t>
            </a:r>
            <a:r>
              <a:rPr lang="en-US" dirty="0"/>
              <a:t>, values between 0.08 and 0.1 are marginal, and values greater than 0.1 are poor.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Error of approximation: .95 </a:t>
            </a:r>
            <a:r>
              <a:rPr lang="en-US" dirty="0">
                <a:sym typeface="Wingdings" pitchFamily="2" charset="2"/>
              </a:rPr>
              <a:t> 5% unexplained variance.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723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6FCB-5F30-5A69-ADB3-BFD0A6B1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A5ED2-68D0-7857-79A9-2D3EB3D66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CFI = 0.9326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It is called “</a:t>
            </a:r>
            <a:r>
              <a:rPr lang="en-US" dirty="0">
                <a:solidFill>
                  <a:srgbClr val="FF0000"/>
                </a:solidFill>
              </a:rPr>
              <a:t>comparative</a:t>
            </a:r>
            <a:r>
              <a:rPr lang="en-US" dirty="0"/>
              <a:t>”? What is compared against?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CFI = [</a:t>
            </a:r>
            <a:r>
              <a:rPr lang="en-US" dirty="0" err="1"/>
              <a:t>df</a:t>
            </a:r>
            <a:r>
              <a:rPr lang="en-US" dirty="0"/>
              <a:t>(null model) – </a:t>
            </a:r>
            <a:r>
              <a:rPr lang="en-US" dirty="0" err="1"/>
              <a:t>df</a:t>
            </a:r>
            <a:r>
              <a:rPr lang="en-US" dirty="0"/>
              <a:t>(proposed model)]/</a:t>
            </a:r>
            <a:r>
              <a:rPr lang="en-US" dirty="0" err="1"/>
              <a:t>df</a:t>
            </a:r>
            <a:r>
              <a:rPr lang="en-US" dirty="0"/>
              <a:t>(null model)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.9+ was considered acceptable. Recent studies suggested. 95+ as good.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81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DC76C-A3E2-AC09-7AF3-E3669CC6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CA5F4-AF68-C9DB-F983-69D410B7A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 theory, “voluntary work for non-profit organizations” is about social relationships.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From EFA we learned that the loading is not clear-cut, but it doesn’t mean I have to abandon the item.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if I put it into Latent 2?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Select Latent 2 and press the – sign.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Recreate Latent 2 by including the last four items.</a:t>
            </a:r>
          </a:p>
        </p:txBody>
      </p:sp>
    </p:spTree>
    <p:extLst>
      <p:ext uri="{BB962C8B-B14F-4D97-AF65-F5344CB8AC3E}">
        <p14:creationId xmlns:p14="http://schemas.microsoft.com/office/powerpoint/2010/main" val="1802076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4F3D7-022B-7744-6A84-E4F7FA4B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E85D2-62A9-D16E-E367-64DEC92D6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7198" y="2103437"/>
            <a:ext cx="6915149" cy="1114424"/>
          </a:xfrm>
        </p:spPr>
        <p:txBody>
          <a:bodyPr/>
          <a:lstStyle/>
          <a:p>
            <a:r>
              <a:rPr lang="en-US" dirty="0"/>
              <a:t>Both CFI and RMSEA improve a bit!</a:t>
            </a:r>
          </a:p>
          <a:p>
            <a:r>
              <a:rPr lang="en-US" dirty="0"/>
              <a:t>CFI is up and RMSEA is down!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B64D1-47D2-4CA4-5109-9983CA52A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712" y="3779837"/>
            <a:ext cx="7090941" cy="2146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7694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3E6B-79A0-2BC1-F662-01C09826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Subgroup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86EA6-25AD-F4AD-4ADA-7CD12B7D9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69" y="2179637"/>
            <a:ext cx="3791743" cy="4343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Sometimes we want a </a:t>
            </a:r>
            <a:r>
              <a:rPr lang="en-US" sz="2400" dirty="0">
                <a:solidFill>
                  <a:srgbClr val="FF0000"/>
                </a:solidFill>
              </a:rPr>
              <a:t>global model </a:t>
            </a:r>
            <a:r>
              <a:rPr lang="en-US" sz="2400" dirty="0"/>
              <a:t>that can be generalized to all cultures.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Sometimes we </a:t>
            </a:r>
            <a:r>
              <a:rPr lang="en-US" sz="2400"/>
              <a:t>want a </a:t>
            </a:r>
            <a:r>
              <a:rPr lang="en-US" sz="2400" dirty="0">
                <a:solidFill>
                  <a:srgbClr val="FF0000"/>
                </a:solidFill>
              </a:rPr>
              <a:t>local model </a:t>
            </a:r>
            <a:r>
              <a:rPr lang="en-US" sz="2400" dirty="0"/>
              <a:t>specific to a particular culture.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You can put Country into the By field to perform subgroup factor analysis.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7E8F6-A265-54C3-64B0-3965478E5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711" y="2255837"/>
            <a:ext cx="4390595" cy="297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83802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3E6B-79A0-2BC1-F662-01C09826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Subgroup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86EA6-25AD-F4AD-4ADA-7CD12B7D9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69" y="2179637"/>
            <a:ext cx="3791743" cy="4343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4561CA-43D9-4BDF-7468-1891FD093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68" y="1646237"/>
            <a:ext cx="8153991" cy="5181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038989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3513-2075-6B17-7115-5AF586A4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class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95005-B521-DE12-0C3C-74AC0466C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Choose any two countries in PIAAC_CFA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Run two separate analyses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Are the fitness indices of the two models similar? </a:t>
            </a:r>
          </a:p>
        </p:txBody>
      </p:sp>
    </p:spTree>
    <p:extLst>
      <p:ext uri="{BB962C8B-B14F-4D97-AF65-F5344CB8AC3E}">
        <p14:creationId xmlns:p14="http://schemas.microsoft.com/office/powerpoint/2010/main" val="2281038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EDD02-5406-C3C7-F82B-E481E2BA9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CFA in SAS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45A00-6475-D219-E45A-F99300980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3409949" cy="395763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Upload the SAS data </a:t>
            </a:r>
            <a:r>
              <a:rPr lang="en-US" sz="2400" dirty="0" err="1"/>
              <a:t>PICCA_for_SAS.jmp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Select the folder and then click the up arrow button.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Select the data set in the hard drive.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Press the upload button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42CCD1-0EF7-B103-2151-A3045168D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612" y="4541837"/>
            <a:ext cx="4927600" cy="2070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A54879-6D36-26EF-3664-21FE24F35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912" y="1979612"/>
            <a:ext cx="2514600" cy="24540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4922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14709-DE3C-56D5-5949-BB0989DA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CFA in SAS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656A0-759B-8A1E-AF8B-49E07547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From the multi-dot icon choose New Import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Drag the data set into the canvas.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You can accept the default and press the Run icon. It will put the file in the temporary library.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You can also press the Change button to put the data into a </a:t>
            </a:r>
            <a:r>
              <a:rPr lang="en-US" dirty="0">
                <a:solidFill>
                  <a:srgbClr val="FF0000"/>
                </a:solidFill>
              </a:rPr>
              <a:t>permanent library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67471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5128-0038-7F92-AFFF-E218A822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CFA in SAS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3084C-8DC6-A7DB-963A-4EC84C24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2952749" cy="3957637"/>
          </a:xfrm>
        </p:spPr>
        <p:txBody>
          <a:bodyPr/>
          <a:lstStyle/>
          <a:p>
            <a:pPr marL="0" indent="0"/>
            <a:r>
              <a:rPr lang="en-US" dirty="0"/>
              <a:t>It is advisable to put it into a permanent library so that next time the data can be accessed quickly.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98C9C9-7172-619D-FB9A-D68F50531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511" y="1722437"/>
            <a:ext cx="5000277" cy="4724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70465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04AF0-DA0F-E9A9-5E50-E356E0669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68" y="731837"/>
            <a:ext cx="8668543" cy="6096000"/>
          </a:xfrm>
        </p:spPr>
        <p:txBody>
          <a:bodyPr/>
          <a:lstStyle/>
          <a:p>
            <a:r>
              <a:rPr lang="en-US" sz="1800" dirty="0"/>
              <a:t>Use the multi-dot icon to open a new SAS program. Copy the code below into the program.</a:t>
            </a:r>
          </a:p>
          <a:p>
            <a:r>
              <a:rPr lang="en-US" sz="1800" dirty="0"/>
              <a:t>/* Alex is my library name. Your library might have another name */</a:t>
            </a:r>
          </a:p>
          <a:p>
            <a:r>
              <a:rPr lang="en-US" sz="1800" dirty="0"/>
              <a:t>proc </a:t>
            </a:r>
            <a:r>
              <a:rPr lang="en-US" sz="1800" dirty="0" err="1"/>
              <a:t>calis</a:t>
            </a:r>
            <a:r>
              <a:rPr lang="en-US" sz="1800" dirty="0"/>
              <a:t> data = </a:t>
            </a:r>
            <a:r>
              <a:rPr lang="en-US" sz="1800" dirty="0" err="1"/>
              <a:t>alex.PIAAC</a:t>
            </a:r>
            <a:r>
              <a:rPr lang="en-US" sz="1800" dirty="0"/>
              <a:t> plots=</a:t>
            </a:r>
            <a:r>
              <a:rPr lang="en-US" sz="1800" dirty="0" err="1"/>
              <a:t>pathdiagram</a:t>
            </a:r>
            <a:r>
              <a:rPr lang="en-US" sz="1800" dirty="0"/>
              <a:t>;</a:t>
            </a:r>
          </a:p>
          <a:p>
            <a:r>
              <a:rPr lang="en-US" sz="1800" dirty="0"/>
              <a:t>factor</a:t>
            </a:r>
          </a:p>
          <a:p>
            <a:r>
              <a:rPr lang="en-US" sz="1800" dirty="0"/>
              <a:t>/* C1 to C6 belong to the latent construct "cognitive" */</a:t>
            </a:r>
          </a:p>
          <a:p>
            <a:r>
              <a:rPr lang="en-US" sz="1800" dirty="0"/>
              <a:t>/* S2 to S4 belong to the latent construct "social" */</a:t>
            </a:r>
          </a:p>
          <a:p>
            <a:r>
              <a:rPr lang="en-US" sz="1800" dirty="0"/>
              <a:t>/* the number of loadings must correspond to the number of observed items */</a:t>
            </a:r>
          </a:p>
          <a:p>
            <a:r>
              <a:rPr lang="en-US" sz="1800" dirty="0"/>
              <a:t>	cog ===&gt; C1-C6 = load1 load1 load1 load1 load1 load1 ,</a:t>
            </a:r>
          </a:p>
          <a:p>
            <a:r>
              <a:rPr lang="en-US" sz="1800" dirty="0"/>
              <a:t>	soc ===&gt; S2-S4 = load2 load2 load2;</a:t>
            </a:r>
          </a:p>
          <a:p>
            <a:r>
              <a:rPr lang="en-US" sz="1800" dirty="0" err="1"/>
              <a:t>pvar</a:t>
            </a:r>
            <a:r>
              <a:rPr lang="en-US" sz="1800" dirty="0"/>
              <a:t> </a:t>
            </a:r>
          </a:p>
          <a:p>
            <a:r>
              <a:rPr lang="en-US" sz="1800" dirty="0"/>
              <a:t>/* set all the factor variances to 1 */</a:t>
            </a:r>
          </a:p>
          <a:p>
            <a:r>
              <a:rPr lang="en-US" sz="1800" dirty="0"/>
              <a:t>	cog = 1.,</a:t>
            </a:r>
          </a:p>
          <a:p>
            <a:r>
              <a:rPr lang="en-US" sz="1800" dirty="0"/>
              <a:t>	soc = 1.;</a:t>
            </a:r>
          </a:p>
          <a:p>
            <a:r>
              <a:rPr lang="en-US" sz="1800" dirty="0"/>
              <a:t>run;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151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E936E-A86F-DD49-222B-AFA0EFE39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9" y="554038"/>
            <a:ext cx="4689474" cy="1260475"/>
          </a:xfrm>
        </p:spPr>
        <p:txBody>
          <a:bodyPr/>
          <a:lstStyle/>
          <a:p>
            <a:r>
              <a:rPr lang="en-US" dirty="0"/>
              <a:t>Fitness indices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C7EE8-2FCE-8CDE-8F33-03C857D3F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3790949" cy="395763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SAS provides many more fitness indices. There are three categories: 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Absolute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Parsimony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Incremental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6F9B29-F154-EBE7-5D5E-2D0087EA8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746" y="554037"/>
            <a:ext cx="4268872" cy="64515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4481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04163-E06B-D76F-0965-EABAF6E07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0B0D7-B761-12B4-F4F4-FA1950B87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8278812" cy="492442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Absolute: do not use an alternative model as a baseline for comparison.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Parsimonious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Prefer simpler models, penalize complex models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Used infrequently in the literature, so I suspect most researchers do not favor them.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Incremental (relative, comparative)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Recommended</a:t>
            </a:r>
          </a:p>
          <a:p>
            <a:pPr marL="0" indent="0"/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74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E936E-A86F-DD49-222B-AFA0EFE39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9" y="554038"/>
            <a:ext cx="4689474" cy="1260475"/>
          </a:xfrm>
        </p:spPr>
        <p:txBody>
          <a:bodyPr/>
          <a:lstStyle/>
          <a:p>
            <a:r>
              <a:rPr lang="en-US" dirty="0"/>
              <a:t>Fitness indices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C7EE8-2FCE-8CDE-8F33-03C857D3F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3790949" cy="3957637"/>
          </a:xfrm>
        </p:spPr>
        <p:txBody>
          <a:bodyPr/>
          <a:lstStyle/>
          <a:p>
            <a:pPr marL="0" indent="0"/>
            <a:r>
              <a:rPr lang="en-US" sz="2800" dirty="0"/>
              <a:t>All incremental indices are above 0.9 except James et 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6F9B29-F154-EBE7-5D5E-2D0087EA8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746" y="554037"/>
            <a:ext cx="4268872" cy="64515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3579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C4887-21FE-8279-BF04-624325E24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9" y="554038"/>
            <a:ext cx="2555874" cy="1260475"/>
          </a:xfrm>
        </p:spPr>
        <p:txBody>
          <a:bodyPr/>
          <a:lstStyle/>
          <a:p>
            <a:r>
              <a:rPr lang="en-US" sz="3600" dirty="0"/>
              <a:t>Path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F52AA-9B28-2CD2-F272-0F7141F19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2531064" cy="3957637"/>
          </a:xfrm>
        </p:spPr>
        <p:txBody>
          <a:bodyPr/>
          <a:lstStyle/>
          <a:p>
            <a:pPr marL="0" indent="0"/>
            <a:r>
              <a:rPr lang="en-US" sz="2400" dirty="0"/>
              <a:t>Cognitive and social factors are uncorrected and distinct (-0.13)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/>
              <a:t>Divergent validity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82315-E67B-7235-44AD-1C584E75A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227" y="779986"/>
            <a:ext cx="6035086" cy="58192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0579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6736-F39D-37D8-32B7-26DD5826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CFA in SPSS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8160B-681D-00D0-C36A-ADE4FE74F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979613"/>
            <a:ext cx="3486149" cy="395763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SPSS has a standalone module for CFA and SEM: AMOS.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It is less expensive for graduate students, but for most researchers it is not cost-effective to buy a specialized software package for a single purpose.</a:t>
            </a:r>
          </a:p>
        </p:txBody>
      </p:sp>
      <p:pic>
        <p:nvPicPr>
          <p:cNvPr id="1026" name="Picture 2" descr="SPSS Amos - Smart Vision Europe">
            <a:extLst>
              <a:ext uri="{FF2B5EF4-FFF2-40B4-BE49-F238E27FC236}">
                <a16:creationId xmlns:a16="http://schemas.microsoft.com/office/drawing/2014/main" id="{18910D69-65DF-4514-A65A-99553B555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2" y="1979613"/>
            <a:ext cx="4537116" cy="290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598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Light Blue Shapes</Template>
  <TotalTime>860</TotalTime>
  <Words>1726</Words>
  <Application>Microsoft Macintosh PowerPoint</Application>
  <PresentationFormat>Custom</PresentationFormat>
  <Paragraphs>188</Paragraphs>
  <Slides>42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Book Antiqua</vt:lpstr>
      <vt:lpstr>Calibri</vt:lpstr>
      <vt:lpstr>Century Gothic</vt:lpstr>
      <vt:lpstr>Georgia</vt:lpstr>
      <vt:lpstr>Times New Roman</vt:lpstr>
      <vt:lpstr>Wingdings</vt:lpstr>
      <vt:lpstr>Office Theme</vt:lpstr>
      <vt:lpstr>Confirmatory Factor Analysis</vt:lpstr>
      <vt:lpstr>Difference between  EFA and CFA</vt:lpstr>
      <vt:lpstr>EFA and CFA</vt:lpstr>
      <vt:lpstr>Example</vt:lpstr>
      <vt:lpstr>Example</vt:lpstr>
      <vt:lpstr>Confirmatory factor analysis</vt:lpstr>
      <vt:lpstr>Need sufficient degrees of freedom</vt:lpstr>
      <vt:lpstr>Worst case scenario of factor model</vt:lpstr>
      <vt:lpstr>Counter-example: Brief COPE</vt:lpstr>
      <vt:lpstr>PowerPoint Presentation</vt:lpstr>
      <vt:lpstr>Is it acceptable?</vt:lpstr>
      <vt:lpstr>How about NPI?</vt:lpstr>
      <vt:lpstr>Someone says it is OK</vt:lpstr>
      <vt:lpstr>Why do you use  exceptional models?</vt:lpstr>
      <vt:lpstr>Example: DUREL</vt:lpstr>
      <vt:lpstr>How about one item in a subscale? </vt:lpstr>
      <vt:lpstr>Yes, we can!</vt:lpstr>
      <vt:lpstr>PowerPoint Presentation</vt:lpstr>
      <vt:lpstr>Relationship between CFA and SEM</vt:lpstr>
      <vt:lpstr>CFA in JMP</vt:lpstr>
      <vt:lpstr>CFA in JMP</vt:lpstr>
      <vt:lpstr>Rename</vt:lpstr>
      <vt:lpstr>Check diagram</vt:lpstr>
      <vt:lpstr>Check status (Green is good)</vt:lpstr>
      <vt:lpstr>Output model</vt:lpstr>
      <vt:lpstr>Fitness</vt:lpstr>
      <vt:lpstr>Fitness</vt:lpstr>
      <vt:lpstr>Fitness</vt:lpstr>
      <vt:lpstr>Model comparison</vt:lpstr>
      <vt:lpstr>Model comparison</vt:lpstr>
      <vt:lpstr>Subgroup analysis</vt:lpstr>
      <vt:lpstr>Subgroup analysis</vt:lpstr>
      <vt:lpstr>Ungraded class activity</vt:lpstr>
      <vt:lpstr>CFA in SAS</vt:lpstr>
      <vt:lpstr>CFA in SAS</vt:lpstr>
      <vt:lpstr>CFA in SAS</vt:lpstr>
      <vt:lpstr>PowerPoint Presentation</vt:lpstr>
      <vt:lpstr>Fitness indices</vt:lpstr>
      <vt:lpstr>Absolute</vt:lpstr>
      <vt:lpstr>Fitness indices</vt:lpstr>
      <vt:lpstr>Path Diagram</vt:lpstr>
      <vt:lpstr>CFA in SPSS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Blue Shapes</dc:title>
  <dc:creator>.</dc:creator>
  <dc:description>Presentation Layout Template</dc:description>
  <cp:lastModifiedBy>Chong Ho Yu</cp:lastModifiedBy>
  <cp:revision>137</cp:revision>
  <cp:lastPrinted>1601-01-01T00:00:00Z</cp:lastPrinted>
  <dcterms:created xsi:type="dcterms:W3CDTF">2013-05-14T19:38:56Z</dcterms:created>
  <dcterms:modified xsi:type="dcterms:W3CDTF">2023-11-16T03:15:35Z</dcterms:modified>
</cp:coreProperties>
</file>