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1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43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7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3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0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5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5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8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0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5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6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6948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668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78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671092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7980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04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9B482E8-6E0E-1B4F-B1FD-C69DB9E858D9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40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Item-Person Map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592" y="0"/>
            <a:ext cx="9628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08" y="0"/>
            <a:ext cx="9129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7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333" y="190905"/>
            <a:ext cx="9733333" cy="64761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54727" y="4374572"/>
            <a:ext cx="7383760" cy="206779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9026" y="4582391"/>
            <a:ext cx="71489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Before explaining the logit, it is essential to explain the odds. The odds for the item dimension is the ratio of the number of the non-desired events (Q) to the number of the desired events (P). The formula can be expressed as: </a:t>
            </a:r>
            <a:r>
              <a:rPr lang="en-US" sz="2000" b="1" dirty="0" smtClean="0">
                <a:solidFill>
                  <a:srgbClr val="FF0000"/>
                </a:solidFill>
              </a:rPr>
              <a:t>Q/P</a:t>
            </a:r>
            <a:r>
              <a:rPr lang="en-US" sz="2000" b="1" dirty="0" smtClean="0">
                <a:solidFill>
                  <a:schemeClr val="bg1"/>
                </a:solidFill>
              </a:rPr>
              <a:t>.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5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666" y="838524"/>
            <a:ext cx="9666667" cy="5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3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857" y="1000428"/>
            <a:ext cx="9914286" cy="4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8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71" y="1019476"/>
            <a:ext cx="9542857" cy="4819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644736" y="4301067"/>
            <a:ext cx="2587337" cy="148666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10991" y="4487332"/>
            <a:ext cx="2306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In this case the odds is 1:5 = 0.2.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619" y="124238"/>
            <a:ext cx="9704762" cy="660952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395355" y="3688773"/>
            <a:ext cx="6421581" cy="304498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3513" y="3933994"/>
            <a:ext cx="57252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The odds can also be conceptualized as the probability of the non-desired outcomes to the probability of the desired outcome. In this example, the probability of answering the item correctly is 5/6=0.83. The probability of failing is 1–0.83=0.17. Thus, the odds is 0.17/0.83 = 0.2. In other words, the odds can be expressed as </a:t>
            </a:r>
            <a:r>
              <a:rPr lang="en-US" sz="2000" b="1" dirty="0" smtClean="0">
                <a:solidFill>
                  <a:srgbClr val="FF0000"/>
                </a:solidFill>
              </a:rPr>
              <a:t>(1-P)/P</a:t>
            </a:r>
            <a:r>
              <a:rPr lang="en-US" sz="2000" b="1" dirty="0" smtClean="0">
                <a:solidFill>
                  <a:schemeClr val="bg1"/>
                </a:solidFill>
              </a:rPr>
              <a:t>. 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0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439713"/>
            <a:ext cx="9695238" cy="404761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951412" y="4591241"/>
            <a:ext cx="6421581" cy="181748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42459" y="4785586"/>
            <a:ext cx="58394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The logit is the logarithmic scale of the odds: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Logit = Log(odds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For Item 2 the logit is -0.7. When the logit is far below zero, the item is considered very easy. 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51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62" y="443285"/>
            <a:ext cx="9990476" cy="5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9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68" y="387706"/>
            <a:ext cx="9771428" cy="38952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655127"/>
            <a:ext cx="6094411" cy="202668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09002" y="4814186"/>
            <a:ext cx="54335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The pass rate (probability) of Item 3 is 50% (1,1,1,0,0,0). The odds is 1 and the logit is 0. As mentioned in Chapter 2, </a:t>
            </a:r>
            <a:r>
              <a:rPr lang="en-US" sz="2000" b="1" dirty="0" smtClean="0">
                <a:solidFill>
                  <a:srgbClr val="FF0000"/>
                </a:solidFill>
              </a:rPr>
              <a:t>zero</a:t>
            </a:r>
            <a:r>
              <a:rPr lang="en-US" sz="2000" b="1" dirty="0" smtClean="0">
                <a:solidFill>
                  <a:schemeClr val="bg1"/>
                </a:solidFill>
              </a:rPr>
              <a:t> means </a:t>
            </a:r>
            <a:r>
              <a:rPr lang="en-US" sz="2000" b="1" dirty="0" smtClean="0">
                <a:solidFill>
                  <a:srgbClr val="FF0000"/>
                </a:solidFill>
              </a:rPr>
              <a:t>average</a:t>
            </a:r>
            <a:r>
              <a:rPr lang="en-US" sz="2000" b="1" dirty="0" smtClean="0">
                <a:solidFill>
                  <a:schemeClr val="bg1"/>
                </a:solidFill>
              </a:rPr>
              <a:t>. This item is neither too difficult nor too easy. 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576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400" y="434400"/>
            <a:ext cx="9704762" cy="386666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655127"/>
            <a:ext cx="6094411" cy="202668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35592" y="5006747"/>
            <a:ext cx="5433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The pass rate (probability) of Item 4 is 17% (1 out of 6). The odds is 5 while the logit is 0.7. When the logit is way above zero, the item is considered </a:t>
            </a:r>
            <a:r>
              <a:rPr lang="en-US" sz="2000" b="1" dirty="0" smtClean="0">
                <a:solidFill>
                  <a:srgbClr val="FF0000"/>
                </a:solidFill>
              </a:rPr>
              <a:t>difficult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48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13" y="0"/>
            <a:ext cx="9533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6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442" y="0"/>
            <a:ext cx="9229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9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80" y="113730"/>
            <a:ext cx="9647619" cy="463809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857225"/>
            <a:ext cx="553731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35592" y="5006747"/>
            <a:ext cx="5433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No student can give the right answer to Item 5, and the odds, 6/0, is undefined. Therefore it logit is also undefined.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110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35" y="0"/>
            <a:ext cx="909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06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23" y="308486"/>
            <a:ext cx="9790476" cy="408571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74273" y="4857225"/>
            <a:ext cx="884162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9358" y="5082417"/>
            <a:ext cx="8531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As mentioned before, the logit is a common scale for both item and person attributes. For </a:t>
            </a:r>
            <a:r>
              <a:rPr lang="en-US" sz="2000" b="1" dirty="0" smtClean="0">
                <a:solidFill>
                  <a:srgbClr val="FF0000"/>
                </a:solidFill>
              </a:rPr>
              <a:t>persons</a:t>
            </a:r>
            <a:r>
              <a:rPr lang="en-US" sz="2000" b="1" dirty="0" smtClean="0">
                <a:solidFill>
                  <a:schemeClr val="bg1"/>
                </a:solidFill>
              </a:rPr>
              <a:t> the odds is </a:t>
            </a:r>
            <a:r>
              <a:rPr lang="en-US" sz="2000" b="1" dirty="0" smtClean="0">
                <a:solidFill>
                  <a:srgbClr val="FF0000"/>
                </a:solidFill>
              </a:rPr>
              <a:t>P(1-P) </a:t>
            </a:r>
            <a:r>
              <a:rPr lang="en-US" sz="2000" b="1" dirty="0" smtClean="0">
                <a:solidFill>
                  <a:schemeClr val="bg1"/>
                </a:solidFill>
              </a:rPr>
              <a:t>whereas for </a:t>
            </a:r>
            <a:r>
              <a:rPr lang="en-US" sz="2000" b="1" dirty="0" smtClean="0">
                <a:solidFill>
                  <a:srgbClr val="FF0000"/>
                </a:solidFill>
              </a:rPr>
              <a:t>items</a:t>
            </a:r>
            <a:r>
              <a:rPr lang="en-US" sz="2000" b="1" dirty="0" smtClean="0">
                <a:solidFill>
                  <a:schemeClr val="bg1"/>
                </a:solidFill>
              </a:rPr>
              <a:t> that is </a:t>
            </a:r>
            <a:r>
              <a:rPr lang="en-US" sz="2000" b="1" dirty="0" smtClean="0">
                <a:solidFill>
                  <a:srgbClr val="FF0000"/>
                </a:solidFill>
              </a:rPr>
              <a:t>(1-P)/P</a:t>
            </a:r>
            <a:r>
              <a:rPr lang="en-US" sz="2000" b="1" dirty="0" smtClean="0">
                <a:solidFill>
                  <a:schemeClr val="bg1"/>
                </a:solidFill>
              </a:rPr>
              <a:t>. For students the desirable outcome is beating the items but for items the desirable outcome is beating the students.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6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807" y="298962"/>
            <a:ext cx="9990476" cy="40952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74273" y="4857225"/>
            <a:ext cx="884162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9358" y="5082417"/>
            <a:ext cx="8531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In this  example, for the first student the odds of beating the exam is 4/1=4, the probability of answering all items correcting is 4/5=0.8, and the logit is 0.6. A </a:t>
            </a:r>
            <a:r>
              <a:rPr lang="en-US" sz="2000" b="1" dirty="0" smtClean="0">
                <a:solidFill>
                  <a:srgbClr val="FF0000"/>
                </a:solidFill>
              </a:rPr>
              <a:t>positive</a:t>
            </a:r>
            <a:r>
              <a:rPr lang="en-US" sz="2000" b="1" dirty="0" smtClean="0">
                <a:solidFill>
                  <a:schemeClr val="bg1"/>
                </a:solidFill>
              </a:rPr>
              <a:t> logit indicates that this student is </a:t>
            </a:r>
            <a:r>
              <a:rPr lang="en-US" sz="2000" b="1" dirty="0" smtClean="0">
                <a:solidFill>
                  <a:srgbClr val="FF0000"/>
                </a:solidFill>
              </a:rPr>
              <a:t>proficient</a:t>
            </a:r>
            <a:r>
              <a:rPr lang="en-US" sz="2000" b="1" dirty="0" smtClean="0">
                <a:solidFill>
                  <a:schemeClr val="bg1"/>
                </a:solidFill>
              </a:rPr>
              <a:t>.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60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987638" y="4723895"/>
            <a:ext cx="6858000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42722" y="4949087"/>
            <a:ext cx="6617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Student 5 answered only one out of five questions correctly (20% or 0.2). The odds is 1/4 =0.25 and the logit is -0.6. A negative logit indicates a </a:t>
            </a:r>
            <a:r>
              <a:rPr lang="en-US" sz="2000" b="1" dirty="0" smtClean="0">
                <a:solidFill>
                  <a:srgbClr val="FF0000"/>
                </a:solidFill>
              </a:rPr>
              <a:t>low </a:t>
            </a:r>
            <a:r>
              <a:rPr lang="en-US" sz="2000" b="1" dirty="0" smtClean="0">
                <a:solidFill>
                  <a:schemeClr val="bg1"/>
                </a:solidFill>
              </a:rPr>
              <a:t>proficiency level.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91" y="449237"/>
            <a:ext cx="9952381" cy="4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1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267095"/>
            <a:ext cx="9952381" cy="63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3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92" y="0"/>
            <a:ext cx="7651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84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66" y="157571"/>
            <a:ext cx="8866667" cy="6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14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3" y="205190"/>
            <a:ext cx="9885714" cy="6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65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678" y="0"/>
            <a:ext cx="7682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9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11" y="0"/>
            <a:ext cx="7576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9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73" y="0"/>
            <a:ext cx="7603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89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38" y="0"/>
            <a:ext cx="8559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28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441" y="0"/>
            <a:ext cx="7795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46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048" y="0"/>
            <a:ext cx="774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45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25" y="0"/>
            <a:ext cx="743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26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42" y="0"/>
            <a:ext cx="7629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67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09661" y="633846"/>
            <a:ext cx="5564475" cy="250421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69827" y="904206"/>
            <a:ext cx="4951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Many IRT software applications can generate item-person map but the names are different.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For example, in JMP (SAS Institute) it is called </a:t>
            </a:r>
            <a:r>
              <a:rPr lang="en-US" sz="2000" b="1" dirty="0" smtClean="0">
                <a:solidFill>
                  <a:srgbClr val="FF0000"/>
                </a:solidFill>
              </a:rPr>
              <a:t>Dual plot</a:t>
            </a:r>
            <a:r>
              <a:rPr lang="en-US" sz="2000" b="1" dirty="0" smtClean="0">
                <a:solidFill>
                  <a:schemeClr val="bg1"/>
                </a:solidFill>
              </a:rPr>
              <a:t>. “Dual” means items and persons.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52842"/>
            <a:ext cx="4657143" cy="6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19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78" y="0"/>
            <a:ext cx="9708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03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9" y="0"/>
            <a:ext cx="9817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63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62" y="0"/>
            <a:ext cx="9809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392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116</TotalTime>
  <Words>457</Words>
  <Application>Microsoft Office PowerPoint</Application>
  <PresentationFormat>Widescreen</PresentationFormat>
  <Paragraphs>16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Century Gothic</vt:lpstr>
      <vt:lpstr>Wingdings 3</vt:lpstr>
      <vt:lpstr>Slice</vt:lpstr>
      <vt:lpstr>Item-Person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Item-Person Map</dc:title>
  <dc:creator>Chong Ho Yu</dc:creator>
  <cp:lastModifiedBy>Chong Ho Yu</cp:lastModifiedBy>
  <cp:revision>31</cp:revision>
  <dcterms:created xsi:type="dcterms:W3CDTF">2020-12-24T01:12:57Z</dcterms:created>
  <dcterms:modified xsi:type="dcterms:W3CDTF">2020-12-24T03:09:35Z</dcterms:modified>
</cp:coreProperties>
</file>