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9" r:id="rId2"/>
    <p:sldId id="290" r:id="rId3"/>
    <p:sldId id="264" r:id="rId4"/>
    <p:sldId id="291" r:id="rId5"/>
    <p:sldId id="292" r:id="rId6"/>
    <p:sldId id="275" r:id="rId7"/>
    <p:sldId id="285" r:id="rId8"/>
    <p:sldId id="286" r:id="rId9"/>
    <p:sldId id="276" r:id="rId10"/>
    <p:sldId id="277" r:id="rId11"/>
    <p:sldId id="265" r:id="rId1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charset="0"/>
        <a:ea typeface="Arial" charset="0"/>
        <a:cs typeface="Arial" charset="0"/>
      </a:defRPr>
    </a:lvl1pPr>
    <a:lvl2pPr marL="457200" algn="l" rtl="0" fontAlgn="base">
      <a:spcBef>
        <a:spcPct val="0"/>
      </a:spcBef>
      <a:spcAft>
        <a:spcPct val="0"/>
      </a:spcAft>
      <a:defRPr kern="1200">
        <a:solidFill>
          <a:schemeClr val="tx1"/>
        </a:solidFill>
        <a:latin typeface="Calibri" charset="0"/>
        <a:ea typeface="Arial" charset="0"/>
        <a:cs typeface="Arial" charset="0"/>
      </a:defRPr>
    </a:lvl2pPr>
    <a:lvl3pPr marL="914400" algn="l" rtl="0" fontAlgn="base">
      <a:spcBef>
        <a:spcPct val="0"/>
      </a:spcBef>
      <a:spcAft>
        <a:spcPct val="0"/>
      </a:spcAft>
      <a:defRPr kern="1200">
        <a:solidFill>
          <a:schemeClr val="tx1"/>
        </a:solidFill>
        <a:latin typeface="Calibri" charset="0"/>
        <a:ea typeface="Arial" charset="0"/>
        <a:cs typeface="Arial" charset="0"/>
      </a:defRPr>
    </a:lvl3pPr>
    <a:lvl4pPr marL="1371600" algn="l" rtl="0" fontAlgn="base">
      <a:spcBef>
        <a:spcPct val="0"/>
      </a:spcBef>
      <a:spcAft>
        <a:spcPct val="0"/>
      </a:spcAft>
      <a:defRPr kern="1200">
        <a:solidFill>
          <a:schemeClr val="tx1"/>
        </a:solidFill>
        <a:latin typeface="Calibri" charset="0"/>
        <a:ea typeface="Arial" charset="0"/>
        <a:cs typeface="Arial" charset="0"/>
      </a:defRPr>
    </a:lvl4pPr>
    <a:lvl5pPr marL="1828800" algn="l" rtl="0" fontAlgn="base">
      <a:spcBef>
        <a:spcPct val="0"/>
      </a:spcBef>
      <a:spcAft>
        <a:spcPct val="0"/>
      </a:spcAft>
      <a:defRPr kern="1200">
        <a:solidFill>
          <a:schemeClr val="tx1"/>
        </a:solidFill>
        <a:latin typeface="Calibri" charset="0"/>
        <a:ea typeface="Arial" charset="0"/>
        <a:cs typeface="Arial" charset="0"/>
      </a:defRPr>
    </a:lvl5pPr>
    <a:lvl6pPr marL="2286000" algn="l" defTabSz="914400" rtl="0" eaLnBrk="1" latinLnBrk="0" hangingPunct="1">
      <a:defRPr kern="1200">
        <a:solidFill>
          <a:schemeClr val="tx1"/>
        </a:solidFill>
        <a:latin typeface="Calibri" charset="0"/>
        <a:ea typeface="Arial" charset="0"/>
        <a:cs typeface="Arial" charset="0"/>
      </a:defRPr>
    </a:lvl6pPr>
    <a:lvl7pPr marL="2743200" algn="l" defTabSz="914400" rtl="0" eaLnBrk="1" latinLnBrk="0" hangingPunct="1">
      <a:defRPr kern="1200">
        <a:solidFill>
          <a:schemeClr val="tx1"/>
        </a:solidFill>
        <a:latin typeface="Calibri" charset="0"/>
        <a:ea typeface="Arial" charset="0"/>
        <a:cs typeface="Arial" charset="0"/>
      </a:defRPr>
    </a:lvl7pPr>
    <a:lvl8pPr marL="3200400" algn="l" defTabSz="914400" rtl="0" eaLnBrk="1" latinLnBrk="0" hangingPunct="1">
      <a:defRPr kern="1200">
        <a:solidFill>
          <a:schemeClr val="tx1"/>
        </a:solidFill>
        <a:latin typeface="Calibri" charset="0"/>
        <a:ea typeface="Arial" charset="0"/>
        <a:cs typeface="Arial" charset="0"/>
      </a:defRPr>
    </a:lvl8pPr>
    <a:lvl9pPr marL="3657600" algn="l" defTabSz="914400" rtl="0" eaLnBrk="1" latinLnBrk="0" hangingPunct="1">
      <a:defRPr kern="1200">
        <a:solidFill>
          <a:schemeClr val="tx1"/>
        </a:solidFill>
        <a:latin typeface="Calibri" charset="0"/>
        <a:ea typeface="Arial" charset="0"/>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0"/>
    <p:restoredTop sz="94694"/>
  </p:normalViewPr>
  <p:slideViewPr>
    <p:cSldViewPr>
      <p:cViewPr varScale="1">
        <p:scale>
          <a:sx n="121" d="100"/>
          <a:sy n="121" d="100"/>
        </p:scale>
        <p:origin x="1904"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fld id="{54845FED-599E-6D4B-91B6-CFCB3C859EF5}" type="datetime1">
              <a:rPr lang="en-US" altLang="en-US"/>
              <a:pPr/>
              <a:t>8/30/23</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AFDE0B36-2BFA-A541-9F63-A15EB7D4A6A4}" type="slidenum">
              <a:rPr lang="en-US" altLang="en-US"/>
              <a:pPr/>
              <a:t>‹#›</a:t>
            </a:fld>
            <a:endParaRPr lang="en-US" altLang="en-US"/>
          </a:p>
        </p:txBody>
      </p:sp>
    </p:spTree>
    <p:extLst>
      <p:ext uri="{BB962C8B-B14F-4D97-AF65-F5344CB8AC3E}">
        <p14:creationId xmlns:p14="http://schemas.microsoft.com/office/powerpoint/2010/main" val="1243487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3583E0A4-A8B0-F140-B839-CF8D88F8AA0E}" type="datetime1">
              <a:rPr lang="en-US" altLang="en-US"/>
              <a:pPr/>
              <a:t>8/30/23</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E3FB3909-42CB-A948-B973-69810B3B36CD}" type="slidenum">
              <a:rPr lang="en-US" altLang="en-US"/>
              <a:pPr/>
              <a:t>‹#›</a:t>
            </a:fld>
            <a:endParaRPr lang="en-US" altLang="en-US"/>
          </a:p>
        </p:txBody>
      </p:sp>
    </p:spTree>
    <p:extLst>
      <p:ext uri="{BB962C8B-B14F-4D97-AF65-F5344CB8AC3E}">
        <p14:creationId xmlns:p14="http://schemas.microsoft.com/office/powerpoint/2010/main" val="21364722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CF704C4C-A783-AC47-93BF-62A393B5D0FF}" type="datetime1">
              <a:rPr lang="en-US" altLang="en-US"/>
              <a:pPr/>
              <a:t>8/30/23</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0016CC99-6036-0D44-864C-3CA8BB62F47B}" type="slidenum">
              <a:rPr lang="en-US" altLang="en-US"/>
              <a:pPr/>
              <a:t>‹#›</a:t>
            </a:fld>
            <a:endParaRPr lang="en-US" altLang="en-US"/>
          </a:p>
        </p:txBody>
      </p:sp>
    </p:spTree>
    <p:extLst>
      <p:ext uri="{BB962C8B-B14F-4D97-AF65-F5344CB8AC3E}">
        <p14:creationId xmlns:p14="http://schemas.microsoft.com/office/powerpoint/2010/main" val="1761754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fld id="{F93B700F-AF86-A642-A4AF-C12AD24E53A2}" type="datetime1">
              <a:rPr lang="en-US" altLang="en-US"/>
              <a:pPr/>
              <a:t>8/30/23</a:t>
            </a:fld>
            <a:endParaRPr lang="en-US" altLang="en-US"/>
          </a:p>
        </p:txBody>
      </p:sp>
      <p:sp>
        <p:nvSpPr>
          <p:cNvPr id="6" name="Footer Placeholder 4"/>
          <p:cNvSpPr>
            <a:spLocks noGrp="1"/>
          </p:cNvSpPr>
          <p:nvPr>
            <p:ph type="ftr" sz="quarter" idx="11"/>
          </p:nvPr>
        </p:nvSpPr>
        <p:spPr/>
        <p:txBody>
          <a:bodyPr/>
          <a:lstStyle>
            <a:lvl1pPr>
              <a:defRPr/>
            </a:lvl1pPr>
          </a:lstStyle>
          <a:p>
            <a:endParaRPr lang="en-US" altLang="en-US"/>
          </a:p>
        </p:txBody>
      </p:sp>
      <p:sp>
        <p:nvSpPr>
          <p:cNvPr id="7" name="Slide Number Placeholder 5"/>
          <p:cNvSpPr>
            <a:spLocks noGrp="1"/>
          </p:cNvSpPr>
          <p:nvPr>
            <p:ph type="sldNum" sz="quarter" idx="12"/>
          </p:nvPr>
        </p:nvSpPr>
        <p:spPr/>
        <p:txBody>
          <a:bodyPr/>
          <a:lstStyle>
            <a:lvl1pPr>
              <a:defRPr/>
            </a:lvl1pPr>
          </a:lstStyle>
          <a:p>
            <a:fld id="{6C6C5E74-951F-EF4F-8E2A-8AB8B7E71E17}" type="slidenum">
              <a:rPr lang="en-US" altLang="en-US"/>
              <a:pPr/>
              <a:t>‹#›</a:t>
            </a:fld>
            <a:endParaRPr lang="en-US" altLang="en-US"/>
          </a:p>
        </p:txBody>
      </p:sp>
    </p:spTree>
    <p:extLst>
      <p:ext uri="{BB962C8B-B14F-4D97-AF65-F5344CB8AC3E}">
        <p14:creationId xmlns:p14="http://schemas.microsoft.com/office/powerpoint/2010/main" val="308197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fld id="{29FA3941-4D7D-9540-9C62-53FA7EA825EA}" type="datetime1">
              <a:rPr lang="en-US" altLang="en-US"/>
              <a:pPr/>
              <a:t>8/30/23</a:t>
            </a:fld>
            <a:endParaRPr lang="en-US" altLang="en-US"/>
          </a:p>
        </p:txBody>
      </p:sp>
      <p:sp>
        <p:nvSpPr>
          <p:cNvPr id="8" name="Footer Placeholder 4"/>
          <p:cNvSpPr>
            <a:spLocks noGrp="1"/>
          </p:cNvSpPr>
          <p:nvPr>
            <p:ph type="ftr" sz="quarter" idx="11"/>
          </p:nvPr>
        </p:nvSpPr>
        <p:spPr/>
        <p:txBody>
          <a:bodyPr/>
          <a:lstStyle>
            <a:lvl1pPr>
              <a:defRPr/>
            </a:lvl1pPr>
          </a:lstStyle>
          <a:p>
            <a:endParaRPr lang="en-US" altLang="en-US"/>
          </a:p>
        </p:txBody>
      </p:sp>
      <p:sp>
        <p:nvSpPr>
          <p:cNvPr id="9" name="Slide Number Placeholder 5"/>
          <p:cNvSpPr>
            <a:spLocks noGrp="1"/>
          </p:cNvSpPr>
          <p:nvPr>
            <p:ph type="sldNum" sz="quarter" idx="12"/>
          </p:nvPr>
        </p:nvSpPr>
        <p:spPr/>
        <p:txBody>
          <a:bodyPr/>
          <a:lstStyle>
            <a:lvl1pPr>
              <a:defRPr/>
            </a:lvl1pPr>
          </a:lstStyle>
          <a:p>
            <a:fld id="{76BAFF6F-FAD9-E54F-80AD-E89470AEE5EA}" type="slidenum">
              <a:rPr lang="en-US" altLang="en-US"/>
              <a:pPr/>
              <a:t>‹#›</a:t>
            </a:fld>
            <a:endParaRPr lang="en-US" altLang="en-US"/>
          </a:p>
        </p:txBody>
      </p:sp>
    </p:spTree>
    <p:extLst>
      <p:ext uri="{BB962C8B-B14F-4D97-AF65-F5344CB8AC3E}">
        <p14:creationId xmlns:p14="http://schemas.microsoft.com/office/powerpoint/2010/main" val="1377669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fld id="{16C8D5B0-04AD-AB4F-94EE-F349BF04A569}" type="datetime1">
              <a:rPr lang="en-US" altLang="en-US"/>
              <a:pPr/>
              <a:t>8/30/23</a:t>
            </a:fld>
            <a:endParaRPr lang="en-US" altLang="en-US"/>
          </a:p>
        </p:txBody>
      </p:sp>
      <p:sp>
        <p:nvSpPr>
          <p:cNvPr id="4" name="Footer Placeholder 4"/>
          <p:cNvSpPr>
            <a:spLocks noGrp="1"/>
          </p:cNvSpPr>
          <p:nvPr>
            <p:ph type="ftr" sz="quarter" idx="11"/>
          </p:nvPr>
        </p:nvSpPr>
        <p:spPr/>
        <p:txBody>
          <a:bodyPr/>
          <a:lstStyle>
            <a:lvl1pPr>
              <a:defRPr/>
            </a:lvl1pPr>
          </a:lstStyle>
          <a:p>
            <a:endParaRPr lang="en-US" altLang="en-US"/>
          </a:p>
        </p:txBody>
      </p:sp>
      <p:sp>
        <p:nvSpPr>
          <p:cNvPr id="5" name="Slide Number Placeholder 5"/>
          <p:cNvSpPr>
            <a:spLocks noGrp="1"/>
          </p:cNvSpPr>
          <p:nvPr>
            <p:ph type="sldNum" sz="quarter" idx="12"/>
          </p:nvPr>
        </p:nvSpPr>
        <p:spPr/>
        <p:txBody>
          <a:bodyPr/>
          <a:lstStyle>
            <a:lvl1pPr>
              <a:defRPr/>
            </a:lvl1pPr>
          </a:lstStyle>
          <a:p>
            <a:fld id="{80B2FE64-293F-0643-B12F-00C2236A83FB}" type="slidenum">
              <a:rPr lang="en-US" altLang="en-US"/>
              <a:pPr/>
              <a:t>‹#›</a:t>
            </a:fld>
            <a:endParaRPr lang="en-US" altLang="en-US"/>
          </a:p>
        </p:txBody>
      </p:sp>
    </p:spTree>
    <p:extLst>
      <p:ext uri="{BB962C8B-B14F-4D97-AF65-F5344CB8AC3E}">
        <p14:creationId xmlns:p14="http://schemas.microsoft.com/office/powerpoint/2010/main" val="462530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46AE9767-AA9F-8D41-B47D-427053B4A4C9}" type="datetime1">
              <a:rPr lang="en-US" altLang="en-US"/>
              <a:pPr/>
              <a:t>8/30/23</a:t>
            </a:fld>
            <a:endParaRPr lang="en-US" altLang="en-US"/>
          </a:p>
        </p:txBody>
      </p:sp>
      <p:sp>
        <p:nvSpPr>
          <p:cNvPr id="3" name="Footer Placeholder 4"/>
          <p:cNvSpPr>
            <a:spLocks noGrp="1"/>
          </p:cNvSpPr>
          <p:nvPr>
            <p:ph type="ftr" sz="quarter" idx="11"/>
          </p:nvPr>
        </p:nvSpPr>
        <p:spPr/>
        <p:txBody>
          <a:bodyPr/>
          <a:lstStyle>
            <a:lvl1pPr>
              <a:defRPr/>
            </a:lvl1pPr>
          </a:lstStyle>
          <a:p>
            <a:endParaRPr lang="en-US" altLang="en-US"/>
          </a:p>
        </p:txBody>
      </p:sp>
      <p:sp>
        <p:nvSpPr>
          <p:cNvPr id="4" name="Slide Number Placeholder 5"/>
          <p:cNvSpPr>
            <a:spLocks noGrp="1"/>
          </p:cNvSpPr>
          <p:nvPr>
            <p:ph type="sldNum" sz="quarter" idx="12"/>
          </p:nvPr>
        </p:nvSpPr>
        <p:spPr/>
        <p:txBody>
          <a:bodyPr/>
          <a:lstStyle>
            <a:lvl1pPr>
              <a:defRPr/>
            </a:lvl1pPr>
          </a:lstStyle>
          <a:p>
            <a:fld id="{554AFFBF-15A6-A246-99BF-3C8C6603264F}" type="slidenum">
              <a:rPr lang="en-US" altLang="en-US"/>
              <a:pPr/>
              <a:t>‹#›</a:t>
            </a:fld>
            <a:endParaRPr lang="en-US" altLang="en-US"/>
          </a:p>
        </p:txBody>
      </p:sp>
    </p:spTree>
    <p:extLst>
      <p:ext uri="{BB962C8B-B14F-4D97-AF65-F5344CB8AC3E}">
        <p14:creationId xmlns:p14="http://schemas.microsoft.com/office/powerpoint/2010/main" val="20035344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D0D81E73-C6F1-8B47-807F-282BEE598B50}" type="datetime1">
              <a:rPr lang="en-US" altLang="en-US"/>
              <a:pPr/>
              <a:t>8/30/23</a:t>
            </a:fld>
            <a:endParaRPr lang="en-US" altLang="en-US"/>
          </a:p>
        </p:txBody>
      </p:sp>
      <p:sp>
        <p:nvSpPr>
          <p:cNvPr id="6" name="Footer Placeholder 4"/>
          <p:cNvSpPr>
            <a:spLocks noGrp="1"/>
          </p:cNvSpPr>
          <p:nvPr>
            <p:ph type="ftr" sz="quarter" idx="11"/>
          </p:nvPr>
        </p:nvSpPr>
        <p:spPr/>
        <p:txBody>
          <a:bodyPr/>
          <a:lstStyle>
            <a:lvl1pPr>
              <a:defRPr/>
            </a:lvl1pPr>
          </a:lstStyle>
          <a:p>
            <a:endParaRPr lang="en-US" altLang="en-US"/>
          </a:p>
        </p:txBody>
      </p:sp>
      <p:sp>
        <p:nvSpPr>
          <p:cNvPr id="7" name="Slide Number Placeholder 5"/>
          <p:cNvSpPr>
            <a:spLocks noGrp="1"/>
          </p:cNvSpPr>
          <p:nvPr>
            <p:ph type="sldNum" sz="quarter" idx="12"/>
          </p:nvPr>
        </p:nvSpPr>
        <p:spPr/>
        <p:txBody>
          <a:bodyPr/>
          <a:lstStyle>
            <a:lvl1pPr>
              <a:defRPr/>
            </a:lvl1pPr>
          </a:lstStyle>
          <a:p>
            <a:fld id="{E1E3E16C-B837-4F43-BB1E-036DAA15475F}" type="slidenum">
              <a:rPr lang="en-US" altLang="en-US"/>
              <a:pPr/>
              <a:t>‹#›</a:t>
            </a:fld>
            <a:endParaRPr lang="en-US" altLang="en-US"/>
          </a:p>
        </p:txBody>
      </p:sp>
    </p:spTree>
    <p:extLst>
      <p:ext uri="{BB962C8B-B14F-4D97-AF65-F5344CB8AC3E}">
        <p14:creationId xmlns:p14="http://schemas.microsoft.com/office/powerpoint/2010/main" val="8598993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826B0791-61B4-1340-8FF6-00042DBD2BE3}" type="datetime1">
              <a:rPr lang="en-US" altLang="en-US"/>
              <a:pPr/>
              <a:t>8/30/23</a:t>
            </a:fld>
            <a:endParaRPr lang="en-US" altLang="en-US"/>
          </a:p>
        </p:txBody>
      </p:sp>
      <p:sp>
        <p:nvSpPr>
          <p:cNvPr id="6" name="Footer Placeholder 4"/>
          <p:cNvSpPr>
            <a:spLocks noGrp="1"/>
          </p:cNvSpPr>
          <p:nvPr>
            <p:ph type="ftr" sz="quarter" idx="11"/>
          </p:nvPr>
        </p:nvSpPr>
        <p:spPr/>
        <p:txBody>
          <a:bodyPr/>
          <a:lstStyle>
            <a:lvl1pPr>
              <a:defRPr/>
            </a:lvl1pPr>
          </a:lstStyle>
          <a:p>
            <a:endParaRPr lang="en-US" altLang="en-US"/>
          </a:p>
        </p:txBody>
      </p:sp>
      <p:sp>
        <p:nvSpPr>
          <p:cNvPr id="7" name="Slide Number Placeholder 5"/>
          <p:cNvSpPr>
            <a:spLocks noGrp="1"/>
          </p:cNvSpPr>
          <p:nvPr>
            <p:ph type="sldNum" sz="quarter" idx="12"/>
          </p:nvPr>
        </p:nvSpPr>
        <p:spPr/>
        <p:txBody>
          <a:bodyPr/>
          <a:lstStyle>
            <a:lvl1pPr>
              <a:defRPr/>
            </a:lvl1pPr>
          </a:lstStyle>
          <a:p>
            <a:fld id="{2F8E12B4-6B93-B74A-A9B3-B27C00F11D2E}" type="slidenum">
              <a:rPr lang="en-US" altLang="en-US"/>
              <a:pPr/>
              <a:t>‹#›</a:t>
            </a:fld>
            <a:endParaRPr lang="en-US" altLang="en-US"/>
          </a:p>
        </p:txBody>
      </p:sp>
    </p:spTree>
    <p:extLst>
      <p:ext uri="{BB962C8B-B14F-4D97-AF65-F5344CB8AC3E}">
        <p14:creationId xmlns:p14="http://schemas.microsoft.com/office/powerpoint/2010/main" val="1911469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7BCC6250-11CC-6643-85E2-38BB3624249F}" type="datetime1">
              <a:rPr lang="en-US" altLang="en-US"/>
              <a:pPr/>
              <a:t>8/30/23</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89B1BB46-B84F-694D-9957-5C97C7E6CAB7}" type="slidenum">
              <a:rPr lang="en-US" altLang="en-US"/>
              <a:pPr/>
              <a:t>‹#›</a:t>
            </a:fld>
            <a:endParaRPr lang="en-US" altLang="en-US"/>
          </a:p>
        </p:txBody>
      </p:sp>
    </p:spTree>
    <p:extLst>
      <p:ext uri="{BB962C8B-B14F-4D97-AF65-F5344CB8AC3E}">
        <p14:creationId xmlns:p14="http://schemas.microsoft.com/office/powerpoint/2010/main" val="18586328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A62A5606-1A4C-4A4C-8ACD-88839EAEEB94}" type="datetime1">
              <a:rPr lang="en-US" altLang="en-US"/>
              <a:pPr/>
              <a:t>8/30/23</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C45F6CF9-BB14-F44A-B3C0-C2F17C962518}" type="slidenum">
              <a:rPr lang="en-US" altLang="en-US"/>
              <a:pPr/>
              <a:t>‹#›</a:t>
            </a:fld>
            <a:endParaRPr lang="en-US" altLang="en-US"/>
          </a:p>
        </p:txBody>
      </p:sp>
    </p:spTree>
    <p:extLst>
      <p:ext uri="{BB962C8B-B14F-4D97-AF65-F5344CB8AC3E}">
        <p14:creationId xmlns:p14="http://schemas.microsoft.com/office/powerpoint/2010/main" val="745231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fld id="{85620536-1D11-F241-AEA7-99F5CF55E2FB}" type="datetime1">
              <a:rPr lang="en-US" altLang="en-US"/>
              <a:pPr/>
              <a:t>8/30/23</a:t>
            </a:fld>
            <a:endParaRPr lang="en-US"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defRPr>
            </a:lvl1pPr>
          </a:lstStyle>
          <a:p>
            <a:endParaRPr lang="en-US" alt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9E7F6848-F19B-2349-952E-8D5172AB94AB}"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charset="-128"/>
        </a:defRPr>
      </a:lvl2pPr>
      <a:lvl3pPr algn="ctr" rtl="0" eaLnBrk="0" fontAlgn="base" hangingPunct="0">
        <a:spcBef>
          <a:spcPct val="0"/>
        </a:spcBef>
        <a:spcAft>
          <a:spcPct val="0"/>
        </a:spcAft>
        <a:defRPr sz="4400">
          <a:solidFill>
            <a:schemeClr val="tx1"/>
          </a:solidFill>
          <a:latin typeface="Calibri" pitchFamily="34" charset="0"/>
          <a:ea typeface="ＭＳ Ｐゴシック" charset="-128"/>
        </a:defRPr>
      </a:lvl3pPr>
      <a:lvl4pPr algn="ctr" rtl="0" eaLnBrk="0" fontAlgn="base" hangingPunct="0">
        <a:spcBef>
          <a:spcPct val="0"/>
        </a:spcBef>
        <a:spcAft>
          <a:spcPct val="0"/>
        </a:spcAft>
        <a:defRPr sz="4400">
          <a:solidFill>
            <a:schemeClr val="tx1"/>
          </a:solidFill>
          <a:latin typeface="Calibri" pitchFamily="34" charset="0"/>
          <a:ea typeface="ＭＳ Ｐゴシック" charset="-128"/>
        </a:defRPr>
      </a:lvl4pPr>
      <a:lvl5pPr algn="ctr" rtl="0" eaLnBrk="0" fontAlgn="base" hangingPunct="0">
        <a:spcBef>
          <a:spcPct val="0"/>
        </a:spcBef>
        <a:spcAft>
          <a:spcPct val="0"/>
        </a:spcAft>
        <a:defRPr sz="4400">
          <a:solidFill>
            <a:schemeClr val="tx1"/>
          </a:solidFill>
          <a:latin typeface="Calibri" pitchFamily="34" charset="0"/>
          <a:ea typeface="ＭＳ Ｐゴシック"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4038600" y="444500"/>
            <a:ext cx="4889500" cy="3670300"/>
          </a:xfrm>
          <a:prstGeom prst="rect">
            <a:avLst/>
          </a:prstGeom>
        </p:spPr>
      </p:pic>
      <p:sp>
        <p:nvSpPr>
          <p:cNvPr id="2" name="Title 1"/>
          <p:cNvSpPr>
            <a:spLocks noGrp="1"/>
          </p:cNvSpPr>
          <p:nvPr>
            <p:ph type="title"/>
          </p:nvPr>
        </p:nvSpPr>
        <p:spPr>
          <a:xfrm>
            <a:off x="533400" y="1295400"/>
            <a:ext cx="8229600" cy="1143000"/>
          </a:xfrm>
        </p:spPr>
        <p:txBody>
          <a:bodyPr>
            <a:scene3d>
              <a:camera prst="orthographicFront"/>
              <a:lightRig rig="soft" dir="t">
                <a:rot lat="0" lon="0" rev="15600000"/>
              </a:lightRig>
            </a:scene3d>
            <a:sp3d extrusionH="57150" prstMaterial="softEdge">
              <a:bevelT w="25400" h="38100"/>
            </a:sp3d>
          </a:bodyPr>
          <a:lstStyle/>
          <a:p>
            <a:r>
              <a:rPr lang="en-US" sz="5400" b="1" dirty="0">
                <a:ln/>
                <a:solidFill>
                  <a:schemeClr val="accent4"/>
                </a:solidFill>
              </a:rPr>
              <a:t>What is </a:t>
            </a:r>
            <a:r>
              <a:rPr lang="en-US" sz="7200" b="1" dirty="0">
                <a:ln/>
                <a:solidFill>
                  <a:schemeClr val="bg1"/>
                </a:solidFill>
              </a:rPr>
              <a:t>random?</a:t>
            </a:r>
          </a:p>
        </p:txBody>
      </p:sp>
      <p:sp>
        <p:nvSpPr>
          <p:cNvPr id="3" name="Content Placeholder 2"/>
          <p:cNvSpPr>
            <a:spLocks noGrp="1"/>
          </p:cNvSpPr>
          <p:nvPr>
            <p:ph idx="1"/>
          </p:nvPr>
        </p:nvSpPr>
        <p:spPr>
          <a:xfrm>
            <a:off x="304800" y="4572000"/>
            <a:ext cx="8229600" cy="1295400"/>
          </a:xfrm>
        </p:spPr>
        <p:txBody>
          <a:bodyPr/>
          <a:lstStyle/>
          <a:p>
            <a:r>
              <a:rPr lang="en-US" dirty="0"/>
              <a:t>Chong Ho Yu, Ph.Ds.</a:t>
            </a:r>
          </a:p>
          <a:p>
            <a:r>
              <a:rPr lang="en-US" dirty="0"/>
              <a:t>Hawaii Pacific University</a:t>
            </a:r>
          </a:p>
        </p:txBody>
      </p:sp>
    </p:spTree>
    <p:extLst>
      <p:ext uri="{BB962C8B-B14F-4D97-AF65-F5344CB8AC3E}">
        <p14:creationId xmlns:p14="http://schemas.microsoft.com/office/powerpoint/2010/main" val="18775076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Conventional definition</a:t>
            </a:r>
          </a:p>
        </p:txBody>
      </p:sp>
      <p:sp>
        <p:nvSpPr>
          <p:cNvPr id="3" name="Content Placeholder 2"/>
          <p:cNvSpPr>
            <a:spLocks noGrp="1"/>
          </p:cNvSpPr>
          <p:nvPr>
            <p:ph idx="1"/>
          </p:nvPr>
        </p:nvSpPr>
        <p:spPr/>
        <p:txBody>
          <a:bodyPr/>
          <a:lstStyle/>
          <a:p>
            <a:r>
              <a:rPr lang="en-US" dirty="0"/>
              <a:t>Random sampling is a sampling process in which every member of the set has an equal probability of being selected.</a:t>
            </a:r>
          </a:p>
          <a:p>
            <a:r>
              <a:rPr lang="en-US" dirty="0"/>
              <a:t>It is true in an ideal world or a closed system.</a:t>
            </a:r>
          </a:p>
          <a:p>
            <a:r>
              <a:rPr lang="en-US" dirty="0"/>
              <a:t>But is it true in the </a:t>
            </a:r>
            <a:r>
              <a:rPr lang="en-US" dirty="0">
                <a:solidFill>
                  <a:srgbClr val="FF0000"/>
                </a:solidFill>
              </a:rPr>
              <a:t>empirical </a:t>
            </a:r>
            <a:r>
              <a:rPr lang="en-US" dirty="0"/>
              <a:t>world? </a:t>
            </a:r>
          </a:p>
        </p:txBody>
      </p:sp>
    </p:spTree>
    <p:extLst>
      <p:ext uri="{BB962C8B-B14F-4D97-AF65-F5344CB8AC3E}">
        <p14:creationId xmlns:p14="http://schemas.microsoft.com/office/powerpoint/2010/main" val="1478956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en-US" altLang="en-US"/>
              <a:t>Equal? Independent?</a:t>
            </a:r>
          </a:p>
        </p:txBody>
      </p:sp>
      <p:sp>
        <p:nvSpPr>
          <p:cNvPr id="13315" name="Content Placeholder 2"/>
          <p:cNvSpPr>
            <a:spLocks noGrp="1"/>
          </p:cNvSpPr>
          <p:nvPr>
            <p:ph idx="1"/>
          </p:nvPr>
        </p:nvSpPr>
        <p:spPr/>
        <p:txBody>
          <a:bodyPr/>
          <a:lstStyle/>
          <a:p>
            <a:pPr eaLnBrk="1" hangingPunct="1"/>
            <a:r>
              <a:rPr lang="en-US" altLang="en-US" sz="3000" dirty="0"/>
              <a:t>Phenomena appear to occur according to equal chances, but indeed in those incidents there are many </a:t>
            </a:r>
            <a:r>
              <a:rPr lang="en-US" altLang="en-US" sz="3000" dirty="0">
                <a:solidFill>
                  <a:srgbClr val="FF0000"/>
                </a:solidFill>
              </a:rPr>
              <a:t>hidden biases </a:t>
            </a:r>
            <a:r>
              <a:rPr lang="en-US" altLang="en-US" sz="3000" dirty="0"/>
              <a:t>and thus observers assume that chance alone would decide.  </a:t>
            </a:r>
          </a:p>
          <a:p>
            <a:pPr eaLnBrk="1" hangingPunct="1"/>
            <a:r>
              <a:rPr lang="en-US" altLang="en-US" sz="3000" dirty="0"/>
              <a:t>Random sampling is a sampling process that each member within a set has </a:t>
            </a:r>
            <a:r>
              <a:rPr lang="en-US" altLang="en-US" sz="3000" dirty="0">
                <a:solidFill>
                  <a:srgbClr val="FF0000"/>
                </a:solidFill>
              </a:rPr>
              <a:t>independent chances </a:t>
            </a:r>
            <a:r>
              <a:rPr lang="en-US" altLang="en-US" sz="3000" dirty="0"/>
              <a:t>to be drawn.  In other words, the probability of one being sampled is not related to that of others.</a:t>
            </a:r>
          </a:p>
          <a:p>
            <a:pPr eaLnBrk="1" hangingPunct="1"/>
            <a:endParaRPr lang="en-US" altLang="en-US" sz="3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 want a prize!</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417638"/>
            <a:ext cx="9144000" cy="5143500"/>
          </a:xfrm>
          <a:prstGeom prst="rect">
            <a:avLst/>
          </a:prstGeom>
        </p:spPr>
      </p:pic>
    </p:spTree>
    <p:extLst>
      <p:ext uri="{BB962C8B-B14F-4D97-AF65-F5344CB8AC3E}">
        <p14:creationId xmlns:p14="http://schemas.microsoft.com/office/powerpoint/2010/main" val="10764932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99052-47F7-405E-BB41-4EFA05833AD5}"/>
              </a:ext>
            </a:extLst>
          </p:cNvPr>
          <p:cNvSpPr>
            <a:spLocks noGrp="1"/>
          </p:cNvSpPr>
          <p:nvPr>
            <p:ph type="title"/>
          </p:nvPr>
        </p:nvSpPr>
        <p:spPr/>
        <p:txBody>
          <a:bodyPr/>
          <a:lstStyle/>
          <a:p>
            <a:r>
              <a:rPr lang="en-US" dirty="0"/>
              <a:t>Not equal chance</a:t>
            </a:r>
          </a:p>
        </p:txBody>
      </p:sp>
      <p:sp>
        <p:nvSpPr>
          <p:cNvPr id="3" name="Content Placeholder 2">
            <a:extLst>
              <a:ext uri="{FF2B5EF4-FFF2-40B4-BE49-F238E27FC236}">
                <a16:creationId xmlns:a16="http://schemas.microsoft.com/office/drawing/2014/main" id="{3D7ED84F-D61B-ADC6-020A-AB370E5313B8}"/>
              </a:ext>
            </a:extLst>
          </p:cNvPr>
          <p:cNvSpPr>
            <a:spLocks noGrp="1"/>
          </p:cNvSpPr>
          <p:nvPr>
            <p:ph idx="1"/>
          </p:nvPr>
        </p:nvSpPr>
        <p:spPr/>
        <p:txBody>
          <a:bodyPr/>
          <a:lstStyle/>
          <a:p>
            <a:r>
              <a:rPr lang="en-US" dirty="0"/>
              <a:t>In a Sony promotion event, the host </a:t>
            </a:r>
            <a:r>
              <a:rPr lang="en-US" dirty="0">
                <a:solidFill>
                  <a:srgbClr val="FF0000"/>
                </a:solidFill>
              </a:rPr>
              <a:t>randomly</a:t>
            </a:r>
            <a:r>
              <a:rPr lang="en-US" dirty="0"/>
              <a:t> threw free gifts to the participants.</a:t>
            </a:r>
          </a:p>
          <a:p>
            <a:r>
              <a:rPr lang="en-US" dirty="0"/>
              <a:t>Not everyone has an equal chance to get it.</a:t>
            </a:r>
          </a:p>
          <a:p>
            <a:r>
              <a:rPr lang="en-US" dirty="0"/>
              <a:t>If you sit at the center, it is more likely that you will receive a gift.</a:t>
            </a:r>
          </a:p>
          <a:p>
            <a:r>
              <a:rPr lang="en-US" dirty="0"/>
              <a:t>If you are tall, your hands are long, or you can move faster, it is more likely you can “intercept” the gift when it is flying across the room.</a:t>
            </a:r>
          </a:p>
          <a:p>
            <a:endParaRPr lang="en-US" dirty="0"/>
          </a:p>
        </p:txBody>
      </p:sp>
    </p:spTree>
    <p:extLst>
      <p:ext uri="{BB962C8B-B14F-4D97-AF65-F5344CB8AC3E}">
        <p14:creationId xmlns:p14="http://schemas.microsoft.com/office/powerpoint/2010/main" val="24869481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altLang="en-US"/>
              <a:t>Examples of bias tendency </a:t>
            </a:r>
          </a:p>
        </p:txBody>
      </p:sp>
      <p:sp>
        <p:nvSpPr>
          <p:cNvPr id="14339" name="Content Placeholder 2"/>
          <p:cNvSpPr>
            <a:spLocks noGrp="1"/>
          </p:cNvSpPr>
          <p:nvPr>
            <p:ph idx="1"/>
          </p:nvPr>
        </p:nvSpPr>
        <p:spPr>
          <a:xfrm>
            <a:off x="457200" y="1429670"/>
            <a:ext cx="8229600" cy="4525963"/>
          </a:xfrm>
        </p:spPr>
        <p:txBody>
          <a:bodyPr/>
          <a:lstStyle/>
          <a:p>
            <a:pPr eaLnBrk="1" hangingPunct="1"/>
            <a:r>
              <a:rPr lang="en-US" altLang="en-US" dirty="0"/>
              <a:t>Throwing </a:t>
            </a:r>
            <a:r>
              <a:rPr lang="en-US" altLang="en-US"/>
              <a:t>a prize </a:t>
            </a:r>
            <a:r>
              <a:rPr lang="en-US" altLang="en-US" dirty="0"/>
              <a:t>to a crowd</a:t>
            </a:r>
          </a:p>
          <a:p>
            <a:pPr eaLnBrk="1" hangingPunct="1"/>
            <a:r>
              <a:rPr lang="en-US" altLang="en-US" dirty="0"/>
              <a:t>Putting dots on a piece of paper</a:t>
            </a:r>
          </a:p>
          <a:p>
            <a:pPr eaLnBrk="1" hangingPunct="1"/>
            <a:r>
              <a:rPr lang="en-US" altLang="en-US" dirty="0"/>
              <a:t>Drawing a winner in a raffle</a:t>
            </a:r>
          </a:p>
          <a:p>
            <a:pPr eaLnBrk="1" hangingPunct="1"/>
            <a:r>
              <a:rPr lang="en-US" altLang="en-US" dirty="0"/>
              <a:t>Not everyone has an equal chance! </a:t>
            </a:r>
          </a:p>
        </p:txBody>
      </p:sp>
      <p:sp>
        <p:nvSpPr>
          <p:cNvPr id="14340" name="AutoShape 2" descr="data:image/jpeg;base64,/9j/4AAQSkZJRgABAQAAAQABAAD/2wCEAAkGBxQSEhUUEhQUFBUUFxQYFRUUFxQWFxcVFxYXFhcVFBUYHCggGBolHBQUIjEhJSkrLi4uFx8zODQsNygtLiwBCgoKDg0OGhAQGiwmICQsLCwsLCwsLCwsLCwsLCwsLCwsLCwsLCwsLCwsLCwsLCwsLCwsLCwsLCwsLCwsLCwsLP/AABEIAM8A8wMBIgACEQEDEQH/xAAbAAABBQEBAAAAAAAAAAAAAAABAAIEBQYDB//EADwQAAIBAgQEBAMGBgIBBQEAAAECEQADBBIhMQVBUWEGEyJxgZGhBzJCUrHRFCNyweHwYoIzJLPC0vEV/8QAGQEBAQEBAQEAAAAAAAAAAAAAAAECAwQF/8QAJREAAgIDAQACAgIDAQAAAAAAAAECEQMSITETQSJRYYFCcZEE/9oADAMBAAIRAxEAPwD2sUqRpVsyCjSpGgFSpUKANA0qFChmlTaVUg6hSJrh/FLMa+/IfGoZckvSRQqPcxqDnPtUS9xL8unfc/pFDLyxX2WdKs3iuO5WKsWJXJMAfiJ6RMZdfcVOtcVYqDAhgDqNdRPI0M/Mv0W00pqqbiLdh7f5rmvEyBJIgwPVpqTAHLUkgUHzxLqlVda4qp5bdCDqND9ZrsOIJ3+n70NLLB/ZLpVGGOTqR8DXa3cDCQZFDakn4zpRptGhQ0qVKoAzSoUaAVI0qVAClQo1QNo0BRNAKlSNA0AqBpGmsY1NUBpVyu3gokn271VYrFFj25Af3ocp5VEn38ZH3YPWf7RXO7xER6Qfc/tVBjLNxyVDZVOxBIbUFWGm49UjoVHXTpicZbsqPOuIkgfeIWTzgE0PO8s34yRjeIZVzOxgEfCTqfYCSewNRcJjvNLDKRl6mZ9Tqfqh+YqUwqj8V+Ihg7YIAa45hFPQfeYxyA+pFDmltz7Lwioi2384mfRl25TI5fD671XeE+NNi7BuOFDB2UhZAgAEbk9askxim41pdWRVZ+2YnKD3ME/LrQatNo73EWJbLABJLRoOZJNU3DfFNi9eFi2Hn1ZWgBCFBMjWYgdKz3i3jguX/wCFdzasqR5zqCzPoGygDlqPj7RVb4bxVleIFlOW0S62tG1zelB1kzzrNndYvxtnpWJxaWyodgDcOVBuWPYDl35U69ZVxB6gjfcGQfpUS9wy299L5LeZbXKoDekAzMr/ANj9KruPeIfJcWbSeZfaMqchOxb9Y+ZFU4626Rc4TBLbLET6omd9JP6sx92Nd68wu2bzY+3bu3C10tbzlSQFB9bIscgvStr4k4y2GQFLTXGYnk2VQObEDvoPeiZqWN2u+lnaxJ8xliAgEtP4jBiI6HrUvB8XGwIOrQDofSQpj4kD41CwN1zbQ3QA5UFgJgE8tSdtqT4O3mDEAEGRyk+o7e7E+4B5VTmnT4XycRB3B+Gv0qRbxSHZh8dP1qhinoeutDpH/wBEkaGnVV8OuAEgmJiByqzqHrhPZWGjQpCobDQpUaAEUqU0qAFClNKqBUDRrjfvhd/lzqkbSVsdccASdhVPxHiI0nQEwoPNjMDpJjSadicSX7DkBUS9aDCGAI6HUcxqOe5oePJl24vDhgcZ5oLQRrpM6ggEEfOCORBFSTpVP4o4mbGGuOphoCqejMQJHtqfhWb8F8WdL9yxfZszEsC5JIdRqCT1XX/rS/oysbknJG6c15V4luPijexQ1tWnSynddZI7SQf+46V6fjLPmWnUNGdGUMOWZSAR86wSeBL/AJRD39lYraTMyl4kDWAJMcqkjeFxXWzZeG8b52GtPMkoA39S+lvqDXnON48j4q+99Hc5blmyi5YQHMhYzz1Ow3Y9q3PgnA3bOGyXkyMGYgEg+kweR01nSrxLKj7qqJ1MACT3ilWiKUYSZ5z9mfEXDmwLZZHJZrgmEIQxmgQJyga1f+D+HX7d3FXMQpDXWXKxI9QBfYA6DVasuB+HLWELG1nlwAczToDIgQBzq5WiQnkTbr7IFzhVi4SXs2mJ3LIhJ+JE1n+EeDPKxDXbnlukk21UMMjZwymNtAIrTpj7ZKgMJb7uh1+8On/BvlUmoTeS4V2G4YEvXbwPqvC3I6ZARoe4j5VXcY8JWsS5uMXRzElSCNBA9JB5AbRWgdwNyAJA16kwB8yBSVgdiDy0+X9qtGFOSdo8x8NcLvnFSkp5TKWNwENkJykAEHUrNbrB8Yz4m7Y8tl8oKc86GQCBHImT8jVqR3pnlAEmBJiSIkxtJ5xJolRqeXb1GT8S+J2tXfItZA3pzXLk5VLdvaDOu+1Znitm4+It2/P/AIi42X1g+hWbUC3HICCSIr0Ti/DLd622e2txgpy8mmNAH5a96xnhXw5iFvLdP8oW3hgw9TDKZyyCIMgT3MbVHdnXHKKjZubVxbfl2yxLEZVmWZso1Y/3J696mHXtUdlRZuNAKqZc8lHqInpzrNXvHVpjlw1m/iG5ZEIH/wBvpVs4KDl4XmE89HCNDJBJckzuSTPUl1ULyCE9BV1YxjLzkd6wfhjxu2KxHktYiZIKNmy5dy5PLYSOZHWtoGqI1LaLLixjVO/pPfb51Kmsk3EQLotxuCSekDN02iNZ/Eu+sW/B7+fVXBUjSCCD7VTtjzStJot5pUBRqHpBSpUaoGA0aFc798IJPwHWqRtJWzljcQV2G/P/ABWax+Ius+W3IIIlmEgiAwOadp9JXeGkbVZ4i4WMn/8AK5Gh4Z5NpWVfG+O2sIoNySzfdRRJMRO+gAmp1q+txVdDmVgCpGxB1FYzxhhlv421adgiixcYsYAU+sgtPKVWqnwj4iu2WTDqq3Va6ANdQDo3lkkDf1Ce/XSbdN/FcbXpf/aErm3ZCoWXzRmAky0HKsDrLVluOcMxdxhfvWgDdIUKg1kDSUEnYRrrpXqxFILRqyRzaqqInCLOSzaWGEIohyCw0GjEcxt8KmhKFRcZbuMfQwC+meRkNm0gaggZSD1+dOXrJcVCxnE0t5pzMV3VRJ1VnG/XIR711sDIqIzyQIBJ1bKN45mN6cbSkzlBPWAT86E5fRwedRsRRO1ZHiPjhLeJ8hLYcB1RrmaACSA2URrE9dwa1rOACTsASfYamlmtGqsi4lbNlTdcKgTXNtBJbYcyTcfT/kaXC+KWsQC1l8wXQ6MIJ15gV5/xXjC443XuXVt2rSubFksA9y5lOViOfL9BzNXP2Yuvk3RIzeZJWROUIomOkk61i+naWOo2/TX37KuIYbEEdiCCD7yKZhMEtucpJzRvBOk/3LH3Y1T8e8QCyws2lN2+8ZV5LOxY8/b5kVkDZvtj0t3bpa6WTOVJGUGHZFjkF6aVWzEMba9PTxULFY/yycynKMsN11bMfZVUmpW1V/FeNWLAi86gn8H3mP8A1H960ckrfhYI0gHUSAddx2NPVai8Pxtu+ue2wZeZG4O8EHUHWnY3F+WAYkEgEzCqvNmPQAE0FO6HY3CJdRrbjMriGGoke4ryjxFbfh1x7GHxDZLyetPxKDoA3KSOYgxXq+Dxa3VzKekg6EEgGCORgjSuWJ4VauXEuvbVntmUeNR79QJkTsday+nXHPR0zMfZrgUt4Q3kVmuXM2aQASEJARCdI7zv7VXXPFvEAXunCgWrbQ6lXBXsXmZ21iNak+NPEOLwlwLatJbs6BLmXMGMSR0Tn6Y71XJd4njrBCXLL230fIbasOqvpK+1Q7JX+TrpueFcRt4ywLlslQ2h2zIykEqeR5diD3phd8Oxdm/kooVQDLM2gB5ereeeulVXB7VvhODnEuJe5LZZPrYABUG5hVk+xqZhvF2Du3VspczM/wB30MFzcllhv+1U4OPXquGt4fxUEhXIDwCRIJE/mj9atQaxl7CuMxtkkuRJZvujMW9MRpLHeTEDYRV1hMUyAD7w5z+o6UOkM1cZczRrmpnXr1pVT1HPEXwo78hWcxXFP5qpBbMD6hsIMenqAdDGokaRrWixOHDjXfkelUS4NbbNCgMxliBueveqebPf34QuK8ds4bL5zZc5AA3PdiOSjma64zF5Ar6G2T62/KCPTcn8sxPZp5Vj/HHDRfxuGtzl8y26huhXMwntNUfBPEt/DFcPNt0FzKc5lQslWVbg0yc51j20rO3TMcVxTXpr/EPhQYq+t03CgC5XG5IBlcnIbmZ7V1HgzC57bqrKLYjKCfWQZDM28jXbt0q/toNAIAA0jp2o3bqopZjCqJJ6Dr7VqkY+SXiY4jrUPHYhwcqKSSAcwg89VPQkAwTpO8c++HxIuLKyNwQdwRoQe9PNDn4+kc4gW7Ya+6LAAZiYUnqJ67xXXD31uIroZVgCp11B20NZDxojYi9h8KpALZ3PaFIUn5P86l+AcWWwzW2kNZdkI5gHX4QSw+FS+0dHD8diPYxD4niLXEP8rCDy/wCpnlWj4z8EHWp/jLjDYbCsyffchFP5SwJzfAAx3iqThHgi7adWfEQquHCJmIYgggsSQJ0HI1scTgUurluorrIMOARI2MH3oro1NxUl9o8Z4lfseXYWxmLoHN1yIzOxUgjWSBBGvQV6/wANxX8Th1coVF1TKk8jI37j9ag8b8K2MQioALIRs38pUBOhEHTv9KuMHZW1bRJ0RUQFiJMQqz3OlRKizyKSVema4x4NsG0/kWQt2PQc7gTImQTG08q7eC+AHC22NwAXXMGGkZB92Pma0aXVbYgkbwQY1I/VWHwNOZwNyAJA16kwB8yKUYlklWpneM+E7OIc3GNxXaJKmRoAB6SDyA2isn4W4VfbE5lLW/KYFjcBDFCSIAYblQRXpysDsQfakaUVZmlRnPGd7Ei0Bhg258xkjMBGgA31ncdKwV57ToiWbdw33f8AmNcOZi2wVPcnpOmteusKpcB4dCYq5iLj+YzGUERknT4mNAfejRcWVRRP4Hw8YewlsbqPURzc6sfn9AKGP4zYs6Xrtteqkgn2ybn5Vn/tEweKuW1/hySiSbiISHbodPvKBPp/Xl55iGs3FtWcLh3F5zFwuxZi8wFTYAcyYH0NG6NQxb/k2e2cPuW2thrJUo0kFTIJJJJ95JnvXW/iAilmMAdie0ADeqDhdixwvCAXXCyZdtSXuEbKo1MAQOwnrXXh/H8LjZRWDEa5GDI3uu06Tt1pZyce2vC1uJbv24IV0uD7rCQQddjVDwPwgmFxLXrdxwhUgWpMAn8xn1KOQPOp1+09ol0GYkKiBVMKoJMFQwGghRyETpJqyw+IV5UH1LGaJgHXTNEHUGgtxXPDOfaJxm3YwxtlVe5eBCqwBAHO4QenLvHeqz7M/DWRRiro9Tj+UD+FDu/ueXb3rQcb8KWMVdS7dDZkImDo6DXIw6e2u9X6aaD4UrpfkShqv7DlqbgMPJk7D6muFi3mMVcIgAAFU1gx29mKjRilQ9o2o+Lw2cdxt+xqRSqkaTVM858beG7uJNtrTBXtllIYkel4kgjpG3MH5ix4IwqpbVlLFDLPMF+oboug0G3XUzvsXhg4kb/r2NVLLEzpG8/3qUjyZN4cT4MS0AAAAAIAA2AGgAHSuOIwquVLT6SdiQdYkSORjbY021js11reU+kDX9xyBEEHY6jQgio+K45Yt3ksu4Fx9h06BjyJ5dflVOKUrInizGHD4NzbOQjIqleQLAGOmk1nfBXGGtXThb5IJJy5tw51Kk/8pkdz3q0+0dGOE9IJAuIX7LDCT2krWYxnC8biP/VlArApkRRD5QfSwXcxpq2vwFZfp6IRTh37NB4i8N3r+K8y1cyK1sKWkgrEgqANSDM/E1L8OeH2wl1sjF7ToskwD5isdh0gmr3BOzIpcZXKjOo1ho1E+9djpzq0cXklWoaZcuBVLMQABJJ2AGpNccdauMIRsshgeuo9LAjWQdehk/DotsZcp1H+ZqmKOa4xS5QGWEyPbIT/AO4nzrpfw63FytMe8VDxl2zhbTXSoUII0AzGQqhRPM5UHwHSn8Y4qmGtNduTA0AG7MdlH1qM0l3gUt2rLasFa6YAYiWbMzwo5mXb51JvWFcQ2sEEe4IIPzFY7gmGuYi/bxd9hJzlLSkEJbyws9DLg9dNe1rx7xF5LCxZU3MQ8ZV/Cs7Fjz6x8yKl8Nyi9qXpb4TBLbmCTmiZ30/yWPuxoYsPoUIkSSu2b0tAn+or8jVNwDhd23cuXsS+e6wCzyVfvMF6CYHL7tdcV4mtC4LVn+fdYwFQ+kd2fYAc4mqYcXtzpa4IuV/mRMke4GgJ94n2IqQHEkAiREjmJ2kctj8qbanSd+1QMZwuWzW2KEsC0bTGWR/yy5gOUsTvQiSvpNvLIIBKkgjMIkE8xOk1hMD4Ct2Wa9ib5ItuLgYHKCi+om6TqCTvB5d63sU25aDAggEEQQdQQeRFGjUZuPEYfj/izhuJXJdW5cAPpdUKlT1ViQRMVluLY6zdxNn/APnWmtuIAgQWuT6SFBMRzJ357Vo+P+Bmtv5+AOVhqbOh9/Lzaf8AU6fpWh4BjgmGW/i7dnCuZBMLbkciQQCpOvp1/tWT0KUYq49LnFcRs2YF27btltg7qs+0nauV3ABgMhGRmzsB6s5kEENPQQOWvYViuKYPhd++1+5jPvj1IGJ9WgBUwTEfh9vah9l2ObzrthSz2QrMmb8MOANPw5gZI6ilnP46jsjf8OuO4YuuUT6JBDR3B/XnBqXkpTU7h9mfUfh+9aOMI7ypEnB2Mo13O/7VIpClUPoJJKkCjQo1TQKFOoUA2ouNwuYSN/1HQ1LoVTMopqmZzD4Zba5UGUDlt9K818S8KN7G4vKwVktpdGaACAqBgWO2+9ewY7CT6l35jr/mvO/E3hG5icULiXAtu4oW71AWNh+KYG+xFRrh54r45u2O8CeIPPt+TdM3EGhO729NT1I2+Va2KpMJ4Vw9q4ly2GVralRrox/O/U6ntr2q5uuchKgFgDAPMjlpRHGbTl+I4iKr7+Ba40u+gMrG42MdNGVCDHIjnXTBWHzMzsfV+EwY1kbaSJYabgLOorphMYl1Q6EMpnUdQYI+YNDPV4ds1R7GLW41wKZ8tsjf1ZVb/wCX0NVPAOLedexSzolwZfYDIYHSUn/tT/D3CGw7X8zBlu3S6gTIBJ+8Tz2+VCuNXZneP8TTEY+3hrjFbNlxmEMfMumMqwBtJAnpm7VreMcJt4pBbu5soYMMpgyARv8AE1zbw/hjdN5rStcJDZiWPqWIIEwDoOVWgFK/ZtzXNfopuB+G7WELm1nJeAS5BgCdBAHWuHGPCFjEO1wl1dolgZBgQPSwI2A2itA7gbkDYa9SYA+ZFLOImRGsnSNN9f8AdqUZ3ldlXj+FZ8OcOjG2CoTNGYwI0PWQIPvUbwrwRsIjK5RmZjqoAheQLRJ6wdqvlFIrQik6owWJ8a372IOGwi2bZzFVe+SpYjTYxBPIQTVFZ4zjmxotW8T5zq0HKALOn35UAAoNdYnTTlWg+1Dhim0t1LBa4CA91d1QfnA1YdDy69eX2c8AvYc3Wv2lTOqZGOrwRmI0MAaiecjtWe2elOChskblLhO/0/tVbiLDI73VJdmBVQFGnMT12AHITJnU1meP+F8XfxLMMUEtRKQXGQj8ORT8c0/tTPs+4/cuvcw95vMa2CUuAzKqwUgt+Iagg8xSzhpS2TNngsYHYpMsgGYgCDykCSQJB36c6r/FPhu3jUAclXSfLcaxMSCuxBgd+9TMTw0OIEICwNyB98c1Mdf9g60rWOZcxuAwSAqZRmAgSd/UJMbanbQiKZTp3E8xwnDP4O+tjG4QX0uMAly2WzEnQeWQRm5Spgj9fWOFcJs4ZStm2qA6mJJJ7kkk/OpAtgxoDBkTrB6iuqiTA57USNTyOfDvhLOdo5DerlVrlhrIRY+Z6mutU9WLHqg0qVKodQUqApVQONCkaFAA0qRoTVIGq/H4X8S/Ede4qfNA0MyipKmUJ61CweN8wsQpEGDM6j+zAggqdR3EE23FcArA6SrfeXQ95g8qi27QUAAaDT/etDxShpxnPE3cqsfyhj8hNY7wHxC2tlLRcea7XGyc9D9DAmO01Y+G8W15L1u5r5V25a1/EkmAe4Ej2FdOBeF7GGJYAu8nKzxKDkFHWOe/6VP5N8inFnThXh+3YvXLyFs1wn06ZVDGSABvrV1kpoWlcklYMAGSOukR9Z+FDi236OkTGk9OfvUXGYAXDJZh6SsDbKSpI+aiuhw4LhzOYAgGeR3EfAH4Ci2JUOLc+sqWy88oIEnoJNGWPPA3rCuAGGxBGuxBBB+YrkcGptm3rlIIOuusyZ66k+9dBckkDUiAexIn9CPnSvXlRWZyFVRLMxgADmT0qk74G+Gyt5ZAaDlzbTGk/TWo3D8S5ZkdCMoHrMa8tY0kkM2mwK9ao8Z48wqGENy83S2umndo07ia7+F/FyY1mQI1t1GaD6lKzE5gNDrsfhNZs6aSS8NFWZ8ccEv4m0Bh7xQrJNucoue7DUEcgdNeW9aY1EGOQuU5gEk6RAIB1nkT9D0NVmYtp2jxbhWAtNdaxjbl/D3JiTGT2cESvvsf19N8N+FbeCD+Uxa64jzLkGOgCrHpnUidY3q2x3CLN50uXLas1ogoxGoI2B6idYOk1ifFeNu4TidrEO1wYdlRTk1BVZzIRsTJzR3MVmqOzn8nELHcQ4rgs1681u7aDhSPRlIJ0IAAZQZA/UVueE4m3irVu+qghhK5gJU7MOxBBHwryjGNbx3EfLs3bxtX3BMzo2X1MEaNBGk7AV6/wnh6Yeylq3OVBAnc6ySe5JJ+NETMkkv2S8vSrLh9iBmO529qi4SzmPYb/tVtWi4Mf+TDSoUah6xUaFGgG0qdlpVQKKFOpRSwMNCnEUCKpBppUYppFAA1WYrD5dR939P8fpVpQIoZnBSVM8xw/hS6uOa75uWz5huiDqWYmUK7cyCeh76bAKNx8unapOLwhXVdV6fl/wAVEdsuvzjXTrHapR48m10zicSpbID94NB0IMHKwBHMaSO/vT7FoIoUbLt7dB2oJYVSWUAFjJMbnuacDRHN/wABmo1rBAXnuzq6okcgELHQ9y/0qSBTlWqLpAW2B8f9n6VXcf4SuKstadmUGDKnmNpGxE8jUrFY9LbANIlWYmNAqgSe+6jSdxXdWB2M/wCNDUNK108X4rib+DW7gs9tlJGZkAzEHXKW3E6SpnpMVvfCuFt4PAecoa6XQXXNtSWcxoqg65Rt8zVnd8LYVrxvNaUswYMDBRi27Fds0SJ7msrx7xxew91rKYdbYTRfNmSo0DAKQAvTU1nw9G3yKl/YsJ9oj5g13DMthjAdCxg+5ADnsI2rZG0l+2GtMoF0Bs6qDmUgxPcTI6EfCsDxd+JYyytr+FRbbFWBtZYPMHMXIiTOlbnw1w44XC27TkFkU5jyliWIBPIEx8KqM5IxSteitYtrRPmLlQlVtIoBJOoyiBtGXfvtU7E4VLqlHVbinRlYBh11HyqNZx+Hu3PLW5ae4ssFDKWHIka761z/AIW7bZRb1zsC9whPugaqw3M7yPxMToKHJ/8ADtwjw/hsOxazZRGOhYCTHQEyQO1W6CSABqa5irPA2IEnc/QVS44vJLp3s2gogf6etdBSAogVD3CoikBTgKAQFOApCjQoIpUZoUAKFIUaABptONA1SDaBFGlVA2m06gRUA1hNU3E+GqYzCVBkdQYI0O433FXdNdZ0NDE4bIoCI0+X7VWYC7cF68jj0gq9t9YKMIK+4KnTvV5jMMV22Ox6HvUO2C0yCCPYg9wRy+tDxNONpj0Wnmgoge9YD7RMdi7brlL28NABe0fUST6sx0KnkBMHrroYxw2dG04jctAReZFBIjOyrrOhWecxXfD2VRQqiFUAAdq8VxmGtXr1u1g/Nus8Zrl0+pmO4iNAoBk68+mvq+HezgMPbS7dACjLmuNqzbnKDrHQDYVEzrPHqkWd++qD1EAbSdNf9B+VQON8Fs4tMl1cwEww0ZD1U8vbY0LV6xi1DI4uBdPS2mvJh3j5SNiZat+5bYZhmNxxoCxUDQEr6f6jGwAE6mSMJNeelb4T8OXcH5q+d5ls/wDhQyFnfMw1ymYHp03PthcaXXEsvFTiCpzMott/LJkn0g6ZTMemCJ1r161eVpykGDBggwd499RWa8b+HLuNFoW7ihUb1Iw/MQDcB5kDl70aOmPJ+X5GO8A8A/icSb+Xy7FppVQTq+6oGOpgQSf3r14LVH4X4AuCttbW49zMxb1aQNgAuw7nnV7bQsYG5+g60SoxkfySpEjBWMxnkPqf2FWgFMs2woAGwrqKHqhBRVCAp1KnUNgijRpUKKgTRJphNAKaNMpVSj6FKaFCCoGkaVUDSaE0aFCApUqFQCpUqUUA10BEHY1UYqyUP/H/AH6irmmXbYYQahyyQUkUCADQSNTo07/8SeXaovF8K12xcS2wR3UqGZZAneR7Trymdam4hCjFZaOXpJUj5R8Aa5k/7r/f96p5KcWYXwv4PbCMuJxF4WvLz50BAXLsua5MQdSR7d6HiXHcLxbo13EMGt6SguwyzJU+kjXqNa2PEcJaxNs2by5lblPMbFSOYrzPjPhe5gH85baYrD/iFxQSo6ON1/rX49Ky+HeL3dt9OXB8Xbt8UtjAFzadkUg5tVP/AJNG1ygSROulesXsQgIRmUM8hVJgtG+UbnflVHwbDWLVtbtnDW7N69bJS0xVXYxOTN02+eorz3Eh8RiHONuth7x0tZ0YIGDaLmB9Cj8wnUzPV4Vx+R/6PUxhvKyBSRbtyTqcxJmcw2aSQZOg9XYiZgL5uIGK5Z21mRyI7Hes/wCDL2MPmW8Wn/igLdJ1cnlI0cR+L5yZjUmtHCap0CQN/gOvtVrgsPlEnc7/ALVG4bh5Ocj+n96swKHow46VsIp4popwqHccKNCKU0KOpTQmlQCNKKQNGgGRRoxSqgaKVKlQANNNONNNUApUqVCAIpUqVQApUqIoAUKdQqEI2OtkroM3aQP1qlzmtHUTH4XNqNx9RVOOXHt1elJcBOhj+9clZl0ILL+aNv6gOXerJcHrGk8x07nrVpYw4UQPietDlDG36eceO+Cvi7Smz/5bJLKJjMDEhTybQEe1YzjnE8XjRawzYZhctnX0vLNGWTmHoG88u9e14vhW7WoB5ryPt0P0qACdjII3B3FSjpbx+q/0ceE4c2rNq2xzMltFY9SqgE/SpuHt+Y+XkNW/auD6CTz0A6k8qusBhRbXb1H7x5k1TnjjtK2SFEU6lRqHsCKdTadQBmgaIp0UKMmjmoFKaUNUDg1HNXMimzQp2mlXHNQoCQaE0CaBoQRNKlFKqAUqIoRQg00qMUqgBRpUYoAUIp0UKgBSo0qAEUqIpUAIqPi8Ir76EbMNx+47VIpUIRcHhMurEE7abAVLpUqBJLiFRpRSFCiFOptGhR9GaaDRoB1KgKNAKKYyV0FKoDhlpV2pVbB//9k="/>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Arial" charset="0"/>
                <a:cs typeface="Arial" charset="0"/>
              </a:defRPr>
            </a:lvl1pPr>
            <a:lvl2pPr marL="37931725" indent="-37474525" eaLnBrk="0" hangingPunct="0">
              <a:defRPr sz="2400">
                <a:solidFill>
                  <a:schemeClr val="tx1"/>
                </a:solidFill>
                <a:latin typeface="Calibri" charset="0"/>
                <a:ea typeface="Arial" charset="0"/>
                <a:cs typeface="Arial" charset="0"/>
              </a:defRPr>
            </a:lvl2pPr>
            <a:lvl3pPr eaLnBrk="0" hangingPunct="0">
              <a:defRPr sz="2400">
                <a:solidFill>
                  <a:schemeClr val="tx1"/>
                </a:solidFill>
                <a:latin typeface="Calibri" charset="0"/>
                <a:ea typeface="Arial" charset="0"/>
                <a:cs typeface="Arial" charset="0"/>
              </a:defRPr>
            </a:lvl3pPr>
            <a:lvl4pPr eaLnBrk="0" hangingPunct="0">
              <a:defRPr sz="2400">
                <a:solidFill>
                  <a:schemeClr val="tx1"/>
                </a:solidFill>
                <a:latin typeface="Calibri" charset="0"/>
                <a:ea typeface="Arial" charset="0"/>
                <a:cs typeface="Arial" charset="0"/>
              </a:defRPr>
            </a:lvl4pPr>
            <a:lvl5pPr eaLnBrk="0" hangingPunct="0">
              <a:defRPr sz="2400">
                <a:solidFill>
                  <a:schemeClr val="tx1"/>
                </a:solidFill>
                <a:latin typeface="Calibri" charset="0"/>
                <a:ea typeface="Arial" charset="0"/>
                <a:cs typeface="Arial" charset="0"/>
              </a:defRPr>
            </a:lvl5pPr>
            <a:lvl6pPr marL="457200" eaLnBrk="0" fontAlgn="base" hangingPunct="0">
              <a:spcBef>
                <a:spcPct val="0"/>
              </a:spcBef>
              <a:spcAft>
                <a:spcPct val="0"/>
              </a:spcAft>
              <a:defRPr sz="2400">
                <a:solidFill>
                  <a:schemeClr val="tx1"/>
                </a:solidFill>
                <a:latin typeface="Calibri" charset="0"/>
                <a:ea typeface="Arial" charset="0"/>
                <a:cs typeface="Arial" charset="0"/>
              </a:defRPr>
            </a:lvl6pPr>
            <a:lvl7pPr marL="914400" eaLnBrk="0" fontAlgn="base" hangingPunct="0">
              <a:spcBef>
                <a:spcPct val="0"/>
              </a:spcBef>
              <a:spcAft>
                <a:spcPct val="0"/>
              </a:spcAft>
              <a:defRPr sz="2400">
                <a:solidFill>
                  <a:schemeClr val="tx1"/>
                </a:solidFill>
                <a:latin typeface="Calibri" charset="0"/>
                <a:ea typeface="Arial" charset="0"/>
                <a:cs typeface="Arial" charset="0"/>
              </a:defRPr>
            </a:lvl7pPr>
            <a:lvl8pPr marL="1371600" eaLnBrk="0" fontAlgn="base" hangingPunct="0">
              <a:spcBef>
                <a:spcPct val="0"/>
              </a:spcBef>
              <a:spcAft>
                <a:spcPct val="0"/>
              </a:spcAft>
              <a:defRPr sz="2400">
                <a:solidFill>
                  <a:schemeClr val="tx1"/>
                </a:solidFill>
                <a:latin typeface="Calibri" charset="0"/>
                <a:ea typeface="Arial" charset="0"/>
                <a:cs typeface="Arial" charset="0"/>
              </a:defRPr>
            </a:lvl8pPr>
            <a:lvl9pPr marL="1828800" eaLnBrk="0" fontAlgn="base" hangingPunct="0">
              <a:spcBef>
                <a:spcPct val="0"/>
              </a:spcBef>
              <a:spcAft>
                <a:spcPct val="0"/>
              </a:spcAft>
              <a:defRPr sz="2400">
                <a:solidFill>
                  <a:schemeClr val="tx1"/>
                </a:solidFill>
                <a:latin typeface="Calibri" charset="0"/>
                <a:ea typeface="Arial" charset="0"/>
                <a:cs typeface="Arial" charset="0"/>
              </a:defRPr>
            </a:lvl9pPr>
          </a:lstStyle>
          <a:p>
            <a:pPr eaLnBrk="1" hangingPunct="1"/>
            <a:endParaRPr lang="en-US" altLang="en-US" sz="1800"/>
          </a:p>
        </p:txBody>
      </p:sp>
      <p:pic>
        <p:nvPicPr>
          <p:cNvPr id="14341" name="Picture 4" descr="http://1.bp.blogspot.com/_eDBIrz51HpI/TPVfqgezKqI/AAAAAAAABTY/K4zBMqsusSI/s400/ticket-300x287.gif"/>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410201" y="3962400"/>
            <a:ext cx="2764856" cy="264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6" descr="https://encrypted-tbn3.gstatic.com/images?q=tbn:ANd9GcTBkBz91KXBXg2ghAgpYg-BUdG-6Jake6MMlIQ5Le6Pndq0NWjj"/>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95400" y="3962400"/>
            <a:ext cx="2377596" cy="264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a:t>Is it truly random (equal chance)?</a:t>
            </a:r>
          </a:p>
        </p:txBody>
      </p:sp>
      <p:sp>
        <p:nvSpPr>
          <p:cNvPr id="15363" name="Content Placeholder 2"/>
          <p:cNvSpPr>
            <a:spLocks noGrp="1"/>
          </p:cNvSpPr>
          <p:nvPr>
            <p:ph idx="1"/>
          </p:nvPr>
        </p:nvSpPr>
        <p:spPr>
          <a:xfrm>
            <a:off x="634675" y="1600200"/>
            <a:ext cx="6629400" cy="4525963"/>
          </a:xfrm>
        </p:spPr>
        <p:txBody>
          <a:bodyPr/>
          <a:lstStyle/>
          <a:p>
            <a:r>
              <a:rPr lang="en-US" altLang="en-US" dirty="0"/>
              <a:t>I am a quality control (QC) engineer at Intel. I want to randomly select some microchips for inspection. </a:t>
            </a:r>
            <a:r>
              <a:rPr lang="en-US" altLang="en-US" dirty="0">
                <a:solidFill>
                  <a:srgbClr val="FF0000"/>
                </a:solidFill>
              </a:rPr>
              <a:t>The objects cannot say “no” to me.</a:t>
            </a:r>
          </a:p>
          <a:p>
            <a:r>
              <a:rPr lang="en-US" altLang="en-US" dirty="0"/>
              <a:t>When you deal with human subjects, this is another story. Suppose I obtain a list of all students, and then I randomly select some names from the list. </a:t>
            </a:r>
          </a:p>
        </p:txBody>
      </p:sp>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502075" y="3200400"/>
            <a:ext cx="2337125" cy="18288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149432"/>
            <a:ext cx="8229600" cy="1143000"/>
          </a:xfrm>
        </p:spPr>
        <p:txBody>
          <a:bodyPr/>
          <a:lstStyle/>
          <a:p>
            <a:r>
              <a:rPr lang="en-US" altLang="en-US" dirty="0"/>
              <a:t>Is it truly random (equal chance)?</a:t>
            </a:r>
          </a:p>
        </p:txBody>
      </p:sp>
      <p:sp>
        <p:nvSpPr>
          <p:cNvPr id="16387" name="Content Placeholder 2"/>
          <p:cNvSpPr>
            <a:spLocks noGrp="1"/>
          </p:cNvSpPr>
          <p:nvPr>
            <p:ph idx="1"/>
          </p:nvPr>
        </p:nvSpPr>
        <p:spPr>
          <a:xfrm>
            <a:off x="348916" y="1304464"/>
            <a:ext cx="6400800" cy="4525963"/>
          </a:xfrm>
        </p:spPr>
        <p:txBody>
          <a:bodyPr/>
          <a:lstStyle/>
          <a:p>
            <a:r>
              <a:rPr lang="en-US" altLang="en-US" sz="2800" dirty="0"/>
              <a:t>Next, I sent email invitations to this “random” sample. Some of them would say “yes” to me but some would say “no.”</a:t>
            </a:r>
          </a:p>
          <a:p>
            <a:r>
              <a:rPr lang="en-US" altLang="en-US" sz="2800" dirty="0"/>
              <a:t>This “yes/no” answer may not be random in the conventional sense (equal chance). If I offer extra credit points or a $100 gift card as incentives, </a:t>
            </a:r>
            <a:r>
              <a:rPr lang="en-US" altLang="en-US" sz="2800" dirty="0">
                <a:solidFill>
                  <a:srgbClr val="FF0000"/>
                </a:solidFill>
              </a:rPr>
              <a:t>students who need the extra credit or extra cash tend to sign up</a:t>
            </a:r>
            <a:r>
              <a:rPr lang="en-US" altLang="en-US" sz="2800" dirty="0"/>
              <a:t>.</a:t>
            </a:r>
          </a:p>
          <a:p>
            <a:r>
              <a:rPr lang="en-US" altLang="en-US" sz="2800" dirty="0"/>
              <a:t>Self-selection </a:t>
            </a:r>
            <a:r>
              <a:rPr lang="en-US" altLang="en-US" sz="2800" dirty="0">
                <a:sym typeface="Wingdings" panose="05000000000000000000" pitchFamily="2" charset="2"/>
              </a:rPr>
              <a:t> convenience sampling</a:t>
            </a:r>
            <a:endParaRPr lang="en-US" altLang="en-US" sz="2800" dirty="0"/>
          </a:p>
        </p:txBody>
      </p:sp>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781801" y="3962401"/>
            <a:ext cx="2133600" cy="1600200"/>
          </a:xfrm>
          <a:prstGeom prst="rect">
            <a:avLst/>
          </a:prstGeom>
        </p:spPr>
      </p:pic>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81800" y="1447800"/>
            <a:ext cx="2121578" cy="204344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altLang="en-US"/>
              <a:t>Changing population</a:t>
            </a:r>
          </a:p>
        </p:txBody>
      </p:sp>
      <p:sp>
        <p:nvSpPr>
          <p:cNvPr id="17411" name="Content Placeholder 2"/>
          <p:cNvSpPr>
            <a:spLocks noGrp="1"/>
          </p:cNvSpPr>
          <p:nvPr>
            <p:ph idx="1"/>
          </p:nvPr>
        </p:nvSpPr>
        <p:spPr/>
        <p:txBody>
          <a:bodyPr/>
          <a:lstStyle/>
          <a:p>
            <a:pPr eaLnBrk="1" hangingPunct="1">
              <a:lnSpc>
                <a:spcPct val="90000"/>
              </a:lnSpc>
            </a:pPr>
            <a:r>
              <a:rPr lang="en-US" altLang="en-US" sz="3000" dirty="0"/>
              <a:t>Assume that your population consists of all 1,000 adult males in a hypothetical country called USX.</a:t>
            </a:r>
          </a:p>
          <a:p>
            <a:pPr eaLnBrk="1" hangingPunct="1">
              <a:lnSpc>
                <a:spcPct val="90000"/>
              </a:lnSpc>
            </a:pPr>
            <a:r>
              <a:rPr lang="en-US" altLang="en-US" sz="3000" dirty="0"/>
              <a:t>I want to select 2 participants. </a:t>
            </a:r>
          </a:p>
          <a:p>
            <a:pPr eaLnBrk="1" hangingPunct="1">
              <a:lnSpc>
                <a:spcPct val="90000"/>
              </a:lnSpc>
            </a:pPr>
            <a:r>
              <a:rPr lang="en-US" altLang="en-US" sz="3000" dirty="0"/>
              <a:t>Based on the notion that randomness = equal chance, the probability of everyone to be sampled is 2/1000, right?</a:t>
            </a:r>
          </a:p>
          <a:p>
            <a:pPr eaLnBrk="1" hangingPunct="1">
              <a:lnSpc>
                <a:spcPct val="90000"/>
              </a:lnSpc>
            </a:pPr>
            <a:r>
              <a:rPr lang="en-US" altLang="en-US" sz="3000" dirty="0"/>
              <a:t>But the population parameter is </a:t>
            </a:r>
            <a:r>
              <a:rPr lang="en-US" altLang="en-US" sz="3000" dirty="0">
                <a:solidFill>
                  <a:srgbClr val="FF0000"/>
                </a:solidFill>
              </a:rPr>
              <a:t>not invariant</a:t>
            </a:r>
            <a:r>
              <a:rPr lang="en-US" altLang="en-US" sz="3000" dirty="0"/>
              <a:t>! Every second some minors turn into adults and every second some seniors die. The probability keeps changing: 2/1011, 2/999, 2/1003, 2/1002…etc.</a:t>
            </a:r>
          </a:p>
          <a:p>
            <a:pPr eaLnBrk="1" hangingPunct="1">
              <a:lnSpc>
                <a:spcPct val="90000"/>
              </a:lnSpc>
            </a:pPr>
            <a:endParaRPr lang="en-US" altLang="en-US" sz="3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304800" y="152400"/>
            <a:ext cx="8229600" cy="1143000"/>
          </a:xfrm>
        </p:spPr>
        <p:txBody>
          <a:bodyPr/>
          <a:lstStyle/>
          <a:p>
            <a:pPr eaLnBrk="1" hangingPunct="1"/>
            <a:r>
              <a:rPr lang="en-US" altLang="en-US" dirty="0"/>
              <a:t>What if the population is fixed?</a:t>
            </a:r>
          </a:p>
        </p:txBody>
      </p:sp>
      <p:sp>
        <p:nvSpPr>
          <p:cNvPr id="18435" name="Content Placeholder 2"/>
          <p:cNvSpPr>
            <a:spLocks noGrp="1"/>
          </p:cNvSpPr>
          <p:nvPr>
            <p:ph idx="1"/>
          </p:nvPr>
        </p:nvSpPr>
        <p:spPr>
          <a:xfrm>
            <a:off x="304800" y="1295400"/>
            <a:ext cx="8610600" cy="4525963"/>
          </a:xfrm>
        </p:spPr>
        <p:txBody>
          <a:bodyPr/>
          <a:lstStyle/>
          <a:p>
            <a:pPr eaLnBrk="1" hangingPunct="1">
              <a:lnSpc>
                <a:spcPct val="90000"/>
              </a:lnSpc>
            </a:pPr>
            <a:r>
              <a:rPr lang="en-US" altLang="en-US" dirty="0"/>
              <a:t>Assume that we have a </a:t>
            </a:r>
            <a:r>
              <a:rPr lang="en-US" altLang="en-US" dirty="0">
                <a:solidFill>
                  <a:srgbClr val="FF0000"/>
                </a:solidFill>
              </a:rPr>
              <a:t>fixed (finite)</a:t>
            </a:r>
            <a:r>
              <a:rPr lang="en-US" altLang="en-US" dirty="0"/>
              <a:t> population: no baby is born and no one dies.  The population size is forever 1,000.</a:t>
            </a:r>
          </a:p>
          <a:p>
            <a:pPr eaLnBrk="1" hangingPunct="1">
              <a:lnSpc>
                <a:spcPct val="90000"/>
              </a:lnSpc>
            </a:pPr>
            <a:r>
              <a:rPr lang="en-US" altLang="en-US" dirty="0"/>
              <a:t>I want to select 5 participants, but </a:t>
            </a:r>
            <a:r>
              <a:rPr lang="en-US" altLang="en-US" dirty="0">
                <a:solidFill>
                  <a:srgbClr val="FF0000"/>
                </a:solidFill>
              </a:rPr>
              <a:t>not in one-sitting</a:t>
            </a:r>
            <a:r>
              <a:rPr lang="en-US" altLang="en-US" dirty="0"/>
              <a:t>.</a:t>
            </a:r>
          </a:p>
          <a:p>
            <a:pPr eaLnBrk="1" hangingPunct="1">
              <a:lnSpc>
                <a:spcPct val="90000"/>
              </a:lnSpc>
            </a:pPr>
            <a:r>
              <a:rPr lang="en-US" altLang="en-US" dirty="0"/>
              <a:t>When I select the first subject, the probability is 5/1000 (</a:t>
            </a:r>
            <a:r>
              <a:rPr lang="en-US" altLang="en-US" dirty="0">
                <a:solidFill>
                  <a:srgbClr val="FF0000"/>
                </a:solidFill>
              </a:rPr>
              <a:t>sampling without replacement</a:t>
            </a:r>
            <a:r>
              <a:rPr lang="en-US" altLang="en-US" dirty="0"/>
              <a:t>).</a:t>
            </a:r>
          </a:p>
          <a:p>
            <a:pPr eaLnBrk="1" hangingPunct="1">
              <a:lnSpc>
                <a:spcPct val="90000"/>
              </a:lnSpc>
            </a:pPr>
            <a:r>
              <a:rPr lang="en-US" altLang="en-US" dirty="0"/>
              <a:t>When the second subject is selected, the probability is 4/999.</a:t>
            </a:r>
          </a:p>
          <a:p>
            <a:pPr eaLnBrk="1" hangingPunct="1">
              <a:lnSpc>
                <a:spcPct val="90000"/>
              </a:lnSpc>
            </a:pPr>
            <a:r>
              <a:rPr lang="en-US" altLang="en-US" dirty="0"/>
              <a:t>Next, the </a:t>
            </a:r>
            <a:r>
              <a:rPr lang="en-US" altLang="en-US" i="1" dirty="0"/>
              <a:t>p</a:t>
            </a:r>
            <a:r>
              <a:rPr lang="en-US" altLang="en-US" dirty="0"/>
              <a:t> is 3/998.</a:t>
            </a:r>
          </a:p>
          <a:p>
            <a:pPr eaLnBrk="1" hangingPunct="1">
              <a:lnSpc>
                <a:spcPct val="90000"/>
              </a:lnSpc>
            </a:pPr>
            <a:r>
              <a:rPr lang="en-US" altLang="en-US" dirty="0"/>
              <a:t>How could it be equal chance?</a:t>
            </a:r>
          </a:p>
          <a:p>
            <a:pPr eaLnBrk="1" hangingPunct="1">
              <a:lnSpc>
                <a:spcPct val="90000"/>
              </a:lnSpc>
            </a:pPr>
            <a:endParaRPr lang="en-US" alt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0"/>
            <a:ext cx="2438400" cy="1143000"/>
          </a:xfrm>
        </p:spPr>
        <p:txBody>
          <a:bodyPr>
            <a:normAutofit fontScale="90000"/>
          </a:bodyPr>
          <a:lstStyle/>
          <a:p>
            <a:pPr eaLnBrk="1" hangingPunct="1"/>
            <a:r>
              <a:rPr lang="en-US" altLang="en-US" sz="3600"/>
              <a:t>Future samples?</a:t>
            </a:r>
          </a:p>
        </p:txBody>
      </p:sp>
      <p:sp>
        <p:nvSpPr>
          <p:cNvPr id="19459" name="Content Placeholder 2"/>
          <p:cNvSpPr>
            <a:spLocks noGrp="1"/>
          </p:cNvSpPr>
          <p:nvPr>
            <p:ph idx="1"/>
          </p:nvPr>
        </p:nvSpPr>
        <p:spPr>
          <a:xfrm>
            <a:off x="2971800" y="381000"/>
            <a:ext cx="5715000" cy="6248400"/>
          </a:xfrm>
        </p:spPr>
        <p:txBody>
          <a:bodyPr/>
          <a:lstStyle/>
          <a:p>
            <a:pPr eaLnBrk="1" hangingPunct="1">
              <a:lnSpc>
                <a:spcPct val="80000"/>
              </a:lnSpc>
            </a:pPr>
            <a:r>
              <a:rPr lang="en-US" altLang="en-US" sz="2700" dirty="0"/>
              <a:t>McGrew (2003): A statistical inference based upon random sampling, by definition implies that each member of the population has an equal chance of being selected. But one cannot draw samples from the future. Hence, future members of a population have no chance to be included in one’s evidence; the probability that a person not yet born can be included is absolutely zero. The sample is not a truly random.</a:t>
            </a:r>
          </a:p>
          <a:p>
            <a:pPr eaLnBrk="1" hangingPunct="1">
              <a:lnSpc>
                <a:spcPct val="80000"/>
              </a:lnSpc>
            </a:pPr>
            <a:r>
              <a:rPr lang="en-US" altLang="en-US" sz="2700" dirty="0"/>
              <a:t>This problem can be resolved if random sampling is associated with </a:t>
            </a:r>
            <a:r>
              <a:rPr lang="en-US" altLang="en-US" sz="2700" dirty="0">
                <a:solidFill>
                  <a:srgbClr val="FF0000"/>
                </a:solidFill>
              </a:rPr>
              <a:t>independent chances </a:t>
            </a:r>
            <a:r>
              <a:rPr lang="en-US" altLang="en-US" sz="2700" dirty="0"/>
              <a:t>instead of equal chances.   </a:t>
            </a:r>
          </a:p>
          <a:p>
            <a:pPr eaLnBrk="1" hangingPunct="1">
              <a:lnSpc>
                <a:spcPct val="80000"/>
              </a:lnSpc>
            </a:pPr>
            <a:endParaRPr lang="en-US" altLang="en-US" sz="2700" dirty="0"/>
          </a:p>
        </p:txBody>
      </p:sp>
      <p:pic>
        <p:nvPicPr>
          <p:cNvPr id="19460" name="Picture 2" descr="C:\Users\alex\AppData\Local\Microsoft\Windows\Temporary Internet Files\Content.IE5\2K49K370\MP900401410[1].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15913" y="2286000"/>
            <a:ext cx="2497137" cy="312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246</TotalTime>
  <Words>680</Words>
  <Application>Microsoft Macintosh PowerPoint</Application>
  <PresentationFormat>On-screen Show (4:3)</PresentationFormat>
  <Paragraphs>43</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What is random?</vt:lpstr>
      <vt:lpstr>Conventional definition</vt:lpstr>
      <vt:lpstr>Equal? Independent?</vt:lpstr>
      <vt:lpstr>I want a prize!</vt:lpstr>
      <vt:lpstr>Not equal chance</vt:lpstr>
      <vt:lpstr>Examples of bias tendency </vt:lpstr>
      <vt:lpstr>Is it truly random (equal chance)?</vt:lpstr>
      <vt:lpstr>Is it truly random (equal chance)?</vt:lpstr>
      <vt:lpstr>Changing population</vt:lpstr>
      <vt:lpstr>What if the population is fixed?</vt:lpstr>
      <vt:lpstr>Future samples?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dc:creator>
  <cp:lastModifiedBy>Chong Ho Yu</cp:lastModifiedBy>
  <cp:revision>70</cp:revision>
  <dcterms:created xsi:type="dcterms:W3CDTF">2014-10-08T07:03:13Z</dcterms:created>
  <dcterms:modified xsi:type="dcterms:W3CDTF">2023-08-30T23:17:59Z</dcterms:modified>
</cp:coreProperties>
</file>