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87" r:id="rId3"/>
    <p:sldId id="275" r:id="rId4"/>
    <p:sldId id="285" r:id="rId5"/>
    <p:sldId id="286" r:id="rId6"/>
    <p:sldId id="276" r:id="rId7"/>
    <p:sldId id="277" r:id="rId8"/>
    <p:sldId id="265" r:id="rId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C3371251-4741-4938-99B1-10CD41FB5204}" type="datetime1">
              <a:rPr lang="en-US" altLang="en-US"/>
              <a:pPr/>
              <a:t>6/27/2016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78C78D44-EA80-4F81-9BDB-D9766020345D}" type="slidenum">
              <a:rPr lang="en-US" altLang="en-US"/>
              <a:pPr/>
              <a:t>‹#›</a:t>
            </a:fld>
            <a:endParaRPr lang="en-US" altLang="en-US"/>
          </a:p>
        </p:txBody>
      </p:sp>
    </p:spTree>
    <p:extLst>
      <p:ext uri="{BB962C8B-B14F-4D97-AF65-F5344CB8AC3E}">
        <p14:creationId xmlns:p14="http://schemas.microsoft.com/office/powerpoint/2010/main" val="712727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5B6DAF4-8400-496F-880A-D7B4E11278EF}" type="datetime1">
              <a:rPr lang="en-US" altLang="en-US"/>
              <a:pPr/>
              <a:t>6/27/2016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DAD0D8F-6870-4FE2-ADEA-8EC073947BB4}" type="slidenum">
              <a:rPr lang="en-US" altLang="en-US"/>
              <a:pPr/>
              <a:t>‹#›</a:t>
            </a:fld>
            <a:endParaRPr lang="en-US" altLang="en-US"/>
          </a:p>
        </p:txBody>
      </p:sp>
    </p:spTree>
    <p:extLst>
      <p:ext uri="{BB962C8B-B14F-4D97-AF65-F5344CB8AC3E}">
        <p14:creationId xmlns:p14="http://schemas.microsoft.com/office/powerpoint/2010/main" val="2139340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BD29DCC-E196-4977-9C80-436F1F1A156E}" type="datetime1">
              <a:rPr lang="en-US" altLang="en-US"/>
              <a:pPr/>
              <a:t>6/27/2016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557A6EC-BB7A-415C-AEF8-9DE49580B8D9}" type="slidenum">
              <a:rPr lang="en-US" altLang="en-US"/>
              <a:pPr/>
              <a:t>‹#›</a:t>
            </a:fld>
            <a:endParaRPr lang="en-US" altLang="en-US"/>
          </a:p>
        </p:txBody>
      </p:sp>
    </p:spTree>
    <p:extLst>
      <p:ext uri="{BB962C8B-B14F-4D97-AF65-F5344CB8AC3E}">
        <p14:creationId xmlns:p14="http://schemas.microsoft.com/office/powerpoint/2010/main" val="4068324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B61C66C0-DB15-4320-85F2-7C81AD1688AB}" type="datetime1">
              <a:rPr lang="en-US" altLang="en-US"/>
              <a:pPr/>
              <a:t>6/27/2016</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4819B6DB-3E03-474C-AEF0-B37FD6C72785}" type="slidenum">
              <a:rPr lang="en-US" altLang="en-US"/>
              <a:pPr/>
              <a:t>‹#›</a:t>
            </a:fld>
            <a:endParaRPr lang="en-US" altLang="en-US"/>
          </a:p>
        </p:txBody>
      </p:sp>
    </p:spTree>
    <p:extLst>
      <p:ext uri="{BB962C8B-B14F-4D97-AF65-F5344CB8AC3E}">
        <p14:creationId xmlns:p14="http://schemas.microsoft.com/office/powerpoint/2010/main" val="25575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E09434F2-70F6-447F-82AE-9E9AEA7944D5}" type="datetime1">
              <a:rPr lang="en-US" altLang="en-US"/>
              <a:pPr/>
              <a:t>6/27/2016</a:t>
            </a:fld>
            <a:endParaRPr lang="en-US" altLang="en-US"/>
          </a:p>
        </p:txBody>
      </p:sp>
      <p:sp>
        <p:nvSpPr>
          <p:cNvPr id="8" name="Footer Placeholder 4"/>
          <p:cNvSpPr>
            <a:spLocks noGrp="1"/>
          </p:cNvSpPr>
          <p:nvPr>
            <p:ph type="ftr" sz="quarter" idx="11"/>
          </p:nvPr>
        </p:nvSpPr>
        <p:spPr/>
        <p:txBody>
          <a:bodyPr/>
          <a:lstStyle>
            <a:lvl1pPr>
              <a:defRPr/>
            </a:lvl1pPr>
          </a:lstStyle>
          <a:p>
            <a:endParaRPr lang="en-US" altLang="en-US"/>
          </a:p>
        </p:txBody>
      </p:sp>
      <p:sp>
        <p:nvSpPr>
          <p:cNvPr id="9" name="Slide Number Placeholder 5"/>
          <p:cNvSpPr>
            <a:spLocks noGrp="1"/>
          </p:cNvSpPr>
          <p:nvPr>
            <p:ph type="sldNum" sz="quarter" idx="12"/>
          </p:nvPr>
        </p:nvSpPr>
        <p:spPr/>
        <p:txBody>
          <a:bodyPr/>
          <a:lstStyle>
            <a:lvl1pPr>
              <a:defRPr/>
            </a:lvl1pPr>
          </a:lstStyle>
          <a:p>
            <a:fld id="{2248C5DD-3BD7-494C-B720-2D0963441F2E}" type="slidenum">
              <a:rPr lang="en-US" altLang="en-US"/>
              <a:pPr/>
              <a:t>‹#›</a:t>
            </a:fld>
            <a:endParaRPr lang="en-US" altLang="en-US"/>
          </a:p>
        </p:txBody>
      </p:sp>
    </p:spTree>
    <p:extLst>
      <p:ext uri="{BB962C8B-B14F-4D97-AF65-F5344CB8AC3E}">
        <p14:creationId xmlns:p14="http://schemas.microsoft.com/office/powerpoint/2010/main" val="4027612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6B8718FD-7D78-4FBE-90F5-FA02F9B8CD10}" type="datetime1">
              <a:rPr lang="en-US" altLang="en-US"/>
              <a:pPr/>
              <a:t>6/27/2016</a:t>
            </a:fld>
            <a:endParaRPr lang="en-US" altLang="en-US"/>
          </a:p>
        </p:txBody>
      </p:sp>
      <p:sp>
        <p:nvSpPr>
          <p:cNvPr id="4" name="Footer Placeholder 4"/>
          <p:cNvSpPr>
            <a:spLocks noGrp="1"/>
          </p:cNvSpPr>
          <p:nvPr>
            <p:ph type="ftr" sz="quarter" idx="11"/>
          </p:nvPr>
        </p:nvSpPr>
        <p:spPr/>
        <p:txBody>
          <a:bodyPr/>
          <a:lstStyle>
            <a:lvl1pPr>
              <a:defRPr/>
            </a:lvl1pPr>
          </a:lstStyle>
          <a:p>
            <a:endParaRPr lang="en-US" altLang="en-US"/>
          </a:p>
        </p:txBody>
      </p:sp>
      <p:sp>
        <p:nvSpPr>
          <p:cNvPr id="5" name="Slide Number Placeholder 5"/>
          <p:cNvSpPr>
            <a:spLocks noGrp="1"/>
          </p:cNvSpPr>
          <p:nvPr>
            <p:ph type="sldNum" sz="quarter" idx="12"/>
          </p:nvPr>
        </p:nvSpPr>
        <p:spPr/>
        <p:txBody>
          <a:bodyPr/>
          <a:lstStyle>
            <a:lvl1pPr>
              <a:defRPr/>
            </a:lvl1pPr>
          </a:lstStyle>
          <a:p>
            <a:fld id="{8A2AAD73-2E89-48ED-949E-AAD2CF9F7781}" type="slidenum">
              <a:rPr lang="en-US" altLang="en-US"/>
              <a:pPr/>
              <a:t>‹#›</a:t>
            </a:fld>
            <a:endParaRPr lang="en-US" altLang="en-US"/>
          </a:p>
        </p:txBody>
      </p:sp>
    </p:spTree>
    <p:extLst>
      <p:ext uri="{BB962C8B-B14F-4D97-AF65-F5344CB8AC3E}">
        <p14:creationId xmlns:p14="http://schemas.microsoft.com/office/powerpoint/2010/main" val="2176758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81882073-8171-4C30-90D3-0FF795DC500C}" type="datetime1">
              <a:rPr lang="en-US" altLang="en-US"/>
              <a:pPr/>
              <a:t>6/27/2016</a:t>
            </a:fld>
            <a:endParaRPr lang="en-US" altLang="en-US"/>
          </a:p>
        </p:txBody>
      </p:sp>
      <p:sp>
        <p:nvSpPr>
          <p:cNvPr id="3" name="Footer Placeholder 4"/>
          <p:cNvSpPr>
            <a:spLocks noGrp="1"/>
          </p:cNvSpPr>
          <p:nvPr>
            <p:ph type="ftr" sz="quarter" idx="11"/>
          </p:nvPr>
        </p:nvSpPr>
        <p:spPr/>
        <p:txBody>
          <a:bodyPr/>
          <a:lstStyle>
            <a:lvl1pPr>
              <a:defRPr/>
            </a:lvl1pPr>
          </a:lstStyle>
          <a:p>
            <a:endParaRPr lang="en-US" altLang="en-US"/>
          </a:p>
        </p:txBody>
      </p:sp>
      <p:sp>
        <p:nvSpPr>
          <p:cNvPr id="4" name="Slide Number Placeholder 5"/>
          <p:cNvSpPr>
            <a:spLocks noGrp="1"/>
          </p:cNvSpPr>
          <p:nvPr>
            <p:ph type="sldNum" sz="quarter" idx="12"/>
          </p:nvPr>
        </p:nvSpPr>
        <p:spPr/>
        <p:txBody>
          <a:bodyPr/>
          <a:lstStyle>
            <a:lvl1pPr>
              <a:defRPr/>
            </a:lvl1pPr>
          </a:lstStyle>
          <a:p>
            <a:fld id="{FD29830B-5C6A-4438-B2DA-03483E98B3D4}" type="slidenum">
              <a:rPr lang="en-US" altLang="en-US"/>
              <a:pPr/>
              <a:t>‹#›</a:t>
            </a:fld>
            <a:endParaRPr lang="en-US" altLang="en-US"/>
          </a:p>
        </p:txBody>
      </p:sp>
    </p:spTree>
    <p:extLst>
      <p:ext uri="{BB962C8B-B14F-4D97-AF65-F5344CB8AC3E}">
        <p14:creationId xmlns:p14="http://schemas.microsoft.com/office/powerpoint/2010/main" val="3790571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AD936EDE-3D52-429F-B801-C3656A381BF2}" type="datetime1">
              <a:rPr lang="en-US" altLang="en-US"/>
              <a:pPr/>
              <a:t>6/27/2016</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A00DEE36-4ADD-4BC3-8419-C01AC9063A66}" type="slidenum">
              <a:rPr lang="en-US" altLang="en-US"/>
              <a:pPr/>
              <a:t>‹#›</a:t>
            </a:fld>
            <a:endParaRPr lang="en-US" altLang="en-US"/>
          </a:p>
        </p:txBody>
      </p:sp>
    </p:spTree>
    <p:extLst>
      <p:ext uri="{BB962C8B-B14F-4D97-AF65-F5344CB8AC3E}">
        <p14:creationId xmlns:p14="http://schemas.microsoft.com/office/powerpoint/2010/main" val="632969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51CD867E-3115-4794-851D-5A772AD7AAB9}" type="datetime1">
              <a:rPr lang="en-US" altLang="en-US"/>
              <a:pPr/>
              <a:t>6/27/2016</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A89C8722-41F5-4DE3-84A6-2F717A1C6288}" type="slidenum">
              <a:rPr lang="en-US" altLang="en-US"/>
              <a:pPr/>
              <a:t>‹#›</a:t>
            </a:fld>
            <a:endParaRPr lang="en-US" altLang="en-US"/>
          </a:p>
        </p:txBody>
      </p:sp>
    </p:spTree>
    <p:extLst>
      <p:ext uri="{BB962C8B-B14F-4D97-AF65-F5344CB8AC3E}">
        <p14:creationId xmlns:p14="http://schemas.microsoft.com/office/powerpoint/2010/main" val="1725089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13E4131-6DB2-46F8-94EF-ADC5EB835C90}" type="datetime1">
              <a:rPr lang="en-US" altLang="en-US"/>
              <a:pPr/>
              <a:t>6/27/2016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67047A8-3551-4E23-8D07-091E72562C6B}" type="slidenum">
              <a:rPr lang="en-US" altLang="en-US"/>
              <a:pPr/>
              <a:t>‹#›</a:t>
            </a:fld>
            <a:endParaRPr lang="en-US" altLang="en-US"/>
          </a:p>
        </p:txBody>
      </p:sp>
    </p:spTree>
    <p:extLst>
      <p:ext uri="{BB962C8B-B14F-4D97-AF65-F5344CB8AC3E}">
        <p14:creationId xmlns:p14="http://schemas.microsoft.com/office/powerpoint/2010/main" val="1004628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38D5A66-6FA0-4AA1-A5C4-5501908320D6}" type="datetime1">
              <a:rPr lang="en-US" altLang="en-US"/>
              <a:pPr/>
              <a:t>6/27/2016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062730E-3B00-49A4-A980-1CE30BB41CB8}" type="slidenum">
              <a:rPr lang="en-US" altLang="en-US"/>
              <a:pPr/>
              <a:t>‹#›</a:t>
            </a:fld>
            <a:endParaRPr lang="en-US" altLang="en-US"/>
          </a:p>
        </p:txBody>
      </p:sp>
    </p:spTree>
    <p:extLst>
      <p:ext uri="{BB962C8B-B14F-4D97-AF65-F5344CB8AC3E}">
        <p14:creationId xmlns:p14="http://schemas.microsoft.com/office/powerpoint/2010/main" val="603693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34BE3BF4-47CC-4A49-ACD5-4E71D709B2D8}" type="datetime1">
              <a:rPr lang="en-US" altLang="en-US"/>
              <a:pPr/>
              <a:t>6/27/2016</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FB700D62-DD1F-4313-9002-5A84D73A9FF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altLang="en-US" smtClean="0"/>
              <a:t>Equal? Independent?</a:t>
            </a:r>
          </a:p>
        </p:txBody>
      </p:sp>
      <p:sp>
        <p:nvSpPr>
          <p:cNvPr id="13315" name="Content Placeholder 2"/>
          <p:cNvSpPr>
            <a:spLocks noGrp="1"/>
          </p:cNvSpPr>
          <p:nvPr>
            <p:ph idx="1"/>
          </p:nvPr>
        </p:nvSpPr>
        <p:spPr/>
        <p:txBody>
          <a:bodyPr/>
          <a:lstStyle/>
          <a:p>
            <a:pPr eaLnBrk="1" hangingPunct="1"/>
            <a:r>
              <a:rPr lang="en-US" altLang="en-US" sz="3000" smtClean="0"/>
              <a:t>Phenomena appear to occur according to equal chances, but indeed in those incidents there are many </a:t>
            </a:r>
            <a:r>
              <a:rPr lang="en-US" altLang="en-US" sz="3000" smtClean="0">
                <a:solidFill>
                  <a:srgbClr val="FF0000"/>
                </a:solidFill>
              </a:rPr>
              <a:t>hidden biases </a:t>
            </a:r>
            <a:r>
              <a:rPr lang="en-US" altLang="en-US" sz="3000" smtClean="0"/>
              <a:t>and thus observers assume that chance alone would decide.  </a:t>
            </a:r>
            <a:br>
              <a:rPr lang="en-US" altLang="en-US" sz="3000" smtClean="0"/>
            </a:br>
            <a:r>
              <a:rPr lang="en-US" altLang="en-US" sz="3000" smtClean="0"/>
              <a:t/>
            </a:r>
            <a:br>
              <a:rPr lang="en-US" altLang="en-US" sz="3000" smtClean="0"/>
            </a:br>
            <a:r>
              <a:rPr lang="en-US" altLang="en-US" sz="3000" smtClean="0"/>
              <a:t>Random sampling is a sampling process that each member within a set has </a:t>
            </a:r>
            <a:r>
              <a:rPr lang="en-US" altLang="en-US" sz="3000" smtClean="0">
                <a:solidFill>
                  <a:srgbClr val="FF0000"/>
                </a:solidFill>
              </a:rPr>
              <a:t>independent chances </a:t>
            </a:r>
            <a:r>
              <a:rPr lang="en-US" altLang="en-US" sz="3000" smtClean="0"/>
              <a:t>to be drawn.  In other words, the probability of one being sampled is not related to that of others.</a:t>
            </a:r>
          </a:p>
          <a:p>
            <a:pPr eaLnBrk="1" hangingPunct="1"/>
            <a:endParaRPr lang="en-US" altLang="en-US" sz="300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Random sampling = equal chance?</a:t>
            </a:r>
            <a:endParaRPr lang="en-US" dirty="0"/>
          </a:p>
        </p:txBody>
      </p:sp>
      <p:sp>
        <p:nvSpPr>
          <p:cNvPr id="3" name="Content Placeholder 2"/>
          <p:cNvSpPr>
            <a:spLocks noGrp="1"/>
          </p:cNvSpPr>
          <p:nvPr>
            <p:ph idx="1"/>
          </p:nvPr>
        </p:nvSpPr>
        <p:spPr>
          <a:xfrm>
            <a:off x="457200" y="3886200"/>
            <a:ext cx="8229600" cy="2239963"/>
          </a:xfrm>
        </p:spPr>
        <p:txBody>
          <a:bodyPr/>
          <a:lstStyle/>
          <a:p>
            <a:pPr marL="0" indent="0" algn="ctr">
              <a:buNone/>
            </a:pPr>
            <a:r>
              <a:rPr lang="en-US" dirty="0" smtClean="0"/>
              <a:t>Chong Ho Yu (2016)</a:t>
            </a:r>
            <a:endParaRPr lang="en-US" dirty="0"/>
          </a:p>
        </p:txBody>
      </p:sp>
    </p:spTree>
    <p:extLst>
      <p:ext uri="{BB962C8B-B14F-4D97-AF65-F5344CB8AC3E}">
        <p14:creationId xmlns:p14="http://schemas.microsoft.com/office/powerpoint/2010/main" val="2485175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smtClean="0"/>
              <a:t>Examples of bias tendency </a:t>
            </a:r>
          </a:p>
        </p:txBody>
      </p:sp>
      <p:sp>
        <p:nvSpPr>
          <p:cNvPr id="14339" name="Content Placeholder 2"/>
          <p:cNvSpPr>
            <a:spLocks noGrp="1"/>
          </p:cNvSpPr>
          <p:nvPr>
            <p:ph idx="1"/>
          </p:nvPr>
        </p:nvSpPr>
        <p:spPr/>
        <p:txBody>
          <a:bodyPr/>
          <a:lstStyle/>
          <a:p>
            <a:pPr eaLnBrk="1" hangingPunct="1"/>
            <a:r>
              <a:rPr lang="en-US" altLang="en-US" smtClean="0"/>
              <a:t>Throwing a ball to a crowd</a:t>
            </a:r>
          </a:p>
          <a:p>
            <a:pPr eaLnBrk="1" hangingPunct="1"/>
            <a:r>
              <a:rPr lang="en-US" altLang="en-US" smtClean="0"/>
              <a:t>Putting dots on a piece of paper</a:t>
            </a:r>
          </a:p>
          <a:p>
            <a:pPr eaLnBrk="1" hangingPunct="1"/>
            <a:r>
              <a:rPr lang="en-US" altLang="en-US" smtClean="0"/>
              <a:t>Drawing a winner in a raffle </a:t>
            </a:r>
          </a:p>
        </p:txBody>
      </p:sp>
      <p:sp>
        <p:nvSpPr>
          <p:cNvPr id="14340" name="AutoShape 2" descr="data:image/jpeg;base64,/9j/4AAQSkZJRgABAQAAAQABAAD/2wCEAAkGBxQSEhUUEhQUFBUUFxQYFRUUFxQWFxcVFxYXFhcVFBUYHCggGBolHBQUIjEhJSkrLi4uFx8zODQsNygtLiwBCgoKDg0OGhAQGiwmICQsLCwsLCwsLCwsLCwsLCwsLCwsLCwsLCwsLCwsLCwsLCwsLCwsLCwsLCwsLCwsLCwsLP/AABEIAM8A8wMBIgACEQEDEQH/xAAbAAABBQEBAAAAAAAAAAAAAAABAAIEBQYDB//EADwQAAIBAgQEBAMGBgIBBQEAAAECEQADBBIhMQVBUWEGEyJxgZGhBzJCUrHRFCNyweHwYoIzJLPC0vEV/8QAGQEBAQEBAQEAAAAAAAAAAAAAAAECAwQF/8QAJREAAgIDAQACAgIDAQAAAAAAAAECEQMSITETQSJRYYFCcZEE/9oADAMBAAIRAxEAPwD2sUqRpVsyCjSpGgFSpUKANA0qFChmlTaVUg6hSJrh/FLMa+/IfGoZckvSRQqPcxqDnPtUS9xL8unfc/pFDLyxX2WdKs3iuO5WKsWJXJMAfiJ6RMZdfcVOtcVYqDAhgDqNdRPI0M/Mv0W00pqqbiLdh7f5rmvEyBJIgwPVpqTAHLUkgUHzxLqlVda4qp5bdCDqND9ZrsOIJ3+n70NLLB/ZLpVGGOTqR8DXa3cDCQZFDakn4zpRptGhQ0qVKoAzSoUaAVI0qVAClQo1QNo0BRNAKlSNA0AqBpGmsY1NUBpVyu3gokn271VYrFFj25Af3ocp5VEn38ZH3YPWf7RXO7xER6Qfc/tVBjLNxyVDZVOxBIbUFWGm49UjoVHXTpicZbsqPOuIkgfeIWTzgE0PO8s34yRjeIZVzOxgEfCTqfYCSewNRcJjvNLDKRl6mZ9Tqfqh+YqUwqj8V+Ihg7YIAa45hFPQfeYxyA+pFDmltz7Lwioi2384mfRl25TI5fD671XeE+NNi7BuOFDB2UhZAgAEbk9askxim41pdWRVZ+2YnKD3ME/LrQatNo73EWJbLABJLRoOZJNU3DfFNi9eFi2Hn1ZWgBCFBMjWYgdKz3i3jguX/wCFdzasqR5zqCzPoGygDlqPj7RVb4bxVleIFlOW0S62tG1zelB1kzzrNndYvxtnpWJxaWyodgDcOVBuWPYDl35U69ZVxB6gjfcGQfpUS9wy299L5LeZbXKoDekAzMr/ANj9KruPeIfJcWbSeZfaMqchOxb9Y+ZFU4626Rc4TBLbLET6omd9JP6sx92Nd68wu2bzY+3bu3C10tbzlSQFB9bIscgvStr4k4y2GQFLTXGYnk2VQObEDvoPeiZqWN2u+lnaxJ8xliAgEtP4jBiI6HrUvB8XGwIOrQDofSQpj4kD41CwN1zbQ3QA5UFgJgE8tSdtqT4O3mDEAEGRyk+o7e7E+4B5VTmnT4XycRB3B+Gv0qRbxSHZh8dP1qhinoeutDpH/wBEkaGnVV8OuAEgmJiByqzqHrhPZWGjQpCobDQpUaAEUqU0qAFClNKqBUDRrjfvhd/lzqkbSVsdccASdhVPxHiI0nQEwoPNjMDpJjSadicSX7DkBUS9aDCGAI6HUcxqOe5oePJl24vDhgcZ5oLQRrpM6ggEEfOCORBFSTpVP4o4mbGGuOphoCqejMQJHtqfhWb8F8WdL9yxfZszEsC5JIdRqCT1XX/rS/oysbknJG6c15V4luPijexQ1tWnSynddZI7SQf+46V6fjLPmWnUNGdGUMOWZSAR86wSeBL/AJRD39lYraTMyl4kDWAJMcqkjeFxXWzZeG8b52GtPMkoA39S+lvqDXnON48j4q+99Hc5blmyi5YQHMhYzz1Ow3Y9q3PgnA3bOGyXkyMGYgEg+kweR01nSrxLKj7qqJ1MACT3ilWiKUYSZ5z9mfEXDmwLZZHJZrgmEIQxmgQJyga1f+D+HX7d3FXMQpDXWXKxI9QBfYA6DVasuB+HLWELG1nlwAczToDIgQBzq5WiQnkTbr7IFzhVi4SXs2mJ3LIhJ+JE1n+EeDPKxDXbnlukk21UMMjZwymNtAIrTpj7ZKgMJb7uh1+8On/BvlUmoTeS4V2G4YEvXbwPqvC3I6ZARoe4j5VXcY8JWsS5uMXRzElSCNBA9JB5AbRWgdwNyAJA16kwB8yBSVgdiDy0+X9qtGFOSdo8x8NcLvnFSkp5TKWNwENkJykAEHUrNbrB8Yz4m7Y8tl8oKc86GQCBHImT8jVqR3pnlAEmBJiSIkxtJ5xJolRqeXb1GT8S+J2tXfItZA3pzXLk5VLdvaDOu+1Znitm4+It2/P/AIi42X1g+hWbUC3HICCSIr0Ti/DLd622e2txgpy8mmNAH5a96xnhXw5iFvLdP8oW3hgw9TDKZyyCIMgT3MbVHdnXHKKjZubVxbfl2yxLEZVmWZso1Y/3J696mHXtUdlRZuNAKqZc8lHqInpzrNXvHVpjlw1m/iG5ZEIH/wBvpVs4KDl4XmE89HCNDJBJckzuSTPUl1ULyCE9BV1YxjLzkd6wfhjxu2KxHktYiZIKNmy5dy5PLYSOZHWtoGqI1LaLLixjVO/pPfb51Kmsk3EQLotxuCSekDN02iNZ/Eu+sW/B7+fVXBUjSCCD7VTtjzStJot5pUBRqHpBSpUaoGA0aFc798IJPwHWqRtJWzljcQV2G/P/ABWax+Ius+W3IIIlmEgiAwOadp9JXeGkbVZ4i4WMn/8AK5Gh4Z5NpWVfG+O2sIoNySzfdRRJMRO+gAmp1q+txVdDmVgCpGxB1FYzxhhlv421adgiixcYsYAU+sgtPKVWqnwj4iu2WTDqq3Va6ANdQDo3lkkDf1Ce/XSbdN/FcbXpf/aErm3ZCoWXzRmAky0HKsDrLVluOcMxdxhfvWgDdIUKg1kDSUEnYRrrpXqxFILRqyRzaqqInCLOSzaWGEIohyCw0GjEcxt8KmhKFRcZbuMfQwC+meRkNm0gaggZSD1+dOXrJcVCxnE0t5pzMV3VRJ1VnG/XIR711sDIqIzyQIBJ1bKN45mN6cbSkzlBPWAT86E5fRwedRsRRO1ZHiPjhLeJ8hLYcB1RrmaACSA2URrE9dwa1rOACTsASfYamlmtGqsi4lbNlTdcKgTXNtBJbYcyTcfT/kaXC+KWsQC1l8wXQ6MIJ15gV5/xXjC443XuXVt2rSubFksA9y5lOViOfL9BzNXP2Yuvk3RIzeZJWROUIomOkk61i+naWOo2/TX37KuIYbEEdiCCD7yKZhMEtucpJzRvBOk/3LH3Y1T8e8QCyws2lN2+8ZV5LOxY8/b5kVkDZvtj0t3bpa6WTOVJGUGHZFjkF6aVWzEMba9PTxULFY/yycynKMsN11bMfZVUmpW1V/FeNWLAi86gn8H3mP8A1H960ckrfhYI0gHUSAddx2NPVai8Pxtu+ue2wZeZG4O8EHUHWnY3F+WAYkEgEzCqvNmPQAE0FO6HY3CJdRrbjMriGGoke4ryjxFbfh1x7GHxDZLyetPxKDoA3KSOYgxXq+Dxa3VzKekg6EEgGCORgjSuWJ4VauXEuvbVntmUeNR79QJkTsday+nXHPR0zMfZrgUt4Q3kVmuXM2aQASEJARCdI7zv7VXXPFvEAXunCgWrbQ6lXBXsXmZ21iNak+NPEOLwlwLatJbs6BLmXMGMSR0Tn6Y71XJd4njrBCXLL230fIbasOqvpK+1Q7JX+TrpueFcRt4ywLlslQ2h2zIykEqeR5diD3phd8Oxdm/kooVQDLM2gB5ereeeulVXB7VvhODnEuJe5LZZPrYABUG5hVk+xqZhvF2Du3VspczM/wB30MFzcllhv+1U4OPXquGt4fxUEhXIDwCRIJE/mj9atQaxl7CuMxtkkuRJZvujMW9MRpLHeTEDYRV1hMUyAD7w5z+o6UOkM1cZczRrmpnXr1pVT1HPEXwo78hWcxXFP5qpBbMD6hsIMenqAdDGokaRrWixOHDjXfkelUS4NbbNCgMxliBueveqebPf34QuK8ds4bL5zZc5AA3PdiOSjma64zF5Ar6G2T62/KCPTcn8sxPZp5Vj/HHDRfxuGtzl8y26huhXMwntNUfBPEt/DFcPNt0FzKc5lQslWVbg0yc51j20rO3TMcVxTXpr/EPhQYq+t03CgC5XG5IBlcnIbmZ7V1HgzC57bqrKLYjKCfWQZDM28jXbt0q/toNAIAA0jp2o3bqopZjCqJJ6Dr7VqkY+SXiY4jrUPHYhwcqKSSAcwg89VPQkAwTpO8c++HxIuLKyNwQdwRoQe9PNDn4+kc4gW7Ya+6LAAZiYUnqJ67xXXD31uIroZVgCp11B20NZDxojYi9h8KpALZ3PaFIUn5P86l+AcWWwzW2kNZdkI5gHX4QSw+FS+0dHD8diPYxD4niLXEP8rCDy/wCpnlWj4z8EHWp/jLjDYbCsyffchFP5SwJzfAAx3iqThHgi7adWfEQquHCJmIYgggsSQJ0HI1scTgUurluorrIMOARI2MH3oro1NxUl9o8Z4lfseXYWxmLoHN1yIzOxUgjWSBBGvQV6/wANxX8Th1coVF1TKk8jI37j9ag8b8K2MQioALIRs38pUBOhEHTv9KuMHZW1bRJ0RUQFiJMQqz3OlRKizyKSVema4x4NsG0/kWQt2PQc7gTImQTG08q7eC+AHC22NwAXXMGGkZB92Pma0aXVbYgkbwQY1I/VWHwNOZwNyAJA16kwB8yKUYlklWpneM+E7OIc3GNxXaJKmRoAB6SDyA2isn4W4VfbE5lLW/KYFjcBDFCSIAYblQRXpysDsQfakaUVZmlRnPGd7Ei0Bhg258xkjMBGgA31ncdKwV57ToiWbdw33f8AmNcOZi2wVPcnpOmteusKpcB4dCYq5iLj+YzGUERknT4mNAfejRcWVRRP4Hw8YewlsbqPURzc6sfn9AKGP4zYs6Xrtteqkgn2ybn5Vn/tEweKuW1/hySiSbiISHbodPvKBPp/Xl55iGs3FtWcLh3F5zFwuxZi8wFTYAcyYH0NG6NQxb/k2e2cPuW2thrJUo0kFTIJJJJ95JnvXW/iAilmMAdie0ADeqDhdixwvCAXXCyZdtSXuEbKo1MAQOwnrXXh/H8LjZRWDEa5GDI3uu06Tt1pZyce2vC1uJbv24IV0uD7rCQQddjVDwPwgmFxLXrdxwhUgWpMAn8xn1KOQPOp1+09ol0GYkKiBVMKoJMFQwGghRyETpJqyw+IV5UH1LGaJgHXTNEHUGgtxXPDOfaJxm3YwxtlVe5eBCqwBAHO4QenLvHeqz7M/DWRRiro9Tj+UD+FDu/ueXb3rQcb8KWMVdS7dDZkImDo6DXIw6e2u9X6aaD4UrpfkShqv7DlqbgMPJk7D6muFi3mMVcIgAAFU1gx29mKjRilQ9o2o+Lw2cdxt+xqRSqkaTVM858beG7uJNtrTBXtllIYkel4kgjpG3MH5ix4IwqpbVlLFDLPMF+oboug0G3XUzvsXhg4kb/r2NVLLEzpG8/3qUjyZN4cT4MS0AAAAAIAA2AGgAHSuOIwquVLT6SdiQdYkSORjbY021js11reU+kDX9xyBEEHY6jQgio+K45Yt3ksu4Fx9h06BjyJ5dflVOKUrInizGHD4NzbOQjIqleQLAGOmk1nfBXGGtXThb5IJJy5tw51Kk/8pkdz3q0+0dGOE9IJAuIX7LDCT2krWYxnC8biP/VlArApkRRD5QfSwXcxpq2vwFZfp6IRTh37NB4i8N3r+K8y1cyK1sKWkgrEgqANSDM/E1L8OeH2wl1sjF7ToskwD5isdh0gmr3BOzIpcZXKjOo1ho1E+9djpzq0cXklWoaZcuBVLMQABJJ2AGpNccdauMIRsshgeuo9LAjWQdehk/DotsZcp1H+ZqmKOa4xS5QGWEyPbIT/AO4nzrpfw63FytMe8VDxl2zhbTXSoUII0AzGQqhRPM5UHwHSn8Y4qmGtNduTA0AG7MdlH1qM0l3gUt2rLasFa6YAYiWbMzwo5mXb51JvWFcQ2sEEe4IIPzFY7gmGuYi/bxd9hJzlLSkEJbyws9DLg9dNe1rx7xF5LCxZU3MQ8ZV/Cs7Fjz6x8yKl8Nyi9qXpb4TBLbmCTmiZ30/yWPuxoYsPoUIkSSu2b0tAn+or8jVNwDhd23cuXsS+e6wCzyVfvMF6CYHL7tdcV4mtC4LVn+fdYwFQ+kd2fYAc4mqYcXtzpa4IuV/mRMke4GgJ94n2IqQHEkAiREjmJ2kctj8qbanSd+1QMZwuWzW2KEsC0bTGWR/yy5gOUsTvQiSvpNvLIIBKkgjMIkE8xOk1hMD4Ct2Wa9ib5ItuLgYHKCi+om6TqCTvB5d63sU25aDAggEEQQdQQeRFGjUZuPEYfj/izhuJXJdW5cAPpdUKlT1ViQRMVluLY6zdxNn/APnWmtuIAgQWuT6SFBMRzJ357Vo+P+Bmtv5+AOVhqbOh9/Lzaf8AU6fpWh4BjgmGW/i7dnCuZBMLbkciQQCpOvp1/tWT0KUYq49LnFcRs2YF27btltg7qs+0nauV3ABgMhGRmzsB6s5kEENPQQOWvYViuKYPhd++1+5jPvj1IGJ9WgBUwTEfh9vah9l2ObzrthSz2QrMmb8MOANPw5gZI6ilnP46jsjf8OuO4YuuUT6JBDR3B/XnBqXkpTU7h9mfUfh+9aOMI7ypEnB2Mo13O/7VIpClUPoJJKkCjQo1TQKFOoUA2ouNwuYSN/1HQ1LoVTMopqmZzD4Zba5UGUDlt9K818S8KN7G4vKwVktpdGaACAqBgWO2+9ewY7CT6l35jr/mvO/E3hG5icULiXAtu4oW71AWNh+KYG+xFRrh54r45u2O8CeIPPt+TdM3EGhO729NT1I2+Va2KpMJ4Vw9q4ly2GVralRrox/O/U6ntr2q5uuchKgFgDAPMjlpRHGbTl+I4iKr7+Ba40u+gMrG42MdNGVCDHIjnXTBWHzMzsfV+EwY1kbaSJYabgLOorphMYl1Q6EMpnUdQYI+YNDPV4ds1R7GLW41wKZ8tsjf1ZVb/wCX0NVPAOLedexSzolwZfYDIYHSUn/tT/D3CGw7X8zBlu3S6gTIBJ+8Tz2+VCuNXZneP8TTEY+3hrjFbNlxmEMfMumMqwBtJAnpm7VreMcJt4pBbu5soYMMpgyARv8AE1zbw/hjdN5rStcJDZiWPqWIIEwDoOVWgFK/ZtzXNfopuB+G7WELm1nJeAS5BgCdBAHWuHGPCFjEO1wl1dolgZBgQPSwI2A2itA7gbkDYa9SYA+ZFLOImRGsnSNN9f8AdqUZ3ldlXj+FZ8OcOjG2CoTNGYwI0PWQIPvUbwrwRsIjK5RmZjqoAheQLRJ6wdqvlFIrQik6owWJ8a372IOGwi2bZzFVe+SpYjTYxBPIQTVFZ4zjmxotW8T5zq0HKALOn35UAAoNdYnTTlWg+1Dhim0t1LBa4CA91d1QfnA1YdDy69eX2c8AvYc3Wv2lTOqZGOrwRmI0MAaiecjtWe2elOChskblLhO/0/tVbiLDI73VJdmBVQFGnMT12AHITJnU1meP+F8XfxLMMUEtRKQXGQj8ORT8c0/tTPs+4/cuvcw95vMa2CUuAzKqwUgt+Iagg8xSzhpS2TNngsYHYpMsgGYgCDykCSQJB36c6r/FPhu3jUAclXSfLcaxMSCuxBgd+9TMTw0OIEICwNyB98c1Mdf9g60rWOZcxuAwSAqZRmAgSd/UJMbanbQiKZTp3E8xwnDP4O+tjG4QX0uMAly2WzEnQeWQRm5Spgj9fWOFcJs4ZStm2qA6mJJJ7kkk/OpAtgxoDBkTrB6iuqiTA57USNTyOfDvhLOdo5DerlVrlhrIRY+Z6mutU9WLHqg0qVKodQUqApVQONCkaFAA0qRoTVIGq/H4X8S/Ede4qfNA0MyipKmUJ61CweN8wsQpEGDM6j+zAggqdR3EE23FcArA6SrfeXQ95g8qi27QUAAaDT/etDxShpxnPE3cqsfyhj8hNY7wHxC2tlLRcea7XGyc9D9DAmO01Y+G8W15L1u5r5V25a1/EkmAe4Ej2FdOBeF7GGJYAu8nKzxKDkFHWOe/6VP5N8inFnThXh+3YvXLyFs1wn06ZVDGSABvrV1kpoWlcklYMAGSOukR9Z+FDi236OkTGk9OfvUXGYAXDJZh6SsDbKSpI+aiuhw4LhzOYAgGeR3EfAH4Ci2JUOLc+sqWy88oIEnoJNGWPPA3rCuAGGxBGuxBBB+YrkcGptm3rlIIOuusyZ66k+9dBckkDUiAexIn9CPnSvXlRWZyFVRLMxgADmT0qk74G+Gyt5ZAaDlzbTGk/TWo3D8S5ZkdCMoHrMa8tY0kkM2mwK9ao8Z48wqGENy83S2umndo07ia7+F/FyY1mQI1t1GaD6lKzE5gNDrsfhNZs6aSS8NFWZ8ccEv4m0Bh7xQrJNucoue7DUEcgdNeW9aY1EGOQuU5gEk6RAIB1nkT9D0NVmYtp2jxbhWAtNdaxjbl/D3JiTGT2cESvvsf19N8N+FbeCD+Uxa64jzLkGOgCrHpnUidY3q2x3CLN50uXLas1ogoxGoI2B6idYOk1ifFeNu4TidrEO1wYdlRTk1BVZzIRsTJzR3MVmqOzn8nELHcQ4rgs1681u7aDhSPRlIJ0IAAZQZA/UVueE4m3irVu+qghhK5gJU7MOxBBHwryjGNbx3EfLs3bxtX3BMzo2X1MEaNBGk7AV6/wnh6Yeylq3OVBAnc6ySe5JJ+NETMkkv2S8vSrLh9iBmO529qi4SzmPYb/tVtWi4Mf+TDSoUah6xUaFGgG0qdlpVQKKFOpRSwMNCnEUCKpBppUYppFAA1WYrD5dR939P8fpVpQIoZnBSVM8xw/hS6uOa75uWz5huiDqWYmUK7cyCeh76bAKNx8unapOLwhXVdV6fl/wAVEdsuvzjXTrHapR48m10zicSpbID94NB0IMHKwBHMaSO/vT7FoIoUbLt7dB2oJYVSWUAFjJMbnuacDRHN/wABmo1rBAXnuzq6okcgELHQ9y/0qSBTlWqLpAW2B8f9n6VXcf4SuKstadmUGDKnmNpGxE8jUrFY9LbANIlWYmNAqgSe+6jSdxXdWB2M/wCNDUNK108X4rib+DW7gs9tlJGZkAzEHXKW3E6SpnpMVvfCuFt4PAecoa6XQXXNtSWcxoqg65Rt8zVnd8LYVrxvNaUswYMDBRi27Fds0SJ7msrx7xxew91rKYdbYTRfNmSo0DAKQAvTU1nw9G3yKl/YsJ9oj5g13DMthjAdCxg+5ADnsI2rZG0l+2GtMoF0Bs6qDmUgxPcTI6EfCsDxd+JYyytr+FRbbFWBtZYPMHMXIiTOlbnw1w44XC27TkFkU5jyliWIBPIEx8KqM5IxSteitYtrRPmLlQlVtIoBJOoyiBtGXfvtU7E4VLqlHVbinRlYBh11HyqNZx+Hu3PLW5ae4ssFDKWHIka761z/AIW7bZRb1zsC9whPugaqw3M7yPxMToKHJ/8ADtwjw/hsOxazZRGOhYCTHQEyQO1W6CSABqa5irPA2IEnc/QVS44vJLp3s2gogf6etdBSAogVD3CoikBTgKAQFOApCjQoIpUZoUAKFIUaABptONA1SDaBFGlVA2m06gRUA1hNU3E+GqYzCVBkdQYI0O433FXdNdZ0NDE4bIoCI0+X7VWYC7cF68jj0gq9t9YKMIK+4KnTvV5jMMV22Ox6HvUO2C0yCCPYg9wRy+tDxNONpj0Wnmgoge9YD7RMdi7brlL28NABe0fUST6sx0KnkBMHrroYxw2dG04jctAReZFBIjOyrrOhWecxXfD2VRQqiFUAAdq8VxmGtXr1u1g/Nus8Zrl0+pmO4iNAoBk68+mvq+HezgMPbS7dACjLmuNqzbnKDrHQDYVEzrPHqkWd++qD1EAbSdNf9B+VQON8Fs4tMl1cwEww0ZD1U8vbY0LV6xi1DI4uBdPS2mvJh3j5SNiZat+5bYZhmNxxoCxUDQEr6f6jGwAE6mSMJNeelb4T8OXcH5q+d5ls/wDhQyFnfMw1ymYHp03PthcaXXEsvFTiCpzMott/LJkn0g6ZTMemCJ1r161eVpykGDBggwd499RWa8b+HLuNFoW7ihUb1Iw/MQDcB5kDl70aOmPJ+X5GO8A8A/icSb+Xy7FppVQTq+6oGOpgQSf3r14LVH4X4AuCttbW49zMxb1aQNgAuw7nnV7bQsYG5+g60SoxkfySpEjBWMxnkPqf2FWgFMs2woAGwrqKHqhBRVCAp1KnUNgijRpUKKgTRJphNAKaNMpVSj6FKaFCCoGkaVUDSaE0aFCApUqFQCpUqUUA10BEHY1UYqyUP/H/AH6irmmXbYYQahyyQUkUCADQSNTo07/8SeXaovF8K12xcS2wR3UqGZZAneR7Trymdam4hCjFZaOXpJUj5R8Aa5k/7r/f96p5KcWYXwv4PbCMuJxF4WvLz50BAXLsua5MQdSR7d6HiXHcLxbo13EMGt6SguwyzJU+kjXqNa2PEcJaxNs2by5lblPMbFSOYrzPjPhe5gH85baYrD/iFxQSo6ON1/rX49Ky+HeL3dt9OXB8Xbt8UtjAFzadkUg5tVP/AJNG1ygSROulesXsQgIRmUM8hVJgtG+UbnflVHwbDWLVtbtnDW7N69bJS0xVXYxOTN02+eorz3Eh8RiHONuth7x0tZ0YIGDaLmB9Cj8wnUzPV4Vx+R/6PUxhvKyBSRbtyTqcxJmcw2aSQZOg9XYiZgL5uIGK5Z21mRyI7Hes/wCDL2MPmW8Wn/igLdJ1cnlI0cR+L5yZjUmtHCap0CQN/gOvtVrgsPlEnc7/ALVG4bh5Ocj+n96swKHow46VsIp4popwqHccKNCKU0KOpTQmlQCNKKQNGgGRRoxSqgaKVKlQANNNONNNUApUqVCAIpUqVQApUqIoAUKdQqEI2OtkroM3aQP1qlzmtHUTH4XNqNx9RVOOXHt1elJcBOhj+9clZl0ILL+aNv6gOXerJcHrGk8x07nrVpYw4UQPietDlDG36eceO+Cvi7Smz/5bJLKJjMDEhTybQEe1YzjnE8XjRawzYZhctnX0vLNGWTmHoG88u9e14vhW7WoB5ryPt0P0qACdjII3B3FSjpbx+q/0ceE4c2rNq2xzMltFY9SqgE/SpuHt+Y+XkNW/auD6CTz0A6k8qusBhRbXb1H7x5k1TnjjtK2SFEU6lRqHsCKdTadQBmgaIp0UKMmjmoFKaUNUDg1HNXMimzQp2mlXHNQoCQaE0CaBoQRNKlFKqAUqIoRQg00qMUqgBRpUYoAUIp0UKgBSo0qAEUqIpUAIqPi8Ir76EbMNx+47VIpUIRcHhMurEE7abAVLpUqBJLiFRpRSFCiFOptGhR9GaaDRoB1KgKNAKKYyV0FKoDhlpV2pVbB//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anose="020F0502020204030204" pitchFamily="34" charset="0"/>
                <a:cs typeface="Arial" panose="020B0604020202020204" pitchFamily="34" charset="0"/>
              </a:defRPr>
            </a:lvl1pPr>
            <a:lvl2pPr marL="37931725" indent="-37474525" eaLnBrk="0" hangingPunct="0">
              <a:defRPr sz="2400">
                <a:solidFill>
                  <a:schemeClr val="tx1"/>
                </a:solidFill>
                <a:latin typeface="Calibri" panose="020F0502020204030204" pitchFamily="34" charset="0"/>
                <a:cs typeface="Arial" panose="020B0604020202020204" pitchFamily="34" charset="0"/>
              </a:defRPr>
            </a:lvl2pPr>
            <a:lvl3pPr eaLnBrk="0" hangingPunct="0">
              <a:defRPr sz="2400">
                <a:solidFill>
                  <a:schemeClr val="tx1"/>
                </a:solidFill>
                <a:latin typeface="Calibri" panose="020F0502020204030204" pitchFamily="34" charset="0"/>
                <a:cs typeface="Arial" panose="020B0604020202020204" pitchFamily="34" charset="0"/>
              </a:defRPr>
            </a:lvl3pPr>
            <a:lvl4pPr eaLnBrk="0" hangingPunct="0">
              <a:defRPr sz="2400">
                <a:solidFill>
                  <a:schemeClr val="tx1"/>
                </a:solidFill>
                <a:latin typeface="Calibri" panose="020F0502020204030204" pitchFamily="34" charset="0"/>
                <a:cs typeface="Arial" panose="020B0604020202020204" pitchFamily="34" charset="0"/>
              </a:defRPr>
            </a:lvl4pPr>
            <a:lvl5pPr eaLnBrk="0" hangingPunct="0">
              <a:defRPr sz="2400">
                <a:solidFill>
                  <a:schemeClr val="tx1"/>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9pPr>
          </a:lstStyle>
          <a:p>
            <a:pPr eaLnBrk="1" hangingPunct="1"/>
            <a:endParaRPr lang="en-US" altLang="en-US" sz="1800"/>
          </a:p>
        </p:txBody>
      </p:sp>
      <p:pic>
        <p:nvPicPr>
          <p:cNvPr id="14341" name="Picture 4" descr="http://1.bp.blogspot.com/_eDBIrz51HpI/TPVfqgezKqI/AAAAAAAABTY/K4zBMqsusSI/s400/ticket-300x287.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3657600"/>
            <a:ext cx="2924175"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https://encrypted-tbn3.gstatic.com/images?q=tbn:ANd9GcTBkBz91KXBXg2ghAgpYg-BUdG-6Jake6MMlIQ5Le6Pndq0NWj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657600"/>
            <a:ext cx="2514600"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mtClean="0"/>
              <a:t>Is it truly random (equal chance)?</a:t>
            </a:r>
          </a:p>
        </p:txBody>
      </p:sp>
      <p:sp>
        <p:nvSpPr>
          <p:cNvPr id="15363" name="Content Placeholder 2"/>
          <p:cNvSpPr>
            <a:spLocks noGrp="1"/>
          </p:cNvSpPr>
          <p:nvPr>
            <p:ph idx="1"/>
          </p:nvPr>
        </p:nvSpPr>
        <p:spPr/>
        <p:txBody>
          <a:bodyPr/>
          <a:lstStyle/>
          <a:p>
            <a:r>
              <a:rPr lang="en-US" altLang="en-US" smtClean="0"/>
              <a:t>I am a quality control (QC) engineer at Intel. I want to randomly select some microchips for inspection. The objects cannot say “no” to me.</a:t>
            </a:r>
          </a:p>
          <a:p>
            <a:r>
              <a:rPr lang="en-US" altLang="en-US" smtClean="0"/>
              <a:t>When you deal with human subjects, this is another story. Suppose I obtain a list of all students, and then I randomly select some names and emails from the list.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t>Is it truly random (equal chance)?</a:t>
            </a:r>
          </a:p>
        </p:txBody>
      </p:sp>
      <p:sp>
        <p:nvSpPr>
          <p:cNvPr id="16387" name="Content Placeholder 2"/>
          <p:cNvSpPr>
            <a:spLocks noGrp="1"/>
          </p:cNvSpPr>
          <p:nvPr>
            <p:ph idx="1"/>
          </p:nvPr>
        </p:nvSpPr>
        <p:spPr/>
        <p:txBody>
          <a:bodyPr/>
          <a:lstStyle/>
          <a:p>
            <a:r>
              <a:rPr lang="en-US" altLang="en-US" smtClean="0"/>
              <a:t>Next, I sent email invitations to the “random” sample, asking them to participate in a study. Some of them would say “yes” to me but some say “no.”</a:t>
            </a:r>
          </a:p>
          <a:p>
            <a:r>
              <a:rPr lang="en-US" altLang="en-US" smtClean="0"/>
              <a:t>This “yes/no” answer may not be random in the conventional sense (equal chance). If I offer extra credit points or a $100 gift card as incentives, </a:t>
            </a:r>
            <a:r>
              <a:rPr lang="en-US" altLang="en-US" smtClean="0">
                <a:solidFill>
                  <a:srgbClr val="FF0000"/>
                </a:solidFill>
              </a:rPr>
              <a:t>students who need the extra credit or extra cash tend to sign up</a:t>
            </a:r>
            <a:r>
              <a:rPr lang="en-US" altLang="en-US" smtClean="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smtClean="0"/>
              <a:t>Changing population</a:t>
            </a:r>
          </a:p>
        </p:txBody>
      </p:sp>
      <p:sp>
        <p:nvSpPr>
          <p:cNvPr id="17411" name="Content Placeholder 2"/>
          <p:cNvSpPr>
            <a:spLocks noGrp="1"/>
          </p:cNvSpPr>
          <p:nvPr>
            <p:ph idx="1"/>
          </p:nvPr>
        </p:nvSpPr>
        <p:spPr/>
        <p:txBody>
          <a:bodyPr/>
          <a:lstStyle/>
          <a:p>
            <a:pPr eaLnBrk="1" hangingPunct="1">
              <a:lnSpc>
                <a:spcPct val="90000"/>
              </a:lnSpc>
            </a:pPr>
            <a:r>
              <a:rPr lang="en-US" altLang="en-US" sz="3000" dirty="0" smtClean="0"/>
              <a:t>Assume that your population consists of all 1,000 adult males in a hypothetical country called USX.</a:t>
            </a:r>
          </a:p>
          <a:p>
            <a:pPr eaLnBrk="1" hangingPunct="1">
              <a:lnSpc>
                <a:spcPct val="90000"/>
              </a:lnSpc>
            </a:pPr>
            <a:r>
              <a:rPr lang="en-US" altLang="en-US" sz="3000" dirty="0" smtClean="0"/>
              <a:t>Based on the notion that randomness = equal chance, the probability of every one to be sampled is 1/1000, right?</a:t>
            </a:r>
          </a:p>
          <a:p>
            <a:pPr eaLnBrk="1" hangingPunct="1">
              <a:lnSpc>
                <a:spcPct val="90000"/>
              </a:lnSpc>
            </a:pPr>
            <a:r>
              <a:rPr lang="en-US" altLang="en-US" sz="3000" dirty="0" smtClean="0"/>
              <a:t>But </a:t>
            </a:r>
            <a:r>
              <a:rPr lang="en-US" altLang="en-US" sz="3000" dirty="0" smtClean="0"/>
              <a:t>it is </a:t>
            </a:r>
            <a:r>
              <a:rPr lang="en-US" altLang="en-US" sz="3000" dirty="0" err="1" smtClean="0"/>
              <a:t>agrued</a:t>
            </a:r>
            <a:r>
              <a:rPr lang="en-US" altLang="en-US" sz="3000" dirty="0" smtClean="0"/>
              <a:t> that </a:t>
            </a:r>
            <a:r>
              <a:rPr lang="en-US" altLang="en-US" sz="3000" dirty="0" smtClean="0"/>
              <a:t>the population parameter is </a:t>
            </a:r>
            <a:r>
              <a:rPr lang="en-US" altLang="en-US" sz="3000" dirty="0" smtClean="0">
                <a:solidFill>
                  <a:srgbClr val="FF0000"/>
                </a:solidFill>
              </a:rPr>
              <a:t>not </a:t>
            </a:r>
            <a:r>
              <a:rPr lang="en-US" altLang="en-US" sz="3000" dirty="0" smtClean="0">
                <a:solidFill>
                  <a:srgbClr val="FF0000"/>
                </a:solidFill>
              </a:rPr>
              <a:t>invariant</a:t>
            </a:r>
            <a:r>
              <a:rPr lang="en-US" altLang="en-US" sz="3000" dirty="0"/>
              <a:t>.</a:t>
            </a:r>
            <a:r>
              <a:rPr lang="en-US" altLang="en-US" sz="3000" dirty="0" smtClean="0"/>
              <a:t> </a:t>
            </a:r>
            <a:r>
              <a:rPr lang="en-US" altLang="en-US" sz="3000" dirty="0" smtClean="0"/>
              <a:t>Every second some minors turn into adults and every second some seniors die. The probability keeps changing: 1/1011, 1/999, 1/1003, 1/1002…etc.</a:t>
            </a:r>
          </a:p>
          <a:p>
            <a:pPr eaLnBrk="1" hangingPunct="1">
              <a:lnSpc>
                <a:spcPct val="90000"/>
              </a:lnSpc>
            </a:pPr>
            <a:endParaRPr lang="en-US" altLang="en-US" sz="30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smtClean="0"/>
              <a:t>What if the population is fixed?</a:t>
            </a:r>
          </a:p>
        </p:txBody>
      </p:sp>
      <p:sp>
        <p:nvSpPr>
          <p:cNvPr id="18435" name="Content Placeholder 2"/>
          <p:cNvSpPr>
            <a:spLocks noGrp="1"/>
          </p:cNvSpPr>
          <p:nvPr>
            <p:ph idx="1"/>
          </p:nvPr>
        </p:nvSpPr>
        <p:spPr/>
        <p:txBody>
          <a:bodyPr/>
          <a:lstStyle/>
          <a:p>
            <a:pPr eaLnBrk="1" hangingPunct="1">
              <a:lnSpc>
                <a:spcPct val="90000"/>
              </a:lnSpc>
            </a:pPr>
            <a:r>
              <a:rPr lang="en-US" altLang="en-US" smtClean="0"/>
              <a:t>Assume that we have a fixed population: no baby is born and no one dies.  The population size is forever 1,000.</a:t>
            </a:r>
          </a:p>
          <a:p>
            <a:pPr eaLnBrk="1" hangingPunct="1">
              <a:lnSpc>
                <a:spcPct val="90000"/>
              </a:lnSpc>
            </a:pPr>
            <a:r>
              <a:rPr lang="en-US" altLang="en-US" smtClean="0"/>
              <a:t>When I select the first subject, the probability is 1/1000.</a:t>
            </a:r>
          </a:p>
          <a:p>
            <a:pPr eaLnBrk="1" hangingPunct="1">
              <a:lnSpc>
                <a:spcPct val="90000"/>
              </a:lnSpc>
            </a:pPr>
            <a:r>
              <a:rPr lang="en-US" altLang="en-US" smtClean="0"/>
              <a:t>When the second subject is selected, the probability is 1/999.</a:t>
            </a:r>
          </a:p>
          <a:p>
            <a:pPr eaLnBrk="1" hangingPunct="1">
              <a:lnSpc>
                <a:spcPct val="90000"/>
              </a:lnSpc>
            </a:pPr>
            <a:r>
              <a:rPr lang="en-US" altLang="en-US" smtClean="0"/>
              <a:t>Next, the p is 1/998.</a:t>
            </a:r>
          </a:p>
          <a:p>
            <a:pPr eaLnBrk="1" hangingPunct="1">
              <a:lnSpc>
                <a:spcPct val="90000"/>
              </a:lnSpc>
            </a:pPr>
            <a:r>
              <a:rPr lang="en-US" altLang="en-US" smtClean="0"/>
              <a:t>How could it be equal chance?</a:t>
            </a:r>
          </a:p>
          <a:p>
            <a:pPr eaLnBrk="1" hangingPunct="1">
              <a:lnSpc>
                <a:spcPct val="90000"/>
              </a:lnSpc>
            </a:pPr>
            <a:endParaRPr lang="en-US" altLang="en-US"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2438400" cy="1143000"/>
          </a:xfrm>
        </p:spPr>
        <p:txBody>
          <a:bodyPr>
            <a:normAutofit fontScale="90000"/>
          </a:bodyPr>
          <a:lstStyle/>
          <a:p>
            <a:pPr eaLnBrk="1" hangingPunct="1"/>
            <a:r>
              <a:rPr lang="en-US" altLang="en-US" sz="3600" smtClean="0"/>
              <a:t>Future samples?</a:t>
            </a:r>
          </a:p>
        </p:txBody>
      </p:sp>
      <p:sp>
        <p:nvSpPr>
          <p:cNvPr id="19459" name="Content Placeholder 2"/>
          <p:cNvSpPr>
            <a:spLocks noGrp="1"/>
          </p:cNvSpPr>
          <p:nvPr>
            <p:ph idx="1"/>
          </p:nvPr>
        </p:nvSpPr>
        <p:spPr>
          <a:xfrm>
            <a:off x="2971800" y="381000"/>
            <a:ext cx="5715000" cy="6248400"/>
          </a:xfrm>
        </p:spPr>
        <p:txBody>
          <a:bodyPr/>
          <a:lstStyle/>
          <a:p>
            <a:pPr eaLnBrk="1" hangingPunct="1">
              <a:lnSpc>
                <a:spcPct val="80000"/>
              </a:lnSpc>
            </a:pPr>
            <a:r>
              <a:rPr lang="en-US" altLang="en-US" sz="2700" smtClean="0"/>
              <a:t>McGrew (2003): A statistical inference based upon random sampling, by definition implies that each member of the population has an equal chance of being selected. But one cannot draw samples from the future. Hence, future members of a population have no chance to be included in one’s evidence; the probability that a person not yet born can be included is absolutely zero. The sample is not a truly random.</a:t>
            </a:r>
          </a:p>
          <a:p>
            <a:pPr eaLnBrk="1" hangingPunct="1">
              <a:lnSpc>
                <a:spcPct val="80000"/>
              </a:lnSpc>
            </a:pPr>
            <a:r>
              <a:rPr lang="en-US" altLang="en-US" sz="2700" smtClean="0"/>
              <a:t>This problem can be resolved if random sampling is associated with </a:t>
            </a:r>
            <a:r>
              <a:rPr lang="en-US" altLang="en-US" sz="2700" smtClean="0">
                <a:solidFill>
                  <a:srgbClr val="FF0000"/>
                </a:solidFill>
              </a:rPr>
              <a:t>independent chances </a:t>
            </a:r>
            <a:r>
              <a:rPr lang="en-US" altLang="en-US" sz="2700" smtClean="0"/>
              <a:t>instead of equal chances.   </a:t>
            </a:r>
          </a:p>
          <a:p>
            <a:pPr eaLnBrk="1" hangingPunct="1">
              <a:lnSpc>
                <a:spcPct val="80000"/>
              </a:lnSpc>
            </a:pPr>
            <a:endParaRPr lang="en-US" altLang="en-US" sz="2700" smtClean="0"/>
          </a:p>
        </p:txBody>
      </p:sp>
      <p:pic>
        <p:nvPicPr>
          <p:cNvPr id="19460" name="Picture 2" descr="C:\Users\alex\AppData\Local\Microsoft\Windows\Temporary Internet Files\Content.IE5\2K49K370\MP90040141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913" y="2286000"/>
            <a:ext cx="2497137"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TotalTime>
  <Words>476</Words>
  <Application>Microsoft Office PowerPoint</Application>
  <PresentationFormat>On-screen Show (4:3)</PresentationFormat>
  <Paragraphs>27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Arial</vt:lpstr>
      <vt:lpstr>ＭＳ Ｐゴシック</vt:lpstr>
      <vt:lpstr>Office Theme</vt:lpstr>
      <vt:lpstr>Equal? Independent?</vt:lpstr>
      <vt:lpstr>      Random sampling = equal chance?</vt:lpstr>
      <vt:lpstr>Examples of bias tendency </vt:lpstr>
      <vt:lpstr>Is it truly random (equal chance)?</vt:lpstr>
      <vt:lpstr>Is it truly random (equal chance)?</vt:lpstr>
      <vt:lpstr>Changing population</vt:lpstr>
      <vt:lpstr>What if the population is fixed?</vt:lpstr>
      <vt:lpstr>Future samples?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Chong Ho Yu</cp:lastModifiedBy>
  <cp:revision>57</cp:revision>
  <dcterms:created xsi:type="dcterms:W3CDTF">2014-10-08T07:03:13Z</dcterms:created>
  <dcterms:modified xsi:type="dcterms:W3CDTF">2016-06-27T18:38:29Z</dcterms:modified>
</cp:coreProperties>
</file>