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1"/>
  </p:notesMasterIdLst>
  <p:sldIdLst>
    <p:sldId id="256" r:id="rId2"/>
    <p:sldId id="265" r:id="rId3"/>
    <p:sldId id="266" r:id="rId4"/>
    <p:sldId id="261" r:id="rId5"/>
    <p:sldId id="263" r:id="rId6"/>
    <p:sldId id="264" r:id="rId7"/>
    <p:sldId id="269" r:id="rId8"/>
    <p:sldId id="270" r:id="rId9"/>
    <p:sldId id="335" r:id="rId10"/>
    <p:sldId id="334" r:id="rId11"/>
    <p:sldId id="336" r:id="rId12"/>
    <p:sldId id="271" r:id="rId13"/>
    <p:sldId id="273" r:id="rId14"/>
    <p:sldId id="274" r:id="rId15"/>
    <p:sldId id="308" r:id="rId16"/>
    <p:sldId id="313" r:id="rId17"/>
    <p:sldId id="311" r:id="rId18"/>
    <p:sldId id="312" r:id="rId19"/>
    <p:sldId id="314" r:id="rId20"/>
    <p:sldId id="309" r:id="rId21"/>
    <p:sldId id="310" r:id="rId22"/>
    <p:sldId id="315" r:id="rId23"/>
    <p:sldId id="275" r:id="rId24"/>
    <p:sldId id="276" r:id="rId25"/>
    <p:sldId id="324" r:id="rId26"/>
    <p:sldId id="277" r:id="rId27"/>
    <p:sldId id="278" r:id="rId28"/>
    <p:sldId id="279" r:id="rId29"/>
    <p:sldId id="316" r:id="rId30"/>
    <p:sldId id="318" r:id="rId31"/>
    <p:sldId id="280" r:id="rId32"/>
    <p:sldId id="321" r:id="rId33"/>
    <p:sldId id="32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2" r:id="rId45"/>
    <p:sldId id="293" r:id="rId46"/>
    <p:sldId id="294" r:id="rId47"/>
    <p:sldId id="291" r:id="rId48"/>
    <p:sldId id="295" r:id="rId49"/>
    <p:sldId id="296" r:id="rId50"/>
    <p:sldId id="298" r:id="rId51"/>
    <p:sldId id="299" r:id="rId52"/>
    <p:sldId id="323" r:id="rId53"/>
    <p:sldId id="331" r:id="rId54"/>
    <p:sldId id="300" r:id="rId55"/>
    <p:sldId id="301" r:id="rId56"/>
    <p:sldId id="302" r:id="rId57"/>
    <p:sldId id="325" r:id="rId58"/>
    <p:sldId id="326" r:id="rId59"/>
    <p:sldId id="327" r:id="rId60"/>
    <p:sldId id="328" r:id="rId61"/>
    <p:sldId id="329" r:id="rId62"/>
    <p:sldId id="330" r:id="rId63"/>
    <p:sldId id="303" r:id="rId64"/>
    <p:sldId id="333" r:id="rId65"/>
    <p:sldId id="332" r:id="rId66"/>
    <p:sldId id="337" r:id="rId67"/>
    <p:sldId id="339" r:id="rId68"/>
    <p:sldId id="338" r:id="rId69"/>
    <p:sldId id="304" r:id="rId7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00" autoAdjust="0"/>
    <p:restoredTop sz="94660"/>
  </p:normalViewPr>
  <p:slideViewPr>
    <p:cSldViewPr snapToGrid="0">
      <p:cViewPr>
        <p:scale>
          <a:sx n="97" d="100"/>
          <a:sy n="97" d="100"/>
        </p:scale>
        <p:origin x="58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16CA4-DE5E-4A7F-86C6-1F87EBBB6B53}" type="datetimeFigureOut">
              <a:rPr lang="en-US" smtClean="0"/>
              <a:t>3/27/18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0A795-1BC1-45C2-A30B-C2D4DE81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56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25A3CF2-D0C3-404B-84DE-E67B947AE48E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626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91AB82-A738-499C-8B3A-BE8A69238D3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1874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44C74A-DD44-43A4-A8EF-606A1722CEC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320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C1D46C-C2F0-4CDD-B887-FCA99D164E5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3084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7D4E0E-7E10-442D-83CD-76428BF37EF3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49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FFCA2D9-78C3-4C0E-A7D4-97FAB638900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4071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9BE8097-2203-40A4-A542-5669FD635AA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533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82027F-E7D7-4734-8744-6B677449D306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18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E8B88A-CC5B-4167-8062-FAAD301252DC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0348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14788A-A14E-4759-AE5A-5D98A9B902B7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42791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7943AA-2ADB-404B-B645-FC409A964073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55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2E8F42D-FA40-48D7-9AA5-0404973FEF4A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894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15E5BA1-A01F-4375-BD0B-E25C9123BB87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542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30177D6-ADB1-4BB2-8C8E-BA97011C8C2B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14768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FA9AFF-3F3A-4129-B00A-52D7D69DA4F8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084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475C79-4EEB-4985-8E3B-BB5A02DC4AF7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388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475C79-4EEB-4985-8E3B-BB5A02DC4AF7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4117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A86E88-E586-4C28-85A9-7F2AE02EA6DF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2532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578076-6DC6-477E-929B-B5640144C0D4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17281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A030DC-5B20-412F-9C72-87FA3E2A8750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3237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1277D54-2A5A-495B-939D-24C5D9D9572F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61650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AFD3472-49E7-420A-A664-60FD16E57D7D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68276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9CB7875-7FC0-48B9-BD47-AEE85F8C9686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6831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E9A01C-AE9D-4639-A1DD-E647321B2105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69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74154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DD87A8-22BE-4205-A574-70D96E7D4C48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70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47752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B21124-FBA2-411F-84DD-6B69FB40ECBE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71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12802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6A6775-57A6-4E87-96E5-3E0DC8C3DA5A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72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33452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75679D-9B96-4325-B9B2-3D168E342303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74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82882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5257A66-63B2-48F5-82F0-80A6132A5FCD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75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6202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B4E87C-B5CB-476A-BD6F-643900A59F7C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76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60421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421DAB-2709-43BE-BB0F-9A82D86E6025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73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17130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625401-E974-41EB-BF4B-F2B44A1CFA2F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77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01946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805B6C-FCE9-4B28-8FAF-45E6772E05FA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78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1838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CDE4B8-3343-4F00-BCC9-3A44A1E51534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30870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9F59BE-C943-4259-BAB3-7E66324D50CE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81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01832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4958636-B270-4478-B1D9-F5F8937BFCA7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90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5223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E123FF-230E-41F6-9691-146CFE32D2A5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82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0274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FE211E-0006-4A1B-9E1C-4A46C82ABB27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83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267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44E9EF-A4C1-4F41-9312-D3E86FD2E53F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84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1605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054520-3BDB-44D5-8700-378EEF48F4BA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86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6180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470773-ABA2-4C6F-8D27-98B6045EC3F8}" type="slidenum">
              <a:rPr lang="en-US" altLang="en-US"/>
              <a:pPr/>
              <a:t>69</a:t>
            </a:fld>
            <a:endParaRPr lang="en-US" altLang="en-US"/>
          </a:p>
        </p:txBody>
      </p:sp>
      <p:sp>
        <p:nvSpPr>
          <p:cNvPr id="87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031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5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4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5352063" cy="22627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 2: Exploratory data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Detective Chong Ho (Alex) Yu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4561" y="2514600"/>
            <a:ext cx="2378075" cy="359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273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What isn't EDA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50062" y="1538471"/>
            <a:ext cx="7511829" cy="4510554"/>
          </a:xfrm>
          <a:ln/>
        </p:spPr>
        <p:txBody>
          <a:bodyPr>
            <a:normAutofit lnSpcReduction="10000"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EDA does not mean </a:t>
            </a:r>
            <a:r>
              <a:rPr lang="en-US" altLang="en-US" sz="2400" dirty="0">
                <a:solidFill>
                  <a:srgbClr val="FF0000"/>
                </a:solidFill>
              </a:rPr>
              <a:t>lack of planning or messy planning</a:t>
            </a:r>
            <a:r>
              <a:rPr lang="en-US" altLang="en-US" sz="2400" dirty="0"/>
              <a:t>. 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“I don't know what I am doing; just ask as many questions as possible in the survey; I don't need a well-conceptualized research question or a well-planned research design. Just explore.”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 smtClean="0"/>
              <a:t>EDA is not fishing or p-hacking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 smtClean="0"/>
              <a:t>EDA </a:t>
            </a:r>
            <a:r>
              <a:rPr lang="en-US" altLang="en-US" sz="2400" dirty="0"/>
              <a:t>is </a:t>
            </a:r>
            <a:r>
              <a:rPr lang="en-US" altLang="en-US" sz="2400" dirty="0">
                <a:solidFill>
                  <a:srgbClr val="FF0000"/>
                </a:solidFill>
              </a:rPr>
              <a:t>not opposed to confirmatory data factor (CDA) </a:t>
            </a:r>
            <a:r>
              <a:rPr lang="en-US" altLang="en-US" sz="2400" dirty="0"/>
              <a:t>e.g. check assumptions, residual analysis, model diagnosis</a:t>
            </a:r>
            <a:r>
              <a:rPr lang="en-US" altLang="en-US" sz="2400" dirty="0" smtClean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164" y="1647534"/>
            <a:ext cx="31242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08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What is EDA?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98349" y="1639993"/>
            <a:ext cx="6344351" cy="4654569"/>
          </a:xfrm>
          <a:ln/>
        </p:spPr>
        <p:txBody>
          <a:bodyPr>
            <a:normAutofit lnSpcReduction="10000"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en-US" altLang="en-US" sz="2400" dirty="0" smtClean="0"/>
              <a:t>A </a:t>
            </a:r>
            <a:r>
              <a:rPr lang="en-US" altLang="en-US" sz="2400"/>
              <a:t>philosophy </a:t>
            </a:r>
            <a:r>
              <a:rPr lang="en-US" altLang="en-US" sz="2400" smtClean="0"/>
              <a:t>about </a:t>
            </a:r>
            <a:r>
              <a:rPr lang="en-US" altLang="en-US" sz="2400" dirty="0"/>
              <a:t>how data analysis should be carried out, rather than being a fixed set of techniques. 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en-US" altLang="en-US" sz="2400" dirty="0" smtClean="0"/>
              <a:t>Pattern-seeking</a:t>
            </a:r>
            <a:endParaRPr lang="en-US" altLang="en-US" sz="2400" dirty="0"/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en-US" altLang="en-US" sz="2400" dirty="0"/>
              <a:t>Skepticism (detective spirit)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en-US" altLang="en-US" sz="2400" dirty="0"/>
              <a:t>Abductive reasoning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en-US" altLang="en-US" sz="2400" dirty="0"/>
              <a:t>John Tukey (not Turkey): Explore the data in as many ways as possible until a </a:t>
            </a:r>
            <a:r>
              <a:rPr lang="en-US" altLang="en-US" sz="2400" dirty="0">
                <a:solidFill>
                  <a:srgbClr val="FF0000"/>
                </a:solidFill>
              </a:rPr>
              <a:t>plausible story</a:t>
            </a:r>
            <a:r>
              <a:rPr lang="en-US" altLang="en-US" sz="2400" dirty="0"/>
              <a:t> of the data </a:t>
            </a:r>
            <a:r>
              <a:rPr lang="en-US" altLang="en-US" sz="2400" dirty="0" smtClean="0"/>
              <a:t>emerges</a:t>
            </a:r>
            <a:r>
              <a:rPr lang="en-US" altLang="en-US" sz="2400" dirty="0"/>
              <a:t> </a:t>
            </a:r>
            <a:r>
              <a:rPr lang="en-US" altLang="en-US" sz="2400" dirty="0" smtClean="0"/>
              <a:t>(Like a detective).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en-US" altLang="en-US" sz="2400" dirty="0" smtClean="0"/>
              <a:t>The precursor of data mining</a:t>
            </a:r>
            <a:endParaRPr lang="en-US" altLang="en-US" sz="24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317" y="1639993"/>
            <a:ext cx="3638577" cy="2728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90506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1986236" y="590464"/>
            <a:ext cx="8229024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altLang="en-US"/>
              <a:t>Abduction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6237" y="1735384"/>
            <a:ext cx="5651104" cy="3947454"/>
          </a:xfrm>
          <a:ln/>
        </p:spPr>
        <p:txBody>
          <a:bodyPr>
            <a:normAutofit lnSpcReduction="10000"/>
          </a:bodyPr>
          <a:lstStyle/>
          <a:p>
            <a:pPr marL="391729" indent="-293797">
              <a:buClr>
                <a:srgbClr val="00808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Introduced  by Charles </a:t>
            </a:r>
            <a:r>
              <a:rPr lang="en-US" altLang="en-US" sz="2400" dirty="0" smtClean="0"/>
              <a:t>Sanders Pierce</a:t>
            </a:r>
            <a:r>
              <a:rPr lang="en-US" altLang="en-US" sz="2400" dirty="0"/>
              <a:t>.</a:t>
            </a:r>
          </a:p>
          <a:p>
            <a:pPr marL="1566916" lvl="1" indent="-519905">
              <a:buClr>
                <a:srgbClr val="008080"/>
              </a:buClr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The surprising phenomenon, X, is observed.</a:t>
            </a:r>
          </a:p>
          <a:p>
            <a:pPr marL="1566916" lvl="1" indent="-519905">
              <a:buClr>
                <a:srgbClr val="008080"/>
              </a:buClr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Among hypotheses A, B, and C, A is capable of explaining X.</a:t>
            </a:r>
          </a:p>
          <a:p>
            <a:pPr marL="1566916" lvl="1" indent="-519905">
              <a:buClr>
                <a:srgbClr val="008080"/>
              </a:buClr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Hence, there is a reason to pursue A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535" y="1735383"/>
            <a:ext cx="2956636" cy="359465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58372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436367"/>
            <a:ext cx="8229024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altLang="en-US"/>
              <a:t>Abduction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11102" y="1748446"/>
            <a:ext cx="8313058" cy="4176438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00808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At most, abduction could provide a conjecture or a potential hypothesis A to pursue, but it would not confirm or disconfirm A</a:t>
            </a:r>
          </a:p>
          <a:p>
            <a:pPr marL="391729" indent="-293797">
              <a:buClr>
                <a:srgbClr val="00808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>
                <a:solidFill>
                  <a:srgbClr val="FF0000"/>
                </a:solidFill>
              </a:rPr>
              <a:t>Inference to the best explanation (IBE): </a:t>
            </a:r>
            <a:r>
              <a:rPr lang="en-US" altLang="en-US" sz="2400" dirty="0"/>
              <a:t>similar to abduction, modified by Harmon</a:t>
            </a:r>
            <a:r>
              <a:rPr lang="en-US" altLang="en-US" sz="2400" dirty="0" smtClean="0"/>
              <a:t>. But it is not the same.</a:t>
            </a:r>
            <a:endParaRPr lang="en-US" altLang="en-US" sz="2400" dirty="0"/>
          </a:p>
          <a:p>
            <a:pPr marL="391729" indent="-293797">
              <a:buClr>
                <a:srgbClr val="00808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After inquiry, we found multiple competing theories that can explain the phenomenon. Pick the best one! </a:t>
            </a:r>
          </a:p>
          <a:p>
            <a:pPr marL="391729" indent="-293797">
              <a:buClr>
                <a:srgbClr val="00808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Criterion: </a:t>
            </a:r>
            <a:r>
              <a:rPr lang="en-US" altLang="en-US" sz="2400" dirty="0">
                <a:solidFill>
                  <a:srgbClr val="FF0000"/>
                </a:solidFill>
              </a:rPr>
              <a:t>most explanatory power</a:t>
            </a:r>
          </a:p>
        </p:txBody>
      </p:sp>
    </p:spTree>
    <p:extLst>
      <p:ext uri="{BB962C8B-B14F-4D97-AF65-F5344CB8AC3E}">
        <p14:creationId xmlns:p14="http://schemas.microsoft.com/office/powerpoint/2010/main" val="40736740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436367"/>
            <a:ext cx="8229024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altLang="en-US"/>
              <a:t>IBE: Pick the best!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11102" y="1735384"/>
            <a:ext cx="7870427" cy="3947454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008080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It is like that you interviewed ten </a:t>
            </a:r>
            <a:r>
              <a:rPr lang="en-US" altLang="en-US" sz="2400" dirty="0" smtClean="0"/>
              <a:t>persons </a:t>
            </a:r>
            <a:r>
              <a:rPr lang="en-US" altLang="en-US" sz="2400" dirty="0"/>
              <a:t>from e-harmony or Christian Mingle, and then you pick the best one to be your </a:t>
            </a:r>
            <a:r>
              <a:rPr lang="en-US" altLang="en-US" sz="2400" dirty="0" smtClean="0"/>
              <a:t>wife/husband.</a:t>
            </a:r>
            <a:endParaRPr lang="en-US" altLang="en-US" sz="2400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5085" y="3152492"/>
            <a:ext cx="2400732" cy="2999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9594" y="3152492"/>
            <a:ext cx="3014237" cy="3014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2944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Elements of EDA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09033" y="1733943"/>
            <a:ext cx="4807225" cy="4219643"/>
          </a:xfrm>
          <a:ln/>
        </p:spPr>
        <p:txBody>
          <a:bodyPr/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 err="1"/>
              <a:t>Velleman</a:t>
            </a:r>
            <a:r>
              <a:rPr lang="en-US" altLang="en-US" sz="2400" dirty="0"/>
              <a:t> &amp; </a:t>
            </a:r>
            <a:r>
              <a:rPr lang="en-US" altLang="en-US" sz="2400" dirty="0" err="1"/>
              <a:t>Hoaglin</a:t>
            </a:r>
            <a:r>
              <a:rPr lang="en-US" altLang="en-US" sz="2400" dirty="0"/>
              <a:t> (1981):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Residual analysis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Re-expression (data transformation)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Resistant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Display (revelation, data visualization)</a:t>
            </a:r>
          </a:p>
          <a:p>
            <a:pPr marL="391729" indent="-293797">
              <a:buClr>
                <a:srgbClr val="FF3366"/>
              </a:buClr>
              <a:buSzPct val="45000"/>
              <a:buNone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148" y="1058817"/>
            <a:ext cx="3497036" cy="466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398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49" y="502614"/>
            <a:ext cx="4241246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en-US" altLang="en-US"/>
              <a:t>Residual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02910" y="1464654"/>
            <a:ext cx="4990123" cy="4818580"/>
          </a:xfrm>
          <a:ln/>
        </p:spPr>
        <p:txBody>
          <a:bodyPr>
            <a:normAutofit lnSpcReduction="10000"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Data = fit + residual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Data = model + </a:t>
            </a:r>
            <a:r>
              <a:rPr lang="en-US" altLang="en-US" sz="2400" dirty="0" smtClean="0"/>
              <a:t>error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 smtClean="0"/>
              <a:t>Data = signal + noise</a:t>
            </a:r>
            <a:endParaRPr lang="en-US" altLang="en-US" sz="2400" dirty="0"/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Residual is a modern concept. </a:t>
            </a:r>
            <a:endParaRPr lang="en-US" altLang="en-US" sz="2400" dirty="0" smtClean="0"/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 smtClean="0"/>
              <a:t>In </a:t>
            </a:r>
            <a:r>
              <a:rPr lang="en-US" altLang="en-US" sz="2400" dirty="0"/>
              <a:t>the past many scientists ignored it. They reported the “fit” only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Johannes </a:t>
            </a:r>
            <a:r>
              <a:rPr lang="en-US" altLang="en-US" sz="2400" dirty="0" smtClean="0"/>
              <a:t>Kepler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 err="1" smtClean="0"/>
              <a:t>Gregor</a:t>
            </a:r>
            <a:r>
              <a:rPr lang="en-US" altLang="en-US" sz="2400" dirty="0" smtClean="0"/>
              <a:t> Mendel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Arthur Eddington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8555" y="3472205"/>
            <a:ext cx="1990289" cy="2698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3099" y="816828"/>
            <a:ext cx="1990289" cy="242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0" y="3472205"/>
            <a:ext cx="2108471" cy="269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952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Johnannes</a:t>
            </a:r>
            <a:r>
              <a:rPr lang="en-US" dirty="0"/>
              <a:t> Kepler (1571-1630)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0" y="1549400"/>
            <a:ext cx="6807200" cy="3777622"/>
          </a:xfrm>
        </p:spPr>
        <p:txBody>
          <a:bodyPr>
            <a:no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roposed </a:t>
            </a:r>
            <a:r>
              <a:rPr lang="en-US" sz="2400" dirty="0"/>
              <a:t>that the earth and other planets orbit around the sun in an elliptical </a:t>
            </a:r>
            <a:r>
              <a:rPr lang="en-US" sz="2400" dirty="0" smtClean="0"/>
              <a:t>fashion</a:t>
            </a:r>
            <a:r>
              <a:rPr lang="en-US" sz="2400" dirty="0"/>
              <a:t>.</a:t>
            </a:r>
            <a:endParaRPr lang="en-US" sz="2400" dirty="0" smtClean="0"/>
          </a:p>
          <a:p>
            <a:r>
              <a:rPr lang="en-US" sz="2400" dirty="0" smtClean="0"/>
              <a:t>Kepler </a:t>
            </a:r>
            <a:r>
              <a:rPr lang="en-US" sz="2400" dirty="0"/>
              <a:t>worked under another well-known astronomer, Brahe, who collected a huge database of planetary orbits. Using Brahe's data, Kepler found data to fit into the elliptical </a:t>
            </a:r>
            <a:r>
              <a:rPr lang="en-US" sz="2400" dirty="0" smtClean="0"/>
              <a:t>hypothesis. </a:t>
            </a:r>
          </a:p>
          <a:p>
            <a:r>
              <a:rPr lang="en-US" sz="2400" dirty="0"/>
              <a:t>A</a:t>
            </a:r>
            <a:r>
              <a:rPr lang="en-US" sz="2400" dirty="0" smtClean="0"/>
              <a:t>lmost </a:t>
            </a:r>
            <a:r>
              <a:rPr lang="en-US" sz="2400" dirty="0"/>
              <a:t>400 years later when William Donahue redid Kepler's </a:t>
            </a:r>
            <a:r>
              <a:rPr lang="en-US" sz="2400" dirty="0" smtClean="0"/>
              <a:t>calculation and found </a:t>
            </a:r>
            <a:r>
              <a:rPr lang="en-US" sz="2400" dirty="0"/>
              <a:t>that the orbit data and the elliptical model do not fit each other as claimed.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438" y="1676400"/>
            <a:ext cx="434903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4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Gregor</a:t>
            </a:r>
            <a:r>
              <a:rPr lang="en-US" dirty="0"/>
              <a:t> Mendel (1824-1884)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752600"/>
            <a:ext cx="8915400" cy="3777622"/>
          </a:xfrm>
        </p:spPr>
        <p:txBody>
          <a:bodyPr>
            <a:noAutofit/>
          </a:bodyPr>
          <a:lstStyle/>
          <a:p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founder of modern </a:t>
            </a:r>
            <a:r>
              <a:rPr lang="en-US" sz="2400" dirty="0" smtClean="0"/>
              <a:t>genetics</a:t>
            </a:r>
          </a:p>
          <a:p>
            <a:r>
              <a:rPr lang="en-US" sz="2400" dirty="0"/>
              <a:t>P</a:t>
            </a:r>
            <a:r>
              <a:rPr lang="en-US" sz="2400" dirty="0" smtClean="0"/>
              <a:t>hysical </a:t>
            </a:r>
            <a:r>
              <a:rPr lang="en-US" sz="2400" dirty="0"/>
              <a:t>properties of species are subject to heredity. </a:t>
            </a:r>
            <a:endParaRPr lang="en-US" sz="2400" dirty="0" smtClean="0"/>
          </a:p>
          <a:p>
            <a:r>
              <a:rPr lang="en-US" sz="2400" dirty="0" smtClean="0"/>
              <a:t>Mendel </a:t>
            </a:r>
            <a:r>
              <a:rPr lang="en-US" sz="2400" dirty="0"/>
              <a:t>conducted a fertilization experiment to confirm his belief. </a:t>
            </a:r>
            <a:endParaRPr lang="en-US" sz="2400" dirty="0" smtClean="0"/>
          </a:p>
          <a:p>
            <a:r>
              <a:rPr lang="en-US" sz="2400" dirty="0" smtClean="0"/>
              <a:t>R</a:t>
            </a:r>
            <a:r>
              <a:rPr lang="en-US" sz="2400" dirty="0"/>
              <a:t>. A. Fisher (1936) questioned the validity of Mendel's study. Fisher pointed out that Mendel's data seemed "too good to be true." </a:t>
            </a:r>
            <a:endParaRPr lang="en-US" sz="2400" dirty="0" smtClean="0"/>
          </a:p>
          <a:p>
            <a:r>
              <a:rPr lang="en-US" sz="2400" dirty="0" smtClean="0"/>
              <a:t>Using </a:t>
            </a:r>
            <a:r>
              <a:rPr lang="en-US" sz="2400" dirty="0"/>
              <a:t>Chi-square tests, Fisher found that Mendel's results were so close to what would be expected that such agreement could happen by chance less than once in 10,000 times.</a:t>
            </a:r>
          </a:p>
        </p:txBody>
      </p:sp>
    </p:spTree>
    <p:extLst>
      <p:ext uri="{BB962C8B-B14F-4D97-AF65-F5344CB8AC3E}">
        <p14:creationId xmlns:p14="http://schemas.microsoft.com/office/powerpoint/2010/main" val="470099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Arthur </a:t>
            </a:r>
            <a:r>
              <a:rPr lang="en-US" dirty="0" smtClean="0"/>
              <a:t>Eddington (1882-1944)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936" y="1838011"/>
            <a:ext cx="5976675" cy="4368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Substantiated </a:t>
            </a:r>
            <a:r>
              <a:rPr lang="en-US" sz="2400" dirty="0"/>
              <a:t>Einstein’s theory of general relativity by observing the positions of stars during the 1919 solar eclipse. </a:t>
            </a:r>
            <a:endParaRPr lang="en-US" sz="2400" dirty="0" smtClean="0"/>
          </a:p>
          <a:p>
            <a:r>
              <a:rPr lang="en-US" sz="2400" dirty="0" smtClean="0"/>
              <a:t>In the </a:t>
            </a:r>
            <a:r>
              <a:rPr lang="en-US" sz="2400" dirty="0"/>
              <a:t>1980s scholars found that Eddington did collect sufficient data to reach a conclusion. Rather, he distorted the result to make it fit the </a:t>
            </a:r>
            <a:r>
              <a:rPr lang="en-US" sz="2400" dirty="0" smtClean="0"/>
              <a:t>theory.</a:t>
            </a:r>
          </a:p>
          <a:p>
            <a:r>
              <a:rPr lang="en-US" sz="2400" dirty="0" smtClean="0"/>
              <a:t>Did they falsify data? Not necessary. They might not understand every model could have residuals.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957" y="1838011"/>
            <a:ext cx="3397118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74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Random residual plot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80559" y="1482690"/>
            <a:ext cx="7511829" cy="3783278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 smtClean="0"/>
              <a:t>Ideally speaking, no </a:t>
            </a:r>
            <a:r>
              <a:rPr lang="en-US" altLang="en-US" sz="2400" dirty="0"/>
              <a:t>systematic </a:t>
            </a:r>
            <a:r>
              <a:rPr lang="en-US" altLang="en-US" sz="2400" dirty="0" smtClean="0"/>
              <a:t>pattern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 smtClean="0"/>
              <a:t>Normal distribution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 smtClean="0"/>
              <a:t>The mean of residuals is close to zero.</a:t>
            </a:r>
            <a:endParaRPr lang="en-US" alt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044" y="3572188"/>
            <a:ext cx="4208709" cy="16074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458" y="3572188"/>
            <a:ext cx="4963058" cy="24938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298622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Strange residual patterns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806" y="1538932"/>
            <a:ext cx="7511829" cy="3783278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Non-random, systematic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Check the data!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055" y="2945109"/>
            <a:ext cx="4297375" cy="3248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659535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Robust residual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50100" y="1669468"/>
            <a:ext cx="4178300" cy="4254207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/>
              <a:t>Robust regression in SAS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/>
              <a:t>The residual plot tags the influential points (less severe) and outliers (more severe). 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9964" y="1812634"/>
            <a:ext cx="5094131" cy="3268449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15879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7731" y="1562100"/>
            <a:ext cx="4973369" cy="45212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Download and open “</a:t>
            </a:r>
            <a:r>
              <a:rPr lang="en-US" sz="2400" dirty="0" err="1" smtClean="0"/>
              <a:t>visualization_data.jmp</a:t>
            </a:r>
            <a:r>
              <a:rPr lang="en-US" sz="2400" dirty="0" smtClean="0"/>
              <a:t>”</a:t>
            </a:r>
          </a:p>
          <a:p>
            <a:r>
              <a:rPr lang="en-US" sz="2400" dirty="0" smtClean="0"/>
              <a:t>Can SAT predict college academic performance?</a:t>
            </a:r>
          </a:p>
          <a:p>
            <a:r>
              <a:rPr lang="en-US" sz="2400" dirty="0" smtClean="0"/>
              <a:t>Open Analyze from the pull down menu</a:t>
            </a:r>
          </a:p>
          <a:p>
            <a:r>
              <a:rPr lang="en-US" sz="2400" dirty="0" smtClean="0"/>
              <a:t>Put SAT into X and college test scores into Y, Press OK</a:t>
            </a:r>
          </a:p>
          <a:p>
            <a:r>
              <a:rPr lang="en-US" sz="2400" dirty="0" smtClean="0"/>
              <a:t>Until SPSS, SAS/JMP shows the scatterplot: It forces you to check the data pattern.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Contextual menu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1651000"/>
            <a:ext cx="4927600" cy="3721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704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0" y="914400"/>
            <a:ext cx="5194300" cy="4902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6712" y="914400"/>
            <a:ext cx="4927600" cy="3721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1763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237811"/>
            <a:ext cx="3378200" cy="4406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006" y="222250"/>
            <a:ext cx="6159500" cy="2197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8656" y="2451100"/>
            <a:ext cx="4902200" cy="41275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4608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8580" y="4470400"/>
            <a:ext cx="5076032" cy="18541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95% density ellipse: </a:t>
            </a:r>
            <a:r>
              <a:rPr lang="en-US" sz="2000" dirty="0"/>
              <a:t>A</a:t>
            </a:r>
            <a:r>
              <a:rPr lang="en-US" sz="2000" dirty="0" smtClean="0"/>
              <a:t>ssume bivariate normality, stretching from the centroid the ellipse covers 95% of the data. The data points outside the coverage are considered outliers.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49" y="624110"/>
            <a:ext cx="5194300" cy="4902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796" y="624110"/>
            <a:ext cx="4927600" cy="37211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Straight Arrow Connector 6"/>
          <p:cNvCxnSpPr/>
          <p:nvPr/>
        </p:nvCxnSpPr>
        <p:spPr>
          <a:xfrm>
            <a:off x="7772400" y="939800"/>
            <a:ext cx="431800" cy="635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9766300" y="939800"/>
            <a:ext cx="86360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0121900" y="3924300"/>
            <a:ext cx="85090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711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0" y="1905000"/>
            <a:ext cx="4724400" cy="377762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Click on the extreme case.</a:t>
            </a:r>
          </a:p>
          <a:p>
            <a:r>
              <a:rPr lang="en-US" sz="2400" dirty="0" smtClean="0"/>
              <a:t>Hold down the control key and select all three one by one.</a:t>
            </a:r>
          </a:p>
          <a:p>
            <a:r>
              <a:rPr lang="en-US" sz="2400" dirty="0" smtClean="0"/>
              <a:t>Right-click on the extreme cases, select </a:t>
            </a:r>
            <a:r>
              <a:rPr lang="en-US" sz="2400" dirty="0" smtClean="0">
                <a:solidFill>
                  <a:srgbClr val="FF0000"/>
                </a:solidFill>
              </a:rPr>
              <a:t>Row Hide and Exclude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Choose Fit </a:t>
            </a:r>
            <a:r>
              <a:rPr lang="en-US" sz="2400" dirty="0"/>
              <a:t>L</a:t>
            </a:r>
            <a:r>
              <a:rPr lang="en-US" sz="2400" dirty="0" smtClean="0"/>
              <a:t>ine again from the reversed red triangle.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0" y="1961522"/>
            <a:ext cx="4927600" cy="3721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02489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739900"/>
            <a:ext cx="4150840" cy="377762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Choose Plot Residuals from the Second Linear Fit.</a:t>
            </a:r>
          </a:p>
          <a:p>
            <a:r>
              <a:rPr lang="en-US" sz="2400" dirty="0" smtClean="0"/>
              <a:t>Now are the residuals better?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52" y="4120836"/>
            <a:ext cx="6159500" cy="2197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768" y="2133600"/>
            <a:ext cx="4902200" cy="41275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61009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912" y="1638300"/>
            <a:ext cx="4764088" cy="43053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The normal quantile plot should be sufficient. But if you are a perfectionist, you can output the residuals from the two linear fits into data columns</a:t>
            </a:r>
          </a:p>
          <a:p>
            <a:r>
              <a:rPr lang="en-US" sz="2400" dirty="0" smtClean="0"/>
              <a:t>Select both residuals, choose </a:t>
            </a:r>
            <a:r>
              <a:rPr lang="en-US" sz="2400" b="1" dirty="0" smtClean="0"/>
              <a:t>Distribution</a:t>
            </a:r>
            <a:r>
              <a:rPr lang="en-US" sz="2400" dirty="0" smtClean="0"/>
              <a:t> from </a:t>
            </a:r>
            <a:r>
              <a:rPr lang="en-US" sz="2400" b="1" dirty="0" smtClean="0"/>
              <a:t>Analyze</a:t>
            </a:r>
            <a:r>
              <a:rPr lang="en-US" sz="2400" dirty="0" smtClean="0"/>
              <a:t>, and press </a:t>
            </a:r>
            <a:r>
              <a:rPr lang="en-US" sz="2400" b="1" dirty="0" smtClean="0"/>
              <a:t>OK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SAS.JMP use the e-notation. The mean of the second residuals is closer to zero.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0" y="360928"/>
            <a:ext cx="5994458" cy="60779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45797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700" y="1574800"/>
            <a:ext cx="10363200" cy="46863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Download and open </a:t>
            </a:r>
            <a:r>
              <a:rPr lang="en-US" sz="2400" dirty="0" err="1" smtClean="0"/>
              <a:t>visualization_data.jmp</a:t>
            </a:r>
            <a:endParaRPr lang="en-US" sz="2400" dirty="0" smtClean="0"/>
          </a:p>
          <a:p>
            <a:r>
              <a:rPr lang="en-US" sz="2400" dirty="0" smtClean="0"/>
              <a:t>Choose </a:t>
            </a:r>
            <a:r>
              <a:rPr lang="en-US" sz="2400" b="1" dirty="0" smtClean="0"/>
              <a:t>Fit Y from X </a:t>
            </a:r>
            <a:r>
              <a:rPr lang="en-US" sz="2400" dirty="0" smtClean="0"/>
              <a:t>from the pull down menu </a:t>
            </a:r>
            <a:r>
              <a:rPr lang="en-US" sz="2400" b="1" dirty="0" smtClean="0"/>
              <a:t>Analyze</a:t>
            </a:r>
          </a:p>
          <a:p>
            <a:r>
              <a:rPr lang="en-US" sz="2400" dirty="0" smtClean="0"/>
              <a:t>Put SAT into </a:t>
            </a:r>
            <a:r>
              <a:rPr lang="en-US" sz="2400" b="1" dirty="0" smtClean="0"/>
              <a:t>X</a:t>
            </a:r>
            <a:r>
              <a:rPr lang="en-US" sz="2400" dirty="0" smtClean="0"/>
              <a:t> and college test scores into </a:t>
            </a:r>
            <a:r>
              <a:rPr lang="en-US" sz="2400" b="1" dirty="0" smtClean="0"/>
              <a:t>Y</a:t>
            </a:r>
          </a:p>
          <a:p>
            <a:r>
              <a:rPr lang="en-US" sz="2400" dirty="0" smtClean="0"/>
              <a:t>Press </a:t>
            </a:r>
            <a:r>
              <a:rPr lang="en-US" sz="2400" b="1" dirty="0" smtClean="0"/>
              <a:t>OK</a:t>
            </a:r>
          </a:p>
          <a:p>
            <a:r>
              <a:rPr lang="en-US" sz="2400" dirty="0" smtClean="0"/>
              <a:t>From the inversed red triangle choose </a:t>
            </a:r>
            <a:r>
              <a:rPr lang="en-US" sz="2400" b="1" dirty="0" smtClean="0"/>
              <a:t>Density Ellipse: .99</a:t>
            </a:r>
          </a:p>
          <a:p>
            <a:r>
              <a:rPr lang="en-US" sz="2400" dirty="0" smtClean="0"/>
              <a:t>How many outlier(s) is/are identified? </a:t>
            </a:r>
          </a:p>
          <a:p>
            <a:r>
              <a:rPr lang="en-US" sz="2400" dirty="0" smtClean="0"/>
              <a:t>Remove the outlier(s) and run a regression model by choosing </a:t>
            </a:r>
            <a:r>
              <a:rPr lang="en-US" sz="2400" b="1" dirty="0" smtClean="0"/>
              <a:t>Fit </a:t>
            </a:r>
            <a:r>
              <a:rPr lang="en-US" sz="2400" b="1" dirty="0"/>
              <a:t>L</a:t>
            </a:r>
            <a:r>
              <a:rPr lang="en-US" sz="2400" b="1" dirty="0" smtClean="0"/>
              <a:t>ine</a:t>
            </a:r>
          </a:p>
          <a:p>
            <a:r>
              <a:rPr lang="en-US" sz="2400" dirty="0" smtClean="0"/>
              <a:t>Run a residual diagnosis by choosing </a:t>
            </a:r>
            <a:r>
              <a:rPr lang="en-US" sz="2400" b="1" dirty="0" smtClean="0"/>
              <a:t>Plot </a:t>
            </a:r>
            <a:r>
              <a:rPr lang="en-US" sz="2400" b="1" dirty="0"/>
              <a:t>R</a:t>
            </a:r>
            <a:r>
              <a:rPr lang="en-US" sz="2400" b="1" dirty="0" smtClean="0"/>
              <a:t>esiduals </a:t>
            </a:r>
            <a:r>
              <a:rPr lang="en-US" sz="2400" dirty="0" smtClean="0"/>
              <a:t>from Linear Fit.</a:t>
            </a:r>
          </a:p>
          <a:p>
            <a:r>
              <a:rPr lang="en-US" sz="2400" dirty="0" smtClean="0"/>
              <a:t>Save the result by choosing </a:t>
            </a:r>
            <a:r>
              <a:rPr lang="en-US" sz="2400" b="1" dirty="0" smtClean="0"/>
              <a:t>Save script to data table</a:t>
            </a:r>
            <a:r>
              <a:rPr lang="en-US" sz="2400" dirty="0" smtClean="0"/>
              <a:t> from the reversed red triangle.</a:t>
            </a:r>
          </a:p>
          <a:p>
            <a:r>
              <a:rPr lang="en-US" sz="2400" dirty="0" smtClean="0"/>
              <a:t>Is this one better than the previous two models?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991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Re-expression or transformation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69519" y="1824673"/>
            <a:ext cx="4893634" cy="3884087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Parametric tests require certain assumptions e.g. normality, homogeneity of variances, linearity...etc.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400" dirty="0"/>
              <a:t>When your data structure cannot meet the requirements, you need a transformer (ask </a:t>
            </a:r>
            <a:r>
              <a:rPr lang="en-US" altLang="en-US" sz="2400" dirty="0" err="1"/>
              <a:t>Autobots</a:t>
            </a:r>
            <a:r>
              <a:rPr lang="en-US" altLang="en-US" sz="2400" dirty="0"/>
              <a:t>, not Deceptions)!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153" y="1447800"/>
            <a:ext cx="3652744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690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Transformers!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6" y="1800190"/>
            <a:ext cx="7511829" cy="3783278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>
                <a:solidFill>
                  <a:srgbClr val="FF0000"/>
                </a:solidFill>
              </a:rPr>
              <a:t>Normalize</a:t>
            </a:r>
            <a:r>
              <a:rPr lang="en-US" altLang="en-US" sz="2400" dirty="0"/>
              <a:t> the distribution: log transformation or inverse probability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>
                <a:solidFill>
                  <a:srgbClr val="FF0000"/>
                </a:solidFill>
              </a:rPr>
              <a:t>Stabilize</a:t>
            </a:r>
            <a:r>
              <a:rPr lang="en-US" altLang="en-US" sz="2400" dirty="0"/>
              <a:t> the variance: square root transformation: y* = </a:t>
            </a:r>
            <a:r>
              <a:rPr lang="en-US" altLang="en-US" sz="2400" dirty="0" err="1"/>
              <a:t>sqrt</a:t>
            </a:r>
            <a:r>
              <a:rPr lang="en-US" altLang="en-US" sz="2400" dirty="0"/>
              <a:t>(y) 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>
                <a:solidFill>
                  <a:srgbClr val="FF0000"/>
                </a:solidFill>
              </a:rPr>
              <a:t>Linearize</a:t>
            </a:r>
            <a:r>
              <a:rPr lang="en-US" altLang="en-US" sz="2400" dirty="0"/>
              <a:t> the trend = log transformation (but sometime it is better to </a:t>
            </a:r>
            <a:r>
              <a:rPr lang="en-US" altLang="en-US" sz="2400" dirty="0" smtClean="0"/>
              <a:t>use </a:t>
            </a:r>
            <a:r>
              <a:rPr lang="en-US" altLang="en-US" sz="2400" dirty="0"/>
              <a:t>nonlinear fit, will be discussed </a:t>
            </a:r>
            <a:r>
              <a:rPr lang="en-US" altLang="en-US" sz="2400" dirty="0" smtClean="0"/>
              <a:t>later)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792734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Logarithm is the </a:t>
            </a:r>
            <a:r>
              <a:rPr lang="en-US" sz="2400" dirty="0" smtClean="0">
                <a:solidFill>
                  <a:srgbClr val="FF0000"/>
                </a:solidFill>
              </a:rPr>
              <a:t>inverse of exponential </a:t>
            </a:r>
            <a:r>
              <a:rPr lang="en-US" sz="2400" dirty="0" smtClean="0"/>
              <a:t>(raise power)</a:t>
            </a:r>
          </a:p>
          <a:p>
            <a:r>
              <a:rPr lang="en-US" sz="2400" dirty="0" smtClean="0"/>
              <a:t>10 raises power to 3 is 10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: 10X10X10 = 1,000</a:t>
            </a:r>
          </a:p>
          <a:p>
            <a:r>
              <a:rPr lang="en-US" sz="2400" dirty="0" smtClean="0"/>
              <a:t>The log base can be any integer. It could be log2, log5, log10.</a:t>
            </a:r>
          </a:p>
          <a:p>
            <a:r>
              <a:rPr lang="en-US" sz="2400" dirty="0" smtClean="0"/>
              <a:t>Log2(64) = 6 because 64 = 2</a:t>
            </a:r>
            <a:r>
              <a:rPr lang="en-US" sz="2400" baseline="30000" dirty="0" smtClean="0"/>
              <a:t>6</a:t>
            </a:r>
            <a:r>
              <a:rPr lang="en-US" sz="2400" dirty="0" smtClean="0"/>
              <a:t> = 2X2X2X2X2X2</a:t>
            </a:r>
          </a:p>
          <a:p>
            <a:r>
              <a:rPr lang="en-US" sz="2400" dirty="0" smtClean="0"/>
              <a:t>Log() is called natural log</a:t>
            </a:r>
          </a:p>
          <a:p>
            <a:r>
              <a:rPr lang="en-US" sz="2400" dirty="0" smtClean="0"/>
              <a:t>Log10 is called </a:t>
            </a:r>
            <a:r>
              <a:rPr lang="en-US" sz="2400" dirty="0" smtClean="0">
                <a:solidFill>
                  <a:srgbClr val="FF0000"/>
                </a:solidFill>
              </a:rPr>
              <a:t>common log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647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Skewed distribution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834631" y="902232"/>
            <a:ext cx="3990511" cy="5562067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000" dirty="0" smtClean="0"/>
              <a:t>Open </a:t>
            </a:r>
            <a:r>
              <a:rPr lang="en-US" altLang="en-US" sz="2000" dirty="0" err="1" smtClean="0"/>
              <a:t>Worldbank_data</a:t>
            </a:r>
            <a:r>
              <a:rPr lang="en-US" altLang="en-US" sz="2000" dirty="0" smtClean="0"/>
              <a:t>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000" dirty="0" smtClean="0"/>
              <a:t>I want to know </a:t>
            </a:r>
            <a:r>
              <a:rPr lang="en-US" altLang="en-US" sz="2000" dirty="0"/>
              <a:t>whether publication of scientific studies and </a:t>
            </a:r>
            <a:r>
              <a:rPr lang="en-US" altLang="en-US" sz="2000" dirty="0" smtClean="0"/>
              <a:t>patents can predict GDP per worker.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000" dirty="0" smtClean="0"/>
              <a:t>The </a:t>
            </a:r>
            <a:r>
              <a:rPr lang="en-US" altLang="en-US" sz="2000" dirty="0"/>
              <a:t>distributions of publication of scientific studies and patents are skewed. A few countries (e.g. US, </a:t>
            </a:r>
            <a:r>
              <a:rPr lang="en-US" altLang="en-US" sz="2000" dirty="0" smtClean="0"/>
              <a:t>Japan, Korea) </a:t>
            </a:r>
            <a:r>
              <a:rPr lang="en-US" altLang="en-US" sz="2000" dirty="0"/>
              <a:t>have the most</a:t>
            </a:r>
            <a:r>
              <a:rPr lang="en-US" altLang="en-US" sz="2000" dirty="0" smtClean="0"/>
              <a:t>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000" dirty="0" smtClean="0"/>
              <a:t>But I cannot remove these “outliers” because they are major nations.</a:t>
            </a:r>
            <a:endParaRPr lang="en-US" alt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524533"/>
            <a:ext cx="7099300" cy="4038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563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49" y="486772"/>
            <a:ext cx="4408303" cy="1144921"/>
          </a:xfrm>
          <a:ln/>
        </p:spPr>
        <p:txBody>
          <a:bodyPr vert="horz" lIns="91440" tIns="32806" rIns="91440" bIns="45720" rtlCol="0" anchor="t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</a:tabLst>
            </a:pPr>
            <a:r>
              <a:rPr lang="en-US" altLang="en-US" dirty="0" smtClean="0"/>
              <a:t>Solution: Data transformation</a:t>
            </a:r>
            <a:endParaRPr lang="en-US" altLang="en-US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6" y="1800190"/>
            <a:ext cx="4581414" cy="3783278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smtClean="0"/>
              <a:t>You can create </a:t>
            </a:r>
            <a:r>
              <a:rPr lang="en-US" altLang="en-US" sz="2400" dirty="0"/>
              <a:t>the transformed variable while doing </a:t>
            </a:r>
            <a:r>
              <a:rPr lang="en-US" altLang="en-US" sz="2400" dirty="0" smtClean="0"/>
              <a:t>analysis by right-clicking the original variable.</a:t>
            </a:r>
            <a:endParaRPr lang="en-US" altLang="en-US" sz="2400" dirty="0"/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/>
              <a:t>Faster, but will not store the new variable.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/>
              <a:t>You cannot preview the distribution.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1658" y="802555"/>
            <a:ext cx="2446817" cy="5080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5985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JMP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16187" y="1545933"/>
            <a:ext cx="3496687" cy="4159157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/>
              <a:t>Create a permanent new variable for re-analysis later</a:t>
            </a:r>
            <a:r>
              <a:rPr lang="en-US" altLang="en-US" sz="2400" dirty="0" smtClean="0"/>
              <a:t>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smtClean="0"/>
              <a:t>Double-click on a new column.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smtClean="0"/>
              <a:t>Choose </a:t>
            </a:r>
            <a:r>
              <a:rPr lang="en-US" altLang="en-US" sz="2400" b="1" dirty="0" smtClean="0"/>
              <a:t>Formula</a:t>
            </a:r>
            <a:r>
              <a:rPr lang="en-US" altLang="en-US" sz="2400" dirty="0" smtClean="0"/>
              <a:t> in </a:t>
            </a:r>
            <a:r>
              <a:rPr lang="en-US" altLang="en-US" sz="2400" b="1" dirty="0" smtClean="0"/>
              <a:t>Column properties</a:t>
            </a:r>
            <a:r>
              <a:rPr lang="en-US" altLang="en-US" sz="2400" dirty="0" smtClean="0"/>
              <a:t>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smtClean="0"/>
              <a:t>Click </a:t>
            </a:r>
            <a:r>
              <a:rPr lang="en-US" altLang="en-US" sz="2400" b="1" dirty="0" smtClean="0"/>
              <a:t>Edit formula</a:t>
            </a:r>
            <a:r>
              <a:rPr lang="en-US" altLang="en-US" sz="2400" dirty="0" smtClean="0"/>
              <a:t>.</a:t>
            </a:r>
            <a:endParaRPr lang="en-US" alt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874" y="502614"/>
            <a:ext cx="6870700" cy="5740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78983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85" y="624110"/>
            <a:ext cx="9742427" cy="5537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8170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Explore different transformation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7306" y="1905000"/>
            <a:ext cx="4052094" cy="4038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key of exploratory data analysis is: Explore!</a:t>
            </a:r>
          </a:p>
          <a:p>
            <a:r>
              <a:rPr lang="en-US" sz="2400" dirty="0" smtClean="0"/>
              <a:t>I tried both log and log10 transformation</a:t>
            </a:r>
          </a:p>
          <a:p>
            <a:r>
              <a:rPr lang="en-US" sz="2400" dirty="0" smtClean="0"/>
              <a:t>Log10 is better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606" y="1905000"/>
            <a:ext cx="6540500" cy="4038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4636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dirty="0"/>
              <a:t>Before and </a:t>
            </a:r>
            <a:r>
              <a:rPr lang="en-US" altLang="en-US" dirty="0" smtClean="0"/>
              <a:t>after</a:t>
            </a:r>
            <a:endParaRPr lang="en-US" altLang="en-US" dirty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77350" y="1368390"/>
            <a:ext cx="8655750" cy="1070010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Regression with transformed variables makes much more sense!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700" y="2513310"/>
            <a:ext cx="5130800" cy="3721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2513310"/>
            <a:ext cx="5130800" cy="3721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94079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Use the same data set “</a:t>
            </a:r>
            <a:r>
              <a:rPr lang="en-US" sz="2400" dirty="0" err="1" smtClean="0"/>
              <a:t>Wordlbank_data.jmp</a:t>
            </a:r>
            <a:r>
              <a:rPr lang="en-US" sz="2400" dirty="0" smtClean="0"/>
              <a:t>”</a:t>
            </a:r>
          </a:p>
          <a:p>
            <a:r>
              <a:rPr lang="en-US" sz="2400" dirty="0" smtClean="0"/>
              <a:t>Try different transformation options for 2005 patents by residents.</a:t>
            </a:r>
          </a:p>
          <a:p>
            <a:r>
              <a:rPr lang="en-US" sz="2400" dirty="0" smtClean="0"/>
              <a:t>Pick the best transformed variable to predict 2007 GDP per person employed. Log, log10, or something else?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8080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Before and after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77350" y="1368390"/>
            <a:ext cx="7511829" cy="1070010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Regression with transformed variables makes much more sense!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" y="2513310"/>
            <a:ext cx="5130800" cy="3721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279" y="2513310"/>
            <a:ext cx="5130800" cy="3721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23292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dirty="0" smtClean="0"/>
              <a:t>Example </a:t>
            </a:r>
            <a:r>
              <a:rPr lang="en-US" altLang="en-US" dirty="0"/>
              <a:t>from JMP 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1695" y="1463701"/>
            <a:ext cx="6898324" cy="3424680"/>
          </a:xfrm>
          <a:ln/>
        </p:spPr>
        <p:txBody>
          <a:bodyPr vert="horz" lIns="91440" tIns="28805" rIns="91440" bIns="45720" rtlCol="0"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</a:tabLst>
            </a:pPr>
            <a:r>
              <a:rPr lang="en-US" altLang="en-US" sz="3266" dirty="0" smtClean="0"/>
              <a:t>Sample data set “</a:t>
            </a:r>
            <a:r>
              <a:rPr lang="en-US" altLang="en-US" sz="3266" dirty="0" err="1" smtClean="0"/>
              <a:t>Corn.jmp</a:t>
            </a:r>
            <a:r>
              <a:rPr lang="en-US" altLang="en-US" sz="3266" dirty="0" smtClean="0"/>
              <a:t>” (under Nonlinear modeling)</a:t>
            </a:r>
            <a:endParaRPr lang="en-US" altLang="en-US" sz="3266" dirty="0"/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</a:tabLst>
            </a:pPr>
            <a:r>
              <a:rPr lang="en-US" altLang="en-US" sz="3266" dirty="0"/>
              <a:t>DV: yield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</a:tabLst>
            </a:pPr>
            <a:r>
              <a:rPr lang="en-US" altLang="en-US" sz="3266" dirty="0"/>
              <a:t>IV: nitrate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8547" y="2951324"/>
            <a:ext cx="3166892" cy="2098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1460" y="4396393"/>
            <a:ext cx="3123687" cy="205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58365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Skewed distributions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6" y="1498600"/>
            <a:ext cx="7858014" cy="4084868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Both DV and IV distributions are skewed. What regression result would you expect?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1740" y="2855821"/>
            <a:ext cx="5129819" cy="3200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9447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Remove outliers?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77350" y="1535418"/>
            <a:ext cx="4502850" cy="4827281"/>
          </a:xfrm>
          <a:ln/>
        </p:spPr>
        <p:txBody>
          <a:bodyPr/>
          <a:lstStyle/>
          <a:p>
            <a:pPr marL="555132" indent="-457200">
              <a:buClr>
                <a:srgbClr val="FF3366"/>
              </a:buClr>
              <a:buSzPct val="49000"/>
              <a:buFont typeface="Wingdings" charset="2"/>
              <a:buChar char="§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540" dirty="0"/>
              <a:t>Three observations are located outside the boundary of the 99% density ellipse (the majority of the data)</a:t>
            </a:r>
          </a:p>
          <a:p>
            <a:pPr marL="555132" indent="-457200">
              <a:buClr>
                <a:srgbClr val="FF3366"/>
              </a:buClr>
              <a:buSzPct val="49000"/>
              <a:buFont typeface="Wingdings" charset="2"/>
              <a:buChar char="§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540" dirty="0"/>
              <a:t>Only one is considered an outlier.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747" y="1647534"/>
            <a:ext cx="4219408" cy="30895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18020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Remove outliers?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6" y="1441592"/>
            <a:ext cx="7511829" cy="3783277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Removing the two observations at the lower left will not make things better.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They fall along the nonlinear path.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510" y="3024046"/>
            <a:ext cx="4288014" cy="31398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24046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Transform yield only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57368" y="1598569"/>
            <a:ext cx="8475732" cy="1144920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Remove the outlier at the far right.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It didn't look any better.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8248" y="2743489"/>
            <a:ext cx="4488951" cy="3430440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472" y="2842608"/>
            <a:ext cx="4206474" cy="30501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077461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Transform nitrate only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6" y="1493438"/>
            <a:ext cx="8099314" cy="3783277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The regression model looks linear. 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 smtClean="0"/>
              <a:t>It is acceptable, but </a:t>
            </a:r>
            <a:r>
              <a:rPr lang="en-US" altLang="en-US" sz="2400" dirty="0"/>
              <a:t>the underlying pattern is really nonlinear.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601" y="3290746"/>
            <a:ext cx="3646972" cy="26444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78796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dirty="0" smtClean="0"/>
              <a:t>Graph Builder: Interactive </a:t>
            </a:r>
            <a:r>
              <a:rPr lang="en-US" altLang="en-US" dirty="0"/>
              <a:t>nonlinear fit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6" y="1800190"/>
            <a:ext cx="7511829" cy="3783278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6996" y="1647534"/>
            <a:ext cx="5390485" cy="457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0182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Linear model is </a:t>
            </a:r>
            <a:br>
              <a:rPr lang="en-US" altLang="en-US"/>
            </a:br>
            <a:r>
              <a:rPr lang="en-US" altLang="en-US"/>
              <a:t>too simplistic and underfit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909" y="1769946"/>
            <a:ext cx="5666571" cy="42167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99920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Overfit and complicated model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6" y="1800190"/>
            <a:ext cx="7511829" cy="3783278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291" y="1647533"/>
            <a:ext cx="4977163" cy="439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886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dirty="0" smtClean="0"/>
              <a:t>Smooth things out: Almost </a:t>
            </a:r>
            <a:r>
              <a:rPr lang="en-US" altLang="en-US" dirty="0"/>
              <a:t>right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77350" y="1405450"/>
            <a:ext cx="7511829" cy="3783277"/>
          </a:xfrm>
          <a:ln/>
        </p:spPr>
        <p:txBody>
          <a:bodyPr vert="horz" lIns="91440" tIns="19203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>
                <a:solidFill>
                  <a:srgbClr val="FF0000"/>
                </a:solidFill>
              </a:rPr>
              <a:t>Lambda</a:t>
            </a:r>
            <a:r>
              <a:rPr lang="en-US" altLang="en-US" sz="2400" dirty="0">
                <a:solidFill>
                  <a:schemeClr val="tx1"/>
                </a:solidFill>
              </a:rPr>
              <a:t>: Smoothing parameter</a:t>
            </a:r>
          </a:p>
          <a:p>
            <a:pPr>
              <a:buFont typeface="Arial" panose="020B0604020202020204" pitchFamily="34" charset="0"/>
              <a:buChar char="•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>
                <a:solidFill>
                  <a:schemeClr val="tx1"/>
                </a:solidFill>
              </a:rPr>
              <a:t>Not a bad model, but the data points at the lower left are neglected.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0703" y="2885945"/>
            <a:ext cx="5587073" cy="366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017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dirty="0" smtClean="0"/>
              <a:t>Fit polynomial </a:t>
            </a:r>
            <a:r>
              <a:rPr lang="en-US" altLang="en-US" dirty="0"/>
              <a:t>(</a:t>
            </a:r>
            <a:r>
              <a:rPr lang="en-US" altLang="en-US" dirty="0" smtClean="0"/>
              <a:t>nonlinear fit)</a:t>
            </a:r>
            <a:endParaRPr lang="en-US" altLang="en-US" dirty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7" y="1800190"/>
            <a:ext cx="3580216" cy="3797679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>
                <a:solidFill>
                  <a:srgbClr val="FF0000"/>
                </a:solidFill>
              </a:rPr>
              <a:t>Quadratic</a:t>
            </a:r>
            <a:r>
              <a:rPr lang="en-US" altLang="en-US" sz="2400" dirty="0"/>
              <a:t> = 2 turns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>
                <a:solidFill>
                  <a:srgbClr val="FF0000"/>
                </a:solidFill>
              </a:rPr>
              <a:t>Cubic</a:t>
            </a:r>
            <a:r>
              <a:rPr lang="en-US" altLang="en-US" sz="2400" dirty="0"/>
              <a:t> = 3 turns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>
                <a:solidFill>
                  <a:srgbClr val="FF0000"/>
                </a:solidFill>
              </a:rPr>
              <a:t>Quartic</a:t>
            </a:r>
            <a:r>
              <a:rPr lang="en-US" altLang="en-US" sz="2400" dirty="0"/>
              <a:t> = 4 turns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err="1">
                <a:solidFill>
                  <a:srgbClr val="FF0000"/>
                </a:solidFill>
              </a:rPr>
              <a:t>Quintic</a:t>
            </a:r>
            <a:r>
              <a:rPr lang="en-US" altLang="en-US" sz="2400" dirty="0"/>
              <a:t> = 5 turns, take the lower left into account, but too complicated (too many turns) 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5918" y="1824672"/>
            <a:ext cx="4505881" cy="430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0337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Fit spline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6" y="1718102"/>
            <a:ext cx="3829362" cy="4461588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smtClean="0">
                <a:solidFill>
                  <a:srgbClr val="FF0000"/>
                </a:solidFill>
              </a:rPr>
              <a:t>Flexible: Fit Spline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smtClean="0"/>
              <a:t>Like </a:t>
            </a:r>
            <a:r>
              <a:rPr lang="en-US" altLang="en-US" sz="2400" dirty="0"/>
              <a:t>Graph Builder, in Fit Spline you can control the curve interactively. 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/>
              <a:t>It shows you the R-square (variance explained), too.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/>
              <a:t>It still does not take the lower left data into account.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7337" y="1718102"/>
            <a:ext cx="3691107" cy="4126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3928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2259439" y="597664"/>
            <a:ext cx="3660864" cy="1144920"/>
          </a:xfrm>
          <a:ln/>
        </p:spPr>
        <p:txBody>
          <a:bodyPr vert="horz" lIns="91440" tIns="32806" rIns="91440" bIns="45720" rtlCol="0" anchor="t">
            <a:normAutofit fontScale="90000"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/>
              <a:t>Kernel Smoother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06963" y="1777147"/>
            <a:ext cx="3364193" cy="4113072"/>
          </a:xfrm>
          <a:ln/>
        </p:spPr>
        <p:txBody>
          <a:bodyPr vert="horz" lIns="91440" tIns="22403" rIns="91440" bIns="45720" rtlCol="0">
            <a:normAutofit fontScale="92500" lnSpcReduction="10000"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540"/>
              <a:t>Local smoother: take localized variations and patterns into account.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540"/>
              <a:t>Interactive, too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540"/>
              <a:t>But the line still does not go towards the data points at the lower left.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4156" y="864092"/>
            <a:ext cx="3856725" cy="5164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33548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dirty="0" smtClean="0"/>
              <a:t>No data points left behind!</a:t>
            </a:r>
            <a:endParaRPr lang="en-US" alt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5174" y="1617291"/>
            <a:ext cx="6636217" cy="460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55550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dirty="0"/>
              <a:t>Fit </a:t>
            </a:r>
            <a:r>
              <a:rPr lang="en-US" altLang="en-US" dirty="0" smtClean="0"/>
              <a:t>Curve</a:t>
            </a:r>
            <a:endParaRPr lang="en-US" altLang="en-US" dirty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06963" y="1477596"/>
            <a:ext cx="4032424" cy="4578241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smtClean="0"/>
              <a:t>Specialized modeling: Fit curve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smtClean="0"/>
              <a:t>MM </a:t>
            </a:r>
            <a:r>
              <a:rPr lang="en-US" altLang="en-US" sz="2400" dirty="0"/>
              <a:t>has the lowest </a:t>
            </a:r>
            <a:r>
              <a:rPr lang="en-US" altLang="en-US" sz="2400" dirty="0" err="1"/>
              <a:t>AICc</a:t>
            </a:r>
            <a:r>
              <a:rPr lang="en-US" altLang="en-US" sz="2400" dirty="0"/>
              <a:t> and it takes the data points at the lower left into account. Should we take it?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/>
              <a:t>MM is a specific model of enzyme kinetics in biochemistry.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3037" y="1477596"/>
            <a:ext cx="3676706" cy="422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45755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0987" y="1477596"/>
            <a:ext cx="4497593" cy="456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 nonlinear</a:t>
            </a:r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18063" y="1481992"/>
            <a:ext cx="4032424" cy="4578241"/>
          </a:xfrm>
          <a:prstGeom prst="rect">
            <a:avLst/>
          </a:prstGeom>
          <a:ln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smtClean="0">
                <a:solidFill>
                  <a:srgbClr val="FF0000"/>
                </a:solidFill>
              </a:rPr>
              <a:t>Specialized modeling: Nonlinear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 smtClean="0"/>
              <a:t>Custom-made formula for data transformation.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</a:tabLst>
            </a:pPr>
            <a:r>
              <a:rPr lang="en-US" altLang="en-US" sz="2400" dirty="0"/>
              <a:t>You need prior research to support it. You cannot makeup a transformation or an equation</a:t>
            </a:r>
            <a:r>
              <a:rPr lang="en-US" altLang="en-US" sz="2400" dirty="0" smtClean="0"/>
              <a:t>.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584148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Fit special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53047" y="1608650"/>
            <a:ext cx="7511829" cy="3783277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It works! Now the line passes through all data points! Yeah!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1114" y="2654200"/>
            <a:ext cx="3607578" cy="3365633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3048" y="2654200"/>
            <a:ext cx="3740073" cy="2389210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1874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I am the best transformer!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6" y="1800190"/>
            <a:ext cx="7511829" cy="3783278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003" y="1800190"/>
            <a:ext cx="6300718" cy="420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75422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dirty="0" smtClean="0"/>
              <a:t>Assignment</a:t>
            </a:r>
            <a:endParaRPr lang="en-US" altLang="en-US" dirty="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086" y="1708020"/>
            <a:ext cx="7511829" cy="3783278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Transform yourself into a </a:t>
            </a:r>
            <a:r>
              <a:rPr lang="en-US" altLang="en-US" sz="2400" dirty="0" smtClean="0"/>
              <a:t>Pink Volkswagen </a:t>
            </a:r>
            <a:r>
              <a:rPr lang="en-US" altLang="en-US" sz="2400" dirty="0"/>
              <a:t>or a GMC truck.</a:t>
            </a: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1722" y="2757891"/>
            <a:ext cx="5474014" cy="338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02684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Caution! Different to interpret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27200"/>
            <a:ext cx="8915400" cy="44577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Osborne </a:t>
            </a:r>
            <a:r>
              <a:rPr lang="en-US" sz="2400" dirty="0" smtClean="0"/>
              <a:t>(2002) </a:t>
            </a:r>
            <a:r>
              <a:rPr lang="en-US" sz="2400" dirty="0"/>
              <a:t>advises that transformation should be used appropriately; </a:t>
            </a:r>
            <a:endParaRPr lang="en-US" sz="2400" dirty="0" smtClean="0"/>
          </a:p>
          <a:p>
            <a:r>
              <a:rPr lang="en-US" sz="2400" dirty="0"/>
              <a:t>M</a:t>
            </a:r>
            <a:r>
              <a:rPr lang="en-US" sz="2400" dirty="0" smtClean="0"/>
              <a:t>any </a:t>
            </a:r>
            <a:r>
              <a:rPr lang="en-US" sz="2400" dirty="0"/>
              <a:t>transformations reduce </a:t>
            </a:r>
            <a:r>
              <a:rPr lang="en-US" sz="2400" dirty="0" smtClean="0"/>
              <a:t>non-­</a:t>
            </a:r>
            <a:r>
              <a:rPr lang="en-US" sz="2400" dirty="0"/>
              <a:t>normality by changing the spacing between data points, but this raises issues in data interpretation. </a:t>
            </a:r>
            <a:endParaRPr lang="en-US" sz="2400" dirty="0" smtClean="0"/>
          </a:p>
          <a:p>
            <a:r>
              <a:rPr lang="en-US" sz="2400" dirty="0" smtClean="0"/>
              <a:t>If </a:t>
            </a:r>
            <a:r>
              <a:rPr lang="en-US" sz="2400" dirty="0"/>
              <a:t>transformations are done correctly, all data points should remain in the same relative order as prior to the transformation. In this way the interpretation of the scores is not affected. </a:t>
            </a:r>
            <a:endParaRPr lang="en-US" sz="2400" dirty="0" smtClean="0"/>
          </a:p>
          <a:p>
            <a:r>
              <a:rPr lang="en-US" sz="2400" dirty="0" smtClean="0"/>
              <a:t>It might be problematic </a:t>
            </a:r>
            <a:r>
              <a:rPr lang="en-US" sz="2400" dirty="0"/>
              <a:t>if the original variables were meant to be </a:t>
            </a:r>
            <a:r>
              <a:rPr lang="en-US" sz="2400" dirty="0">
                <a:solidFill>
                  <a:srgbClr val="FF0000"/>
                </a:solidFill>
              </a:rPr>
              <a:t>interpreted directly</a:t>
            </a:r>
            <a:r>
              <a:rPr lang="en-US" sz="2400" dirty="0"/>
              <a:t>, such as annual income and age. After the transformations, the new variables may become significantly more complex to interpret.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2605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Resistance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53048" y="1515039"/>
            <a:ext cx="4893634" cy="4431346"/>
          </a:xfrm>
          <a:ln/>
        </p:spPr>
        <p:txBody>
          <a:bodyPr vert="horz" lIns="91440" tIns="22403" rIns="91440" bIns="45720" rtlCol="0">
            <a:normAutofit fontScale="92500"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540"/>
              <a:t>Resistance is not the same as robustness.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540"/>
              <a:t>Resistance: Immune to outliers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540"/>
              <a:t>Robustness: immune to parametric assumption violations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</a:tabLst>
            </a:pPr>
            <a:r>
              <a:rPr lang="en-US" altLang="en-US" sz="2540"/>
              <a:t>Use median, trimean, winsorized mean, trimmed mean to countermeasure outliers, but it is less important today (will be explained next).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390" y="743768"/>
            <a:ext cx="3219033" cy="2927083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390" y="4024819"/>
            <a:ext cx="3276447" cy="2150693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0022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Data visualization: Revelation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24875" y="1575526"/>
            <a:ext cx="9153170" cy="4661770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 smtClean="0"/>
              <a:t>Today some people still refuse to use graphing methods. Data </a:t>
            </a:r>
            <a:r>
              <a:rPr lang="en-US" altLang="en-US" sz="2400" dirty="0"/>
              <a:t>visualization is the </a:t>
            </a:r>
            <a:r>
              <a:rPr lang="en-US" altLang="en-US" sz="2400" b="1" dirty="0"/>
              <a:t>primary tool </a:t>
            </a:r>
            <a:r>
              <a:rPr lang="en-US" altLang="en-US" sz="2400" dirty="0"/>
              <a:t>of EDA. Without “seeing” the data pattern,... 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how can you know whether the residuals are random or </a:t>
            </a:r>
            <a:r>
              <a:rPr lang="en-US" altLang="en-US" sz="2400" dirty="0" smtClean="0"/>
              <a:t>not?</a:t>
            </a:r>
            <a:endParaRPr lang="en-US" altLang="en-US" sz="2400" dirty="0"/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how can you spot the skewed distribution, nonlinear relationship, and decide whether transformation is needed? 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how can you detect outliers and decide whether you need resistance or robust procedures? </a:t>
            </a:r>
          </a:p>
          <a:p>
            <a:pPr marL="391729" indent="-293797"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DV will be explained in detail in </a:t>
            </a:r>
            <a:r>
              <a:rPr lang="en-US" altLang="en-US" sz="2400" dirty="0" smtClean="0"/>
              <a:t>the next unit</a:t>
            </a:r>
            <a:r>
              <a:rPr lang="en-US" alt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3349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dirty="0"/>
              <a:t>Data visualization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57817" y="1703700"/>
            <a:ext cx="5520099" cy="4198040"/>
          </a:xfrm>
          <a:ln/>
        </p:spPr>
        <p:txBody>
          <a:bodyPr>
            <a:no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</a:tabLst>
            </a:pPr>
            <a:r>
              <a:rPr lang="en-US" altLang="en-US" sz="2400" dirty="0"/>
              <a:t>One of the great inventions of graphical techniques by John Tukey is the boxplot.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</a:tabLst>
            </a:pPr>
            <a:r>
              <a:rPr lang="en-US" altLang="en-US" sz="2400" dirty="0"/>
              <a:t>It is resistant against extreme cases (use the median)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</a:tabLst>
            </a:pPr>
            <a:r>
              <a:rPr lang="en-US" altLang="en-US" sz="2400" dirty="0"/>
              <a:t>It can easily spot outliers.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</a:tabLst>
            </a:pPr>
            <a:r>
              <a:rPr lang="en-US" altLang="en-US" sz="2400" dirty="0"/>
              <a:t>It can check distributional assumption using a quick 5-point summary. 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9357" y="1587047"/>
            <a:ext cx="2073818" cy="4373740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93727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 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768" y="1094509"/>
            <a:ext cx="4818722" cy="529243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Boxplot can be used in </a:t>
            </a:r>
            <a:r>
              <a:rPr lang="en-US" sz="2400" dirty="0" smtClean="0">
                <a:solidFill>
                  <a:srgbClr val="FF0000"/>
                </a:solidFill>
              </a:rPr>
              <a:t>median-smoothing</a:t>
            </a:r>
            <a:r>
              <a:rPr lang="en-US" sz="2400" dirty="0" smtClean="0"/>
              <a:t> when there are too any data.</a:t>
            </a:r>
          </a:p>
          <a:p>
            <a:r>
              <a:rPr lang="en-US" sz="2400" dirty="0" smtClean="0"/>
              <a:t>These are 14,819 responses to the Consideration of Future Consequences Scale (CFCS). </a:t>
            </a:r>
          </a:p>
          <a:p>
            <a:r>
              <a:rPr lang="en-US" sz="2400" dirty="0" smtClean="0"/>
              <a:t>When the n is huge, even random numbers might appear to be good. </a:t>
            </a:r>
          </a:p>
          <a:p>
            <a:r>
              <a:rPr lang="en-US" sz="2400" dirty="0" smtClean="0"/>
              <a:t>To demonstrate the problem, Q13 and Q14 are randomly generated.</a:t>
            </a:r>
          </a:p>
          <a:p>
            <a:r>
              <a:rPr lang="en-US" sz="2400" dirty="0" smtClean="0"/>
              <a:t>The Cronbach Alpha looks good! No bad items!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890" y="1492827"/>
            <a:ext cx="4572000" cy="4495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43199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0199" y="540982"/>
            <a:ext cx="3225984" cy="1280890"/>
          </a:xfrm>
        </p:spPr>
        <p:txBody>
          <a:bodyPr/>
          <a:lstStyle/>
          <a:p>
            <a:r>
              <a:rPr lang="en-US" dirty="0" smtClean="0"/>
              <a:t>Data 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4892" y="775855"/>
            <a:ext cx="4826720" cy="5472545"/>
          </a:xfrm>
        </p:spPr>
        <p:txBody>
          <a:bodyPr>
            <a:noAutofit/>
          </a:bodyPr>
          <a:lstStyle/>
          <a:p>
            <a:r>
              <a:rPr lang="en-US" sz="2400" dirty="0" smtClean="0"/>
              <a:t>Data visualization can distinguish patterns from noise.</a:t>
            </a:r>
          </a:p>
          <a:p>
            <a:r>
              <a:rPr lang="en-US" sz="2400" dirty="0" smtClean="0"/>
              <a:t>Open Graph Builder</a:t>
            </a:r>
          </a:p>
          <a:p>
            <a:r>
              <a:rPr lang="en-US" sz="2400" dirty="0" smtClean="0"/>
              <a:t>I want to know whether Q1 is strongly correlated with the total scale (Q2-Q14).</a:t>
            </a:r>
          </a:p>
          <a:p>
            <a:r>
              <a:rPr lang="en-US" sz="2400" dirty="0" smtClean="0"/>
              <a:t>Q1 is not included into total because Q1 is correlated with itself.</a:t>
            </a:r>
          </a:p>
          <a:p>
            <a:r>
              <a:rPr lang="en-US" sz="2400" dirty="0" smtClean="0"/>
              <a:t>Put Total without Q1 into Y</a:t>
            </a:r>
          </a:p>
          <a:p>
            <a:r>
              <a:rPr lang="en-US" sz="2400" dirty="0" smtClean="0"/>
              <a:t>Put Q1 into X</a:t>
            </a:r>
          </a:p>
          <a:p>
            <a:r>
              <a:rPr lang="en-US" sz="2400" dirty="0" smtClean="0"/>
              <a:t>Too many data points!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509" y="2060993"/>
            <a:ext cx="5701273" cy="40037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29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7892" y="624110"/>
            <a:ext cx="4826720" cy="1280890"/>
          </a:xfrm>
        </p:spPr>
        <p:txBody>
          <a:bodyPr/>
          <a:lstStyle/>
          <a:p>
            <a:r>
              <a:rPr lang="en-US" dirty="0" smtClean="0"/>
              <a:t>Data 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7892" y="2258291"/>
            <a:ext cx="4826720" cy="39623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Change the display option to Boxplot.</a:t>
            </a:r>
          </a:p>
          <a:p>
            <a:r>
              <a:rPr lang="en-US" sz="2400" dirty="0" smtClean="0"/>
              <a:t>Now the median of the total by each category of Q1 is shown.</a:t>
            </a:r>
          </a:p>
          <a:p>
            <a:r>
              <a:rPr lang="en-US" sz="2400" dirty="0" smtClean="0"/>
              <a:t>There is a positive relationship between Q1 and all other items.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39" y="785039"/>
            <a:ext cx="5836067" cy="54356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544832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8327" y="2008884"/>
            <a:ext cx="4009302" cy="428108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When I use median </a:t>
            </a:r>
            <a:r>
              <a:rPr lang="mr-IN" sz="2400" dirty="0" smtClean="0"/>
              <a:t>–</a:t>
            </a:r>
            <a:r>
              <a:rPr lang="en-US" sz="2400" dirty="0" smtClean="0"/>
              <a:t>smoothing to check the association between Q13 and total without Q13., it was found that there is no relationship.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786" y="2008884"/>
            <a:ext cx="6343997" cy="43872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38708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2035" y="1690255"/>
            <a:ext cx="9573491" cy="468283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Download and open the data set “</a:t>
            </a:r>
            <a:r>
              <a:rPr lang="en-US" sz="2400" dirty="0" err="1" smtClean="0"/>
              <a:t>CFCS.jmp</a:t>
            </a:r>
            <a:r>
              <a:rPr lang="en-US" sz="2400" dirty="0" smtClean="0"/>
              <a:t>”</a:t>
            </a:r>
          </a:p>
          <a:p>
            <a:r>
              <a:rPr lang="en-US" sz="2400" dirty="0" smtClean="0"/>
              <a:t>Open Graph Builder</a:t>
            </a:r>
          </a:p>
          <a:p>
            <a:r>
              <a:rPr lang="en-US" sz="2400" dirty="0" smtClean="0"/>
              <a:t>Put Total without Q2 into Y</a:t>
            </a:r>
          </a:p>
          <a:p>
            <a:r>
              <a:rPr lang="en-US" sz="2400" dirty="0" smtClean="0"/>
              <a:t>Put Q2 into X</a:t>
            </a:r>
          </a:p>
          <a:p>
            <a:r>
              <a:rPr lang="en-US" sz="2400" dirty="0" smtClean="0"/>
              <a:t>Change the display to boxplot</a:t>
            </a:r>
          </a:p>
          <a:p>
            <a:r>
              <a:rPr lang="en-US" sz="2400" dirty="0" smtClean="0"/>
              <a:t>Is there a strong relationship between Q2 and all other items (Total without Q2)?</a:t>
            </a:r>
          </a:p>
          <a:p>
            <a:r>
              <a:rPr lang="en-US" sz="2400" dirty="0" smtClean="0"/>
              <a:t>Do the same to Total without Q14 and Q14</a:t>
            </a:r>
          </a:p>
          <a:p>
            <a:r>
              <a:rPr lang="en-US" sz="2400" dirty="0"/>
              <a:t>s there a strong relationship between </a:t>
            </a:r>
            <a:r>
              <a:rPr lang="en-US" sz="2400" dirty="0" smtClean="0"/>
              <a:t>Q14 </a:t>
            </a:r>
            <a:r>
              <a:rPr lang="en-US" sz="2400" dirty="0"/>
              <a:t>and all other items (Total without </a:t>
            </a:r>
            <a:r>
              <a:rPr lang="en-US" sz="2400" dirty="0" smtClean="0"/>
              <a:t>Q14)?</a:t>
            </a:r>
          </a:p>
          <a:p>
            <a:r>
              <a:rPr lang="en-US" sz="2400" dirty="0" smtClean="0"/>
              <a:t>Save both scripts to data tables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8004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NIST </a:t>
            </a:r>
            <a:r>
              <a:rPr lang="en-US" dirty="0" err="1" smtClean="0"/>
              <a:t>Semantech’s</a:t>
            </a:r>
            <a:r>
              <a:rPr lang="en-US" dirty="0" smtClean="0"/>
              <a:t> Taxonomy of EDA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21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Some are overlapped and some are vague</a:t>
            </a:r>
          </a:p>
          <a:p>
            <a:pPr lvl="1"/>
            <a:r>
              <a:rPr lang="en-US" sz="2200" dirty="0" smtClean="0"/>
              <a:t>Maximizing insight</a:t>
            </a:r>
          </a:p>
          <a:p>
            <a:pPr lvl="1"/>
            <a:r>
              <a:rPr lang="en-US" sz="2200" dirty="0"/>
              <a:t>U</a:t>
            </a:r>
            <a:r>
              <a:rPr lang="en-US" sz="2200" dirty="0" smtClean="0"/>
              <a:t>ncovering </a:t>
            </a:r>
            <a:r>
              <a:rPr lang="en-US" sz="2200" dirty="0"/>
              <a:t>underlying </a:t>
            </a:r>
            <a:r>
              <a:rPr lang="en-US" sz="2200" dirty="0" smtClean="0"/>
              <a:t>structure</a:t>
            </a:r>
          </a:p>
          <a:p>
            <a:pPr lvl="1"/>
            <a:r>
              <a:rPr lang="en-US" sz="2200" dirty="0"/>
              <a:t>E</a:t>
            </a:r>
            <a:r>
              <a:rPr lang="en-US" sz="2200" dirty="0" smtClean="0"/>
              <a:t>xtracting </a:t>
            </a:r>
            <a:r>
              <a:rPr lang="en-US" sz="2200" dirty="0"/>
              <a:t>important </a:t>
            </a:r>
            <a:r>
              <a:rPr lang="en-US" sz="2200" dirty="0" smtClean="0"/>
              <a:t>variables</a:t>
            </a:r>
          </a:p>
          <a:p>
            <a:pPr lvl="1"/>
            <a:r>
              <a:rPr lang="en-US" sz="2200" dirty="0"/>
              <a:t>D</a:t>
            </a:r>
            <a:r>
              <a:rPr lang="en-US" sz="2200" dirty="0" smtClean="0"/>
              <a:t>etecting </a:t>
            </a:r>
            <a:r>
              <a:rPr lang="en-US" sz="2200" dirty="0"/>
              <a:t>outliers and </a:t>
            </a:r>
            <a:r>
              <a:rPr lang="en-US" sz="2200" dirty="0" smtClean="0"/>
              <a:t>anomalies</a:t>
            </a:r>
          </a:p>
          <a:p>
            <a:pPr lvl="1"/>
            <a:r>
              <a:rPr lang="en-US" sz="2200" dirty="0"/>
              <a:t>T</a:t>
            </a:r>
            <a:r>
              <a:rPr lang="en-US" sz="2200" dirty="0" smtClean="0"/>
              <a:t>esting </a:t>
            </a:r>
            <a:r>
              <a:rPr lang="en-US" sz="2200" dirty="0"/>
              <a:t>underlying </a:t>
            </a:r>
            <a:r>
              <a:rPr lang="en-US" sz="2200" dirty="0" smtClean="0"/>
              <a:t>assumptions</a:t>
            </a:r>
          </a:p>
          <a:p>
            <a:pPr lvl="1"/>
            <a:r>
              <a:rPr lang="en-US" sz="2200" dirty="0"/>
              <a:t>D</a:t>
            </a:r>
            <a:r>
              <a:rPr lang="en-US" sz="2200" dirty="0" smtClean="0"/>
              <a:t>eveloping </a:t>
            </a:r>
            <a:r>
              <a:rPr lang="en-US" sz="2200" dirty="0"/>
              <a:t>parsimonious </a:t>
            </a:r>
            <a:r>
              <a:rPr lang="en-US" sz="2200" dirty="0" smtClean="0"/>
              <a:t>models</a:t>
            </a:r>
          </a:p>
          <a:p>
            <a:pPr lvl="1"/>
            <a:r>
              <a:rPr lang="en-US" sz="2200" dirty="0"/>
              <a:t>D</a:t>
            </a:r>
            <a:r>
              <a:rPr lang="en-US" sz="2200" dirty="0" smtClean="0"/>
              <a:t>etermining </a:t>
            </a:r>
            <a:r>
              <a:rPr lang="en-US" sz="2200" dirty="0"/>
              <a:t>optimal factor settings</a:t>
            </a:r>
          </a:p>
        </p:txBody>
      </p:sp>
    </p:spTree>
    <p:extLst>
      <p:ext uri="{BB962C8B-B14F-4D97-AF65-F5344CB8AC3E}">
        <p14:creationId xmlns:p14="http://schemas.microsoft.com/office/powerpoint/2010/main" val="20363721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dirty="0" smtClean="0"/>
              <a:t>Issues of classical EDA taxonomies</a:t>
            </a:r>
            <a:endParaRPr lang="en-US" altLang="en-US" dirty="0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69519" y="1575526"/>
            <a:ext cx="7714890" cy="4530716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Some classical EDA techniques are less important because today many new procedures...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do not require parametric assumptions or are robust against the violations (e.g. decision tree, generalized regression).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Are immune against outliers (e.g. decision tree, two-step clustering).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Can handle strange data structure or perform transformation during the process (e.g. artificial neural networks).</a:t>
            </a:r>
          </a:p>
        </p:txBody>
      </p:sp>
    </p:spTree>
    <p:extLst>
      <p:ext uri="{BB962C8B-B14F-4D97-AF65-F5344CB8AC3E}">
        <p14:creationId xmlns:p14="http://schemas.microsoft.com/office/powerpoint/2010/main" val="36210081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Issues of classical EDA taxonomies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0312" y="1562100"/>
            <a:ext cx="8915400" cy="3777622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classical taxonomy </a:t>
            </a:r>
            <a:r>
              <a:rPr lang="en-US" sz="2400" dirty="0"/>
              <a:t>of </a:t>
            </a:r>
            <a:r>
              <a:rPr lang="en-US" sz="2400" dirty="0" smtClean="0"/>
              <a:t>is </a:t>
            </a:r>
            <a:r>
              <a:rPr lang="en-US" sz="2400" dirty="0"/>
              <a:t>tied to both the attributes of the data (e.g., distribution, linearity, outliers, measurement scales, etc.) and the final goals (e.g., detecting clusters, patterns, and relationships). </a:t>
            </a:r>
            <a:endParaRPr lang="en-US" sz="2400" dirty="0" smtClean="0"/>
          </a:p>
          <a:p>
            <a:r>
              <a:rPr lang="en-US" sz="2400" dirty="0" smtClean="0"/>
              <a:t>However</a:t>
            </a:r>
            <a:r>
              <a:rPr lang="en-US" sz="2400" dirty="0"/>
              <a:t>, understanding the attributes of the data is just the </a:t>
            </a:r>
            <a:r>
              <a:rPr lang="en-US" sz="2400" dirty="0">
                <a:solidFill>
                  <a:srgbClr val="FF0000"/>
                </a:solidFill>
              </a:rPr>
              <a:t>means</a:t>
            </a:r>
            <a:r>
              <a:rPr lang="en-US" sz="2400" dirty="0"/>
              <a:t> instead of the </a:t>
            </a:r>
            <a:r>
              <a:rPr lang="en-US" sz="2400" dirty="0">
                <a:solidFill>
                  <a:srgbClr val="FF0000"/>
                </a:solidFill>
              </a:rPr>
              <a:t>ends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14839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Goal-oriented taxonomy of EDA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Detecting data clusters </a:t>
            </a:r>
            <a:r>
              <a:rPr lang="en-US" sz="2400" dirty="0" smtClean="0"/>
              <a:t>(the detail will be explained in the unit “Cluster analysis”)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Screening variables </a:t>
            </a:r>
            <a:r>
              <a:rPr lang="en-US" sz="2400" dirty="0" smtClean="0"/>
              <a:t>: e.g</a:t>
            </a:r>
            <a:r>
              <a:rPr lang="en-US" sz="2400" dirty="0"/>
              <a:t>. Predictor screening (</a:t>
            </a:r>
            <a:r>
              <a:rPr lang="en-US" sz="2400" dirty="0" smtClean="0"/>
              <a:t>will be explained in the units about generalized regression, decision tree, bagging, and boosting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Recognizing patterns and relationships </a:t>
            </a:r>
            <a:r>
              <a:rPr lang="en-US" sz="2400" dirty="0" smtClean="0"/>
              <a:t>(will be discussed in the unit about </a:t>
            </a:r>
            <a:r>
              <a:rPr lang="en-US" sz="2400" smtClean="0"/>
              <a:t>data mining: neural </a:t>
            </a:r>
            <a:r>
              <a:rPr lang="en-US" sz="2400" dirty="0" smtClean="0"/>
              <a:t>networks)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4817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Predictor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75791"/>
            <a:ext cx="8915400" cy="420093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2015 </a:t>
            </a:r>
            <a:r>
              <a:rPr lang="en-US" sz="2400" dirty="0" err="1" smtClean="0"/>
              <a:t>Programme</a:t>
            </a:r>
            <a:r>
              <a:rPr lang="en-US" sz="2400" dirty="0" smtClean="0"/>
              <a:t> for International Student Assessment (PISA)</a:t>
            </a:r>
          </a:p>
          <a:p>
            <a:r>
              <a:rPr lang="en-US" sz="2400" dirty="0" smtClean="0"/>
              <a:t>USA and East Asian students only (n = 54978)</a:t>
            </a:r>
          </a:p>
          <a:p>
            <a:r>
              <a:rPr lang="en-US" sz="2400" dirty="0" smtClean="0"/>
              <a:t>I want to know what factors can predict math performance</a:t>
            </a:r>
          </a:p>
          <a:p>
            <a:r>
              <a:rPr lang="en-US" sz="2400" dirty="0" smtClean="0"/>
              <a:t>There are too many variables. I need </a:t>
            </a:r>
            <a:r>
              <a:rPr lang="en-US" sz="2400" b="1" dirty="0" smtClean="0"/>
              <a:t>preliminary screening</a:t>
            </a:r>
            <a:r>
              <a:rPr lang="en-US" sz="2400" dirty="0" smtClean="0"/>
              <a:t> (variable selection).</a:t>
            </a:r>
          </a:p>
          <a:p>
            <a:r>
              <a:rPr lang="en-US" sz="2400" dirty="0" smtClean="0"/>
              <a:t>With this large sample size, running regression is problematic.</a:t>
            </a:r>
          </a:p>
          <a:p>
            <a:r>
              <a:rPr lang="en-US" sz="2400" dirty="0" smtClean="0"/>
              <a:t>Analyze </a:t>
            </a:r>
            <a:r>
              <a:rPr lang="en-US" sz="2400" dirty="0" smtClean="0">
                <a:sym typeface="Wingdings"/>
              </a:rPr>
              <a:t> Screening  Predictor Screening</a:t>
            </a:r>
          </a:p>
        </p:txBody>
      </p:sp>
    </p:spTree>
    <p:extLst>
      <p:ext uri="{BB962C8B-B14F-4D97-AF65-F5344CB8AC3E}">
        <p14:creationId xmlns:p14="http://schemas.microsoft.com/office/powerpoint/2010/main" val="10190656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Predictor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294" y="1530350"/>
            <a:ext cx="7815715" cy="50427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882075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Predictor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587" y="1431611"/>
            <a:ext cx="8305800" cy="5181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4121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2177350" y="502614"/>
            <a:ext cx="7838743" cy="1144920"/>
          </a:xfrm>
          <a:ln/>
        </p:spPr>
        <p:txBody>
          <a:bodyPr vert="horz" lIns="91440" tIns="32806" rIns="91440" bIns="45720" rtlCol="0" anchor="t">
            <a:normAutofit/>
          </a:bodyPr>
          <a:lstStyle/>
          <a:p>
            <a:pPr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/>
              <a:t>EDA and data mining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40806" y="1508641"/>
            <a:ext cx="8658498" cy="4653620"/>
          </a:xfrm>
          <a:ln/>
        </p:spPr>
        <p:txBody>
          <a:bodyPr>
            <a:normAutofit/>
          </a:bodyPr>
          <a:lstStyle/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Same: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Data mining is an extension of EDA: it inherits the exploratory spirit; don't start with a preconceived hypothesis.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Both heavily rely on data visualization.</a:t>
            </a:r>
          </a:p>
          <a:p>
            <a:pPr marL="391729" indent="-293797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Difference: 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DM: </a:t>
            </a:r>
            <a:r>
              <a:rPr lang="en-US" altLang="en-US" sz="2400" dirty="0" smtClean="0"/>
              <a:t>Use machine </a:t>
            </a:r>
            <a:r>
              <a:rPr lang="en-US" altLang="en-US" sz="2400" dirty="0"/>
              <a:t>learning and resampling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DM: More robust</a:t>
            </a:r>
          </a:p>
          <a:p>
            <a:pPr marL="1566916" lvl="1" indent="-553029">
              <a:buSzPct val="75000"/>
              <a:buFont typeface="Symbol" panose="05050102010706020507" pitchFamily="18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</a:tabLst>
            </a:pPr>
            <a:r>
              <a:rPr lang="en-US" altLang="en-US" sz="2400" dirty="0"/>
              <a:t>DM: </a:t>
            </a:r>
            <a:r>
              <a:rPr lang="en-US" altLang="en-US" sz="2400" dirty="0" smtClean="0"/>
              <a:t>Deal with much bigger sample size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858732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1172</TotalTime>
  <Words>2657</Words>
  <Application>Microsoft Macintosh PowerPoint</Application>
  <PresentationFormat>Widescreen</PresentationFormat>
  <Paragraphs>318</Paragraphs>
  <Slides>69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7" baseType="lpstr">
      <vt:lpstr>Calibri</vt:lpstr>
      <vt:lpstr>Century Gothic</vt:lpstr>
      <vt:lpstr>Mangal</vt:lpstr>
      <vt:lpstr>Symbol</vt:lpstr>
      <vt:lpstr>Wingdings</vt:lpstr>
      <vt:lpstr>Wingdings 3</vt:lpstr>
      <vt:lpstr>Arial</vt:lpstr>
      <vt:lpstr>Wisp</vt:lpstr>
      <vt:lpstr>Unit 2: Exploratory data analysis</vt:lpstr>
      <vt:lpstr>What isn't EDA</vt:lpstr>
      <vt:lpstr>What is EDA?</vt:lpstr>
      <vt:lpstr>Abduction</vt:lpstr>
      <vt:lpstr>Abduction</vt:lpstr>
      <vt:lpstr>IBE: Pick the best!</vt:lpstr>
      <vt:lpstr>Elements of EDA</vt:lpstr>
      <vt:lpstr>Residual</vt:lpstr>
      <vt:lpstr>Johnannes Kepler (1571-1630)</vt:lpstr>
      <vt:lpstr>Gregor Mendel (1824-1884)</vt:lpstr>
      <vt:lpstr>Arthur Eddington (1882-1944)</vt:lpstr>
      <vt:lpstr>Random residual plot</vt:lpstr>
      <vt:lpstr>Strange residual patterns</vt:lpstr>
      <vt:lpstr>Robust residual</vt:lpstr>
      <vt:lpstr>Example</vt:lpstr>
      <vt:lpstr>PowerPoint Presentation</vt:lpstr>
      <vt:lpstr>PowerPoint Presentation</vt:lpstr>
      <vt:lpstr>PowerPoint Presentation</vt:lpstr>
      <vt:lpstr>Example</vt:lpstr>
      <vt:lpstr>Example</vt:lpstr>
      <vt:lpstr>Example</vt:lpstr>
      <vt:lpstr>Assignment 1</vt:lpstr>
      <vt:lpstr>Re-expression or transformation</vt:lpstr>
      <vt:lpstr>Transformers!</vt:lpstr>
      <vt:lpstr>Log transformation</vt:lpstr>
      <vt:lpstr>Skewed distribution</vt:lpstr>
      <vt:lpstr>Solution: Data transformation</vt:lpstr>
      <vt:lpstr>JMP</vt:lpstr>
      <vt:lpstr>PowerPoint Presentation</vt:lpstr>
      <vt:lpstr>Explore different transformation options</vt:lpstr>
      <vt:lpstr>Before and after</vt:lpstr>
      <vt:lpstr>Assignment 2</vt:lpstr>
      <vt:lpstr>Before and after</vt:lpstr>
      <vt:lpstr>Example from JMP </vt:lpstr>
      <vt:lpstr>Skewed distributions</vt:lpstr>
      <vt:lpstr>Remove outliers?</vt:lpstr>
      <vt:lpstr>Remove outliers?</vt:lpstr>
      <vt:lpstr>Transform yield only</vt:lpstr>
      <vt:lpstr>Transform nitrate only</vt:lpstr>
      <vt:lpstr>Graph Builder: Interactive nonlinear fit</vt:lpstr>
      <vt:lpstr>Linear model is  too simplistic and underfit</vt:lpstr>
      <vt:lpstr>Overfit and complicated model</vt:lpstr>
      <vt:lpstr>Smooth things out: Almost right</vt:lpstr>
      <vt:lpstr>Fit polynomial (nonlinear fit)</vt:lpstr>
      <vt:lpstr>Fit spline</vt:lpstr>
      <vt:lpstr>Kernel Smoother</vt:lpstr>
      <vt:lpstr>No data points left behind!</vt:lpstr>
      <vt:lpstr>Fit Curve</vt:lpstr>
      <vt:lpstr>Fit nonlinear</vt:lpstr>
      <vt:lpstr>Fit special</vt:lpstr>
      <vt:lpstr>I am the best transformer!</vt:lpstr>
      <vt:lpstr>Assignment</vt:lpstr>
      <vt:lpstr>Caution! Different to interpret</vt:lpstr>
      <vt:lpstr>Resistance</vt:lpstr>
      <vt:lpstr>Data visualization: Revelation</vt:lpstr>
      <vt:lpstr>Data visualization</vt:lpstr>
      <vt:lpstr>Data visualization</vt:lpstr>
      <vt:lpstr>Data visualization</vt:lpstr>
      <vt:lpstr>Data visualization</vt:lpstr>
      <vt:lpstr>Data visualization</vt:lpstr>
      <vt:lpstr>Assignment 3</vt:lpstr>
      <vt:lpstr>NIST Semantech’s Taxonomy of EDA</vt:lpstr>
      <vt:lpstr>Issues of classical EDA taxonomies</vt:lpstr>
      <vt:lpstr>Issues of classical EDA taxonomies</vt:lpstr>
      <vt:lpstr>Goal-oriented taxonomy of EDA</vt:lpstr>
      <vt:lpstr>Predictor screening</vt:lpstr>
      <vt:lpstr>Predictor screening</vt:lpstr>
      <vt:lpstr>Predictor screening</vt:lpstr>
      <vt:lpstr>EDA and data mining</vt:lpstr>
    </vt:vector>
  </TitlesOfParts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2: Exploratory data analysis</dc:title>
  <dc:creator>Chong Ho Yu</dc:creator>
  <cp:lastModifiedBy>Microsoft Office User</cp:lastModifiedBy>
  <cp:revision>82</cp:revision>
  <dcterms:created xsi:type="dcterms:W3CDTF">2018-03-26T07:53:46Z</dcterms:created>
  <dcterms:modified xsi:type="dcterms:W3CDTF">2018-03-27T19:07:48Z</dcterms:modified>
</cp:coreProperties>
</file>