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33"/>
  </p:notesMasterIdLst>
  <p:sldIdLst>
    <p:sldId id="256" r:id="rId2"/>
    <p:sldId id="278" r:id="rId3"/>
    <p:sldId id="271" r:id="rId4"/>
    <p:sldId id="281" r:id="rId5"/>
    <p:sldId id="268" r:id="rId6"/>
    <p:sldId id="273" r:id="rId7"/>
    <p:sldId id="272" r:id="rId8"/>
    <p:sldId id="274" r:id="rId9"/>
    <p:sldId id="276" r:id="rId10"/>
    <p:sldId id="277" r:id="rId11"/>
    <p:sldId id="263" r:id="rId12"/>
    <p:sldId id="267" r:id="rId13"/>
    <p:sldId id="266" r:id="rId14"/>
    <p:sldId id="264" r:id="rId15"/>
    <p:sldId id="265" r:id="rId16"/>
    <p:sldId id="270" r:id="rId17"/>
    <p:sldId id="280" r:id="rId18"/>
    <p:sldId id="288" r:id="rId19"/>
    <p:sldId id="257" r:id="rId20"/>
    <p:sldId id="279" r:id="rId21"/>
    <p:sldId id="258" r:id="rId22"/>
    <p:sldId id="260" r:id="rId23"/>
    <p:sldId id="261" r:id="rId24"/>
    <p:sldId id="262" r:id="rId25"/>
    <p:sldId id="286" r:id="rId26"/>
    <p:sldId id="269" r:id="rId27"/>
    <p:sldId id="285" r:id="rId28"/>
    <p:sldId id="283" r:id="rId29"/>
    <p:sldId id="282" r:id="rId30"/>
    <p:sldId id="284" r:id="rId31"/>
    <p:sldId id="287" r:id="rId3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2986"/>
    <p:restoredTop sz="94467"/>
  </p:normalViewPr>
  <p:slideViewPr>
    <p:cSldViewPr snapToGrid="0" snapToObjects="1">
      <p:cViewPr varScale="1">
        <p:scale>
          <a:sx n="46" d="100"/>
          <a:sy n="46" d="100"/>
        </p:scale>
        <p:origin x="176" y="9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203529A-726C-5040-92D3-CDB62CE30557}" type="datetimeFigureOut">
              <a:rPr lang="en-US" smtClean="0"/>
              <a:t>3/8/20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2FF05EB-9861-A04A-A609-374ECB628BA5}" type="slidenum">
              <a:rPr lang="en-US" smtClean="0"/>
              <a:t>‹#›</a:t>
            </a:fld>
            <a:endParaRPr lang="en-US"/>
          </a:p>
        </p:txBody>
      </p:sp>
    </p:spTree>
    <p:extLst>
      <p:ext uri="{BB962C8B-B14F-4D97-AF65-F5344CB8AC3E}">
        <p14:creationId xmlns:p14="http://schemas.microsoft.com/office/powerpoint/2010/main" val="21113353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Shape 215"/>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ctr" anchorCtr="0">
            <a:noAutofit/>
          </a:bodyPr>
          <a:lstStyle/>
          <a:p>
            <a:pPr marL="0" marR="0" lvl="0" indent="-69850" algn="l" rtl="0">
              <a:spcBef>
                <a:spcPts val="0"/>
              </a:spcBef>
              <a:buClr>
                <a:schemeClr val="dk1"/>
              </a:buClr>
              <a:buSzPct val="100000"/>
              <a:buFont typeface="Arial"/>
              <a:buNone/>
            </a:pPr>
            <a:endParaRPr sz="1100" b="0" i="0" u="none" strike="noStrike" cap="none">
              <a:solidFill>
                <a:schemeClr val="dk1"/>
              </a:solidFill>
              <a:latin typeface="Arial"/>
              <a:ea typeface="Arial"/>
              <a:cs typeface="Arial"/>
              <a:sym typeface="Arial"/>
            </a:endParaRPr>
          </a:p>
        </p:txBody>
      </p:sp>
      <p:sp>
        <p:nvSpPr>
          <p:cNvPr id="216" name="Shape 21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40793444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Shape 245"/>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ctr" anchorCtr="0">
            <a:noAutofit/>
          </a:bodyPr>
          <a:lstStyle/>
          <a:p>
            <a:pPr marL="0" marR="0" lvl="0" indent="-69850" algn="l" rtl="0">
              <a:spcBef>
                <a:spcPts val="0"/>
              </a:spcBef>
              <a:buClr>
                <a:schemeClr val="dk1"/>
              </a:buClr>
              <a:buSzPct val="100000"/>
              <a:buFont typeface="Arial"/>
              <a:buNone/>
            </a:pPr>
            <a:endParaRPr sz="1100" b="0" i="0" u="none" strike="noStrike" cap="none">
              <a:solidFill>
                <a:schemeClr val="dk1"/>
              </a:solidFill>
              <a:latin typeface="Arial"/>
              <a:ea typeface="Arial"/>
              <a:cs typeface="Arial"/>
              <a:sym typeface="Arial"/>
            </a:endParaRPr>
          </a:p>
        </p:txBody>
      </p:sp>
      <p:sp>
        <p:nvSpPr>
          <p:cNvPr id="246" name="Shape 24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12844790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Shape 221"/>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ctr" anchorCtr="0">
            <a:noAutofit/>
          </a:bodyPr>
          <a:lstStyle/>
          <a:p>
            <a:pPr marL="0" marR="0" lvl="0" indent="-69850" algn="l" rtl="0">
              <a:spcBef>
                <a:spcPts val="0"/>
              </a:spcBef>
              <a:buClr>
                <a:schemeClr val="dk1"/>
              </a:buClr>
              <a:buSzPct val="100000"/>
              <a:buFont typeface="Arial"/>
              <a:buNone/>
            </a:pPr>
            <a:endParaRPr sz="1100" b="0" i="0" u="none" strike="noStrike" cap="none">
              <a:solidFill>
                <a:schemeClr val="dk1"/>
              </a:solidFill>
              <a:latin typeface="Arial"/>
              <a:ea typeface="Arial"/>
              <a:cs typeface="Arial"/>
              <a:sym typeface="Arial"/>
            </a:endParaRPr>
          </a:p>
        </p:txBody>
      </p:sp>
      <p:sp>
        <p:nvSpPr>
          <p:cNvPr id="222" name="Shape 22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42510548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Shape 233"/>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ctr" anchorCtr="0">
            <a:noAutofit/>
          </a:bodyPr>
          <a:lstStyle/>
          <a:p>
            <a:pPr marL="0" marR="0" lvl="0" indent="-69850" algn="l" rtl="0">
              <a:spcBef>
                <a:spcPts val="0"/>
              </a:spcBef>
              <a:buClr>
                <a:schemeClr val="dk1"/>
              </a:buClr>
              <a:buSzPct val="100000"/>
              <a:buFont typeface="Arial"/>
              <a:buNone/>
            </a:pPr>
            <a:endParaRPr sz="1100" b="0" i="0" u="none" strike="noStrike" cap="none">
              <a:solidFill>
                <a:schemeClr val="dk1"/>
              </a:solidFill>
              <a:latin typeface="Arial"/>
              <a:ea typeface="Arial"/>
              <a:cs typeface="Arial"/>
              <a:sym typeface="Arial"/>
            </a:endParaRPr>
          </a:p>
        </p:txBody>
      </p:sp>
      <p:sp>
        <p:nvSpPr>
          <p:cNvPr id="234" name="Shape 23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38198796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Shape 239"/>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ctr" anchorCtr="0">
            <a:noAutofit/>
          </a:bodyPr>
          <a:lstStyle/>
          <a:p>
            <a:pPr marL="0" marR="0" lvl="0" indent="-69850" algn="l" rtl="0">
              <a:spcBef>
                <a:spcPts val="0"/>
              </a:spcBef>
              <a:buClr>
                <a:schemeClr val="dk1"/>
              </a:buClr>
              <a:buSzPct val="100000"/>
              <a:buFont typeface="Arial"/>
              <a:buNone/>
            </a:pPr>
            <a:endParaRPr sz="1100" b="0" i="0" u="none" strike="noStrike" cap="none">
              <a:solidFill>
                <a:schemeClr val="dk1"/>
              </a:solidFill>
              <a:latin typeface="Arial"/>
              <a:ea typeface="Arial"/>
              <a:cs typeface="Arial"/>
              <a:sym typeface="Arial"/>
            </a:endParaRPr>
          </a:p>
        </p:txBody>
      </p:sp>
      <p:sp>
        <p:nvSpPr>
          <p:cNvPr id="240" name="Shape 24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57142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Shape 167"/>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a:spcBef>
                <a:spcPts val="0"/>
              </a:spcBef>
              <a:spcAft>
                <a:spcPts val="0"/>
              </a:spcAft>
              <a:buNone/>
            </a:pPr>
            <a:r>
              <a:rPr lang="en-US"/>
              <a:t>Potentially the land is as good as Yellow Stone and The Grand Canyon, we want our children &amp; grandchildren to enjoy it.</a:t>
            </a:r>
            <a:endParaRPr/>
          </a:p>
          <a:p>
            <a:pPr marL="0" lvl="0" indent="0">
              <a:spcBef>
                <a:spcPts val="0"/>
              </a:spcBef>
              <a:spcAft>
                <a:spcPts val="0"/>
              </a:spcAft>
              <a:buNone/>
            </a:pPr>
            <a:r>
              <a:rPr lang="en-US"/>
              <a:t>Although it may have natural resources--remember natural resources are LIMITED</a:t>
            </a:r>
            <a:endParaRPr/>
          </a:p>
        </p:txBody>
      </p:sp>
      <p:sp>
        <p:nvSpPr>
          <p:cNvPr id="168" name="Shape 16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362519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Shape 17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76" name="Shape 176"/>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US"/>
              <a:t>In Southern Utah</a:t>
            </a:r>
            <a:endParaRPr/>
          </a:p>
          <a:p>
            <a:pPr marL="0" lvl="0" indent="0">
              <a:spcBef>
                <a:spcPts val="0"/>
              </a:spcBef>
              <a:spcAft>
                <a:spcPts val="0"/>
              </a:spcAft>
              <a:buNone/>
            </a:pPr>
            <a:r>
              <a:rPr lang="en-US"/>
              <a:t>Fossils found over 75 million years old in the Grand Staircase-Escalante</a:t>
            </a:r>
            <a:endParaRPr/>
          </a:p>
        </p:txBody>
      </p:sp>
    </p:spTree>
    <p:extLst>
      <p:ext uri="{BB962C8B-B14F-4D97-AF65-F5344CB8AC3E}">
        <p14:creationId xmlns:p14="http://schemas.microsoft.com/office/powerpoint/2010/main" val="25888159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Shape 18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83" name="Shape 183"/>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US"/>
              <a:t>Located in Washington</a:t>
            </a:r>
            <a:endParaRPr/>
          </a:p>
          <a:p>
            <a:pPr marL="0" lvl="0" indent="0">
              <a:spcBef>
                <a:spcPts val="0"/>
              </a:spcBef>
              <a:spcAft>
                <a:spcPts val="0"/>
              </a:spcAft>
              <a:buNone/>
            </a:pPr>
            <a:r>
              <a:rPr lang="en-US"/>
              <a:t> several different ecosystems</a:t>
            </a:r>
            <a:endParaRPr/>
          </a:p>
          <a:p>
            <a:pPr marL="0" lvl="0" indent="0">
              <a:spcBef>
                <a:spcPts val="0"/>
              </a:spcBef>
              <a:spcAft>
                <a:spcPts val="0"/>
              </a:spcAft>
              <a:buNone/>
            </a:pPr>
            <a:r>
              <a:rPr lang="en-US"/>
              <a:t>Some of the only spaces of natural environment we have cared for and protected</a:t>
            </a:r>
            <a:endParaRPr/>
          </a:p>
          <a:p>
            <a:pPr marL="0" lvl="0" indent="0">
              <a:spcBef>
                <a:spcPts val="0"/>
              </a:spcBef>
              <a:spcAft>
                <a:spcPts val="0"/>
              </a:spcAft>
              <a:buNone/>
            </a:pPr>
            <a:r>
              <a:rPr lang="en-US"/>
              <a:t>The closer to nature, the better mental health</a:t>
            </a:r>
            <a:endParaRPr/>
          </a:p>
        </p:txBody>
      </p:sp>
    </p:spTree>
    <p:extLst>
      <p:ext uri="{BB962C8B-B14F-4D97-AF65-F5344CB8AC3E}">
        <p14:creationId xmlns:p14="http://schemas.microsoft.com/office/powerpoint/2010/main" val="284174523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9111716" y="4243845"/>
            <a:ext cx="3077108" cy="276940"/>
          </a:xfrm>
          <a:prstGeom prst="rect">
            <a:avLst/>
          </a:prstGeom>
        </p:spPr>
      </p:pic>
      <p:sp>
        <p:nvSpPr>
          <p:cNvPr id="9" name="Rectangle 8"/>
          <p:cNvSpPr/>
          <p:nvPr/>
        </p:nvSpPr>
        <p:spPr bwMode="ltGray">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en-US"/>
              <a:t>Click to edit Master title style</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8ABE3C1-DBE1-495D-B57B-2849774B866A}" type="datetimeFigureOut">
              <a:rPr lang="en-US" dirty="0"/>
              <a:t>3/8/20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255346" y="2750337"/>
            <a:ext cx="1171888" cy="1356442"/>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2DE42F4-6EEF-4EF7-8ED4-2208F0F89A08}" type="datetimeFigureOut">
              <a:rPr lang="en-US" dirty="0"/>
              <a:t>3/8/20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585824" y="4087901"/>
            <a:ext cx="1602997" cy="144270"/>
          </a:xfrm>
          <a:prstGeom prst="rect">
            <a:avLst/>
          </a:prstGeom>
        </p:spPr>
      </p:pic>
      <p:sp>
        <p:nvSpPr>
          <p:cNvPr id="9" name="Rectangle 8"/>
          <p:cNvSpPr/>
          <p:nvPr/>
        </p:nvSpPr>
        <p:spPr bwMode="ltGray">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en-US"/>
              <a:t>Click to edit Master title style</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0578ACC-22D6-47C1-A373-4FD133E34F3C}" type="datetimeFigureOut">
              <a:rPr lang="en-US" dirty="0"/>
              <a:t>3/8/20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729455" y="286989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E5A6C69-6797-4E8A-BF37-F2C3751466E9}" type="datetimeFigureOut">
              <a:rPr lang="en-US" dirty="0"/>
              <a:t>3/8/20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585826" y="1971234"/>
            <a:ext cx="1602997" cy="144270"/>
          </a:xfrm>
          <a:prstGeom prst="rect">
            <a:avLst/>
          </a:prstGeom>
        </p:spPr>
      </p:pic>
      <p:sp>
        <p:nvSpPr>
          <p:cNvPr id="12" name="Rectangle 11"/>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en-US"/>
              <a:t>Click to edit Master title style</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80322" y="3030008"/>
            <a:ext cx="4698355" cy="290617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594123" y="3030008"/>
            <a:ext cx="4700059" cy="290617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82014A1-A632-4878-A0D3-F52BA7563730}" type="datetimeFigureOut">
              <a:rPr lang="en-US" dirty="0"/>
              <a:t>3/8/20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585826" y="1971234"/>
            <a:ext cx="1602997" cy="144270"/>
          </a:xfrm>
          <a:prstGeom prst="rect">
            <a:avLst/>
          </a:prstGeom>
        </p:spPr>
      </p:pic>
      <p:sp>
        <p:nvSpPr>
          <p:cNvPr id="8" name="Rectangle 7"/>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E99F462-093F-4566-844B-4C71F2739DA5}" type="datetimeFigureOut">
              <a:rPr lang="en-US" dirty="0"/>
              <a:t>3/8/20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3D24A7AC-904D-4781-85BA-7D10C17ED021}" type="datetimeFigureOut">
              <a:rPr lang="en-US" dirty="0"/>
              <a:t>3/8/20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331444B-B92B-4E27-8C94-BB93EAF5CB18}" type="datetimeFigureOut">
              <a:rPr lang="en-US" dirty="0"/>
              <a:t>3/8/20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63EFA5E-FA76-400D-B3DC-F0BA90E6D107}" type="datetimeFigureOut">
              <a:rPr lang="en-US" dirty="0"/>
              <a:t>3/8/20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46C117F-5CCF-4837-BE5F-2B92066CAFAF}" type="datetimeFigureOut">
              <a:rPr lang="en-US" dirty="0"/>
              <a:t>3/8/20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309"/>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4EB90BD-B6CE-46B7-997F-7313B992CCDC}" type="datetimeFigureOut">
              <a:rPr lang="en-US" dirty="0"/>
              <a:t>3/8/20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61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585826" y="5929622"/>
            <a:ext cx="1602997" cy="144270"/>
          </a:xfrm>
          <a:prstGeom prst="rect">
            <a:avLst/>
          </a:prstGeom>
        </p:spPr>
      </p:pic>
      <p:sp>
        <p:nvSpPr>
          <p:cNvPr id="14" name="Rectangle 13"/>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DB9D11F-B188-461D-B23F-39381795C052}" type="datetimeFigureOut">
              <a:rPr lang="en-US" dirty="0"/>
              <a:t>3/8/20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a:t>
            </a:fld>
            <a:endParaRPr lang="en-US" dirty="0"/>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585826" y="5929622"/>
            <a:ext cx="1602997" cy="144270"/>
          </a:xfrm>
          <a:prstGeom prst="rect">
            <a:avLst/>
          </a:prstGeom>
        </p:spPr>
      </p:pic>
      <p:sp>
        <p:nvSpPr>
          <p:cNvPr id="11" name="Rectangle 10"/>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2E6D8D9-55A2-4063-B0F3-121F44549695}" type="datetimeFigureOut">
              <a:rPr lang="en-US" dirty="0"/>
              <a:t>3/8/20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585826" y="1971234"/>
            <a:ext cx="1602997" cy="144270"/>
          </a:xfrm>
          <a:prstGeom prst="rect">
            <a:avLst/>
          </a:prstGeom>
        </p:spPr>
      </p:pic>
      <p:sp>
        <p:nvSpPr>
          <p:cNvPr id="16" name="Rectangle 15"/>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en-US"/>
              <a:t>Click to edit Master title style</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D4B24536-994D-4021-A283-9F449C0DB509}" type="datetimeFigureOut">
              <a:rPr lang="en-US" dirty="0"/>
              <a:t>3/8/20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3CBBBB78-C96F-47B7-AB17-D852CA960AC9}" type="datetimeFigureOut">
              <a:rPr lang="en-US" dirty="0"/>
              <a:t>3/8/20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585826" y="1971234"/>
            <a:ext cx="1602997" cy="144270"/>
          </a:xfrm>
          <a:prstGeom prst="rect">
            <a:avLst/>
          </a:prstGeom>
        </p:spPr>
      </p:pic>
      <p:sp>
        <p:nvSpPr>
          <p:cNvPr id="9" name="Rectangle 8"/>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FA3F48C-C7C6-4055-9F49-3777875E72AE}" type="datetimeFigureOut">
              <a:rPr lang="en-US" dirty="0"/>
              <a:t>3/8/20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ltGray">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6178E61D-D431-422C-9764-11DAFE33AB63}" type="datetimeFigureOut">
              <a:rPr lang="en-US" dirty="0"/>
              <a:t>3/8/20</a:t>
            </a:fld>
            <a:endParaRPr lang="en-US" dirty="0"/>
          </a:p>
        </p:txBody>
      </p:sp>
      <p:sp>
        <p:nvSpPr>
          <p:cNvPr id="5" name="Footer Placeholder 4"/>
          <p:cNvSpPr>
            <a:spLocks noGrp="1"/>
          </p:cNvSpPr>
          <p:nvPr>
            <p:ph type="ftr" sz="quarter" idx="11"/>
          </p:nvPr>
        </p:nvSpPr>
        <p:spPr>
          <a:xfrm>
            <a:off x="680321" y="5936188"/>
            <a:ext cx="6126805" cy="365125"/>
          </a:xfrm>
        </p:spPr>
        <p:txBody>
          <a:bodyPr/>
          <a:lstStyle/>
          <a:p>
            <a:endParaRPr lang="en-US" dirty="0"/>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6D22F896-40B5-4ADD-8801-0D06FADFA09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9D6E9DEC-419B-4CC5-A080-3B06BD5A8291}" type="datetimeFigureOut">
              <a:rPr lang="en-US" dirty="0"/>
              <a:t>3/8/20</a:t>
            </a:fld>
            <a:endParaRPr lang="en-US" dirty="0"/>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hf sldNum="0" hdr="0" ftr="0" dt="0"/>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tif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tif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image" Target="../media/image8.tif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5.tif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7.tiff"/><Relationship Id="rId2" Type="http://schemas.openxmlformats.org/officeDocument/2006/relationships/image" Target="../media/image16.tiff"/><Relationship Id="rId1" Type="http://schemas.openxmlformats.org/officeDocument/2006/relationships/slideLayout" Target="../slideLayouts/slideLayout2.xml"/><Relationship Id="rId4" Type="http://schemas.openxmlformats.org/officeDocument/2006/relationships/image" Target="../media/image18.tiff"/></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2.tiff"/><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7.tif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9.tif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0.tif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image" Target="../media/image33.png"/></Relationships>
</file>

<file path=ppt/slides/_rels/slide2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2.xml"/><Relationship Id="rId4" Type="http://schemas.openxmlformats.org/officeDocument/2006/relationships/image" Target="../media/image39.jpeg"/></Relationships>
</file>

<file path=ppt/slides/_rels/slide26.xml.rels><?xml version="1.0" encoding="UTF-8" standalone="yes"?>
<Relationships xmlns="http://schemas.openxmlformats.org/package/2006/relationships"><Relationship Id="rId2" Type="http://schemas.openxmlformats.org/officeDocument/2006/relationships/image" Target="../media/image40.tif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1.tif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2D03F0-45AC-CC44-9F15-BCB2D0B39481}"/>
              </a:ext>
            </a:extLst>
          </p:cNvPr>
          <p:cNvSpPr>
            <a:spLocks noGrp="1"/>
          </p:cNvSpPr>
          <p:nvPr>
            <p:ph type="ctrTitle"/>
          </p:nvPr>
        </p:nvSpPr>
        <p:spPr/>
        <p:txBody>
          <a:bodyPr/>
          <a:lstStyle/>
          <a:p>
            <a:r>
              <a:rPr lang="ja-JP" altLang="en-US">
                <a:latin typeface="PMingLiU" panose="02020500000000000000" pitchFamily="18" charset="-120"/>
                <a:ea typeface="PMingLiU" panose="02020500000000000000" pitchFamily="18" charset="-120"/>
              </a:rPr>
              <a:t>曲終人未散</a:t>
            </a:r>
            <a:endParaRPr lang="en-US" dirty="0"/>
          </a:p>
        </p:txBody>
      </p:sp>
      <p:sp>
        <p:nvSpPr>
          <p:cNvPr id="3" name="Subtitle 2">
            <a:extLst>
              <a:ext uri="{FF2B5EF4-FFF2-40B4-BE49-F238E27FC236}">
                <a16:creationId xmlns:a16="http://schemas.microsoft.com/office/drawing/2014/main" id="{CD3D202A-4EA1-314C-8319-67639FA8441B}"/>
              </a:ext>
            </a:extLst>
          </p:cNvPr>
          <p:cNvSpPr>
            <a:spLocks noGrp="1"/>
          </p:cNvSpPr>
          <p:nvPr>
            <p:ph type="subTitle" idx="1"/>
          </p:nvPr>
        </p:nvSpPr>
        <p:spPr>
          <a:xfrm>
            <a:off x="1744351" y="4443915"/>
            <a:ext cx="8144134" cy="1491372"/>
          </a:xfrm>
        </p:spPr>
        <p:txBody>
          <a:bodyPr>
            <a:normAutofit lnSpcReduction="10000"/>
          </a:bodyPr>
          <a:lstStyle/>
          <a:p>
            <a:r>
              <a:rPr lang="ja-JP" altLang="en-US" sz="2800">
                <a:latin typeface="PMingLiU" panose="02020500000000000000" pitchFamily="18" charset="-120"/>
                <a:ea typeface="PMingLiU" panose="02020500000000000000" pitchFamily="18" charset="-120"/>
              </a:rPr>
              <a:t>余創豪</a:t>
            </a:r>
            <a:endParaRPr lang="en-US" altLang="ja-JP" sz="2800" dirty="0">
              <a:latin typeface="PMingLiU" panose="02020500000000000000" pitchFamily="18" charset="-120"/>
              <a:ea typeface="PMingLiU" panose="02020500000000000000" pitchFamily="18" charset="-120"/>
            </a:endParaRPr>
          </a:p>
          <a:p>
            <a:r>
              <a:rPr lang="ja-JP" altLang="en-US" sz="2800">
                <a:latin typeface="PMingLiU" panose="02020500000000000000" pitchFamily="18" charset="-120"/>
                <a:ea typeface="PMingLiU" panose="02020500000000000000" pitchFamily="18" charset="-120"/>
              </a:rPr>
              <a:t>二零二零年三月八日</a:t>
            </a:r>
            <a:endParaRPr lang="en-US" altLang="ja-JP" sz="2800" dirty="0">
              <a:latin typeface="PMingLiU" panose="02020500000000000000" pitchFamily="18" charset="-120"/>
              <a:ea typeface="PMingLiU" panose="02020500000000000000" pitchFamily="18" charset="-120"/>
            </a:endParaRPr>
          </a:p>
          <a:p>
            <a:r>
              <a:rPr lang="ja-JP" altLang="en-US" sz="2800">
                <a:latin typeface="PMingLiU" panose="02020500000000000000" pitchFamily="18" charset="-120"/>
                <a:ea typeface="PMingLiU" panose="02020500000000000000" pitchFamily="18" charset="-120"/>
              </a:rPr>
              <a:t>宣道會活石堂</a:t>
            </a:r>
            <a:endParaRPr lang="en-US" sz="2800" dirty="0">
              <a:latin typeface="PMingLiU" panose="02020500000000000000" pitchFamily="18" charset="-120"/>
              <a:ea typeface="PMingLiU" panose="02020500000000000000" pitchFamily="18" charset="-120"/>
            </a:endParaRPr>
          </a:p>
        </p:txBody>
      </p:sp>
    </p:spTree>
    <p:extLst>
      <p:ext uri="{BB962C8B-B14F-4D97-AF65-F5344CB8AC3E}">
        <p14:creationId xmlns:p14="http://schemas.microsoft.com/office/powerpoint/2010/main" val="1652933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FF018A-E1AC-8B47-AC62-DBC77C9B13C5}"/>
              </a:ext>
            </a:extLst>
          </p:cNvPr>
          <p:cNvSpPr>
            <a:spLocks noGrp="1"/>
          </p:cNvSpPr>
          <p:nvPr>
            <p:ph type="title"/>
          </p:nvPr>
        </p:nvSpPr>
        <p:spPr/>
        <p:txBody>
          <a:bodyPr/>
          <a:lstStyle/>
          <a:p>
            <a:r>
              <a:rPr lang="ja-JP" altLang="en-US">
                <a:latin typeface="PMingLiU" panose="02020500000000000000" pitchFamily="18" charset="-120"/>
                <a:ea typeface="PMingLiU" panose="02020500000000000000" pitchFamily="18" charset="-120"/>
              </a:rPr>
              <a:t>流行的末世論</a:t>
            </a:r>
            <a:endParaRPr lang="en-US" dirty="0">
              <a:latin typeface="PMingLiU" panose="02020500000000000000" pitchFamily="18" charset="-120"/>
              <a:ea typeface="PMingLiU" panose="02020500000000000000" pitchFamily="18" charset="-120"/>
            </a:endParaRPr>
          </a:p>
        </p:txBody>
      </p:sp>
      <p:sp>
        <p:nvSpPr>
          <p:cNvPr id="3" name="Content Placeholder 2">
            <a:extLst>
              <a:ext uri="{FF2B5EF4-FFF2-40B4-BE49-F238E27FC236}">
                <a16:creationId xmlns:a16="http://schemas.microsoft.com/office/drawing/2014/main" id="{423272B7-1F67-A743-8764-0D1AB169B98E}"/>
              </a:ext>
            </a:extLst>
          </p:cNvPr>
          <p:cNvSpPr>
            <a:spLocks noGrp="1"/>
          </p:cNvSpPr>
          <p:nvPr>
            <p:ph idx="1"/>
          </p:nvPr>
        </p:nvSpPr>
        <p:spPr>
          <a:xfrm>
            <a:off x="680322" y="2336872"/>
            <a:ext cx="6398395" cy="4064827"/>
          </a:xfrm>
        </p:spPr>
        <p:txBody>
          <a:bodyPr>
            <a:normAutofit fontScale="92500" lnSpcReduction="10000"/>
          </a:bodyPr>
          <a:lstStyle/>
          <a:p>
            <a:pPr>
              <a:lnSpc>
                <a:spcPct val="110000"/>
              </a:lnSpc>
            </a:pPr>
            <a:r>
              <a:rPr lang="en-US" altLang="ja-JP" sz="2800" dirty="0">
                <a:latin typeface="PMingLiU" panose="02020500000000000000" pitchFamily="18" charset="-120"/>
                <a:ea typeface="PMingLiU" panose="02020500000000000000" pitchFamily="18" charset="-120"/>
              </a:rPr>
              <a:t>【</a:t>
            </a:r>
            <a:r>
              <a:rPr lang="ja-JP" altLang="en-US" sz="2800">
                <a:latin typeface="PMingLiU" panose="02020500000000000000" pitchFamily="18" charset="-120"/>
                <a:ea typeface="PMingLiU" panose="02020500000000000000" pitchFamily="18" charset="-120"/>
              </a:rPr>
              <a:t>曲終人散</a:t>
            </a:r>
            <a:r>
              <a:rPr lang="en-US" altLang="ja-JP" sz="2800" dirty="0">
                <a:latin typeface="PMingLiU" panose="02020500000000000000" pitchFamily="18" charset="-120"/>
                <a:ea typeface="PMingLiU" panose="02020500000000000000" pitchFamily="18" charset="-120"/>
              </a:rPr>
              <a:t>】</a:t>
            </a:r>
            <a:r>
              <a:rPr lang="ja-JP" altLang="en-US" sz="2800">
                <a:latin typeface="PMingLiU" panose="02020500000000000000" pitchFamily="18" charset="-120"/>
                <a:ea typeface="PMingLiU" panose="02020500000000000000" pitchFamily="18" charset="-120"/>
              </a:rPr>
              <a:t>（</a:t>
            </a:r>
            <a:r>
              <a:rPr lang="en-US" sz="2800" dirty="0">
                <a:latin typeface="PMingLiU" panose="02020500000000000000" pitchFamily="18" charset="-120"/>
                <a:ea typeface="PMingLiU" panose="02020500000000000000" pitchFamily="18" charset="-120"/>
              </a:rPr>
              <a:t>The late great planet earth）、【</a:t>
            </a:r>
            <a:r>
              <a:rPr lang="ja-JP" altLang="en-US" sz="2800">
                <a:latin typeface="PMingLiU" panose="02020500000000000000" pitchFamily="18" charset="-120"/>
                <a:ea typeface="PMingLiU" panose="02020500000000000000" pitchFamily="18" charset="-120"/>
              </a:rPr>
              <a:t>哈米吉多頓大戰</a:t>
            </a:r>
            <a:r>
              <a:rPr lang="en-US" altLang="ja-JP" sz="2800" dirty="0">
                <a:latin typeface="PMingLiU" panose="02020500000000000000" pitchFamily="18" charset="-120"/>
                <a:ea typeface="PMingLiU" panose="02020500000000000000" pitchFamily="18" charset="-120"/>
              </a:rPr>
              <a:t>】</a:t>
            </a:r>
            <a:r>
              <a:rPr lang="en-US" sz="2800" dirty="0">
                <a:latin typeface="PMingLiU" panose="02020500000000000000" pitchFamily="18" charset="-120"/>
                <a:ea typeface="PMingLiU" panose="02020500000000000000" pitchFamily="18" charset="-120"/>
              </a:rPr>
              <a:t>、</a:t>
            </a:r>
            <a:r>
              <a:rPr lang="en-US" altLang="ja-JP" sz="2800" dirty="0">
                <a:latin typeface="PMingLiU" panose="02020500000000000000" pitchFamily="18" charset="-120"/>
                <a:ea typeface="PMingLiU" panose="02020500000000000000" pitchFamily="18" charset="-120"/>
              </a:rPr>
              <a:t> 【</a:t>
            </a:r>
            <a:r>
              <a:rPr lang="ja-JP" altLang="en-US" sz="2800">
                <a:latin typeface="PMingLiU" panose="02020500000000000000" pitchFamily="18" charset="-120"/>
                <a:ea typeface="PMingLiU" panose="02020500000000000000" pitchFamily="18" charset="-120"/>
              </a:rPr>
              <a:t>末世迷蹤</a:t>
            </a:r>
            <a:r>
              <a:rPr lang="en-US" altLang="ja-JP" sz="2800" dirty="0">
                <a:latin typeface="PMingLiU" panose="02020500000000000000" pitchFamily="18" charset="-120"/>
                <a:ea typeface="PMingLiU" panose="02020500000000000000" pitchFamily="18" charset="-120"/>
              </a:rPr>
              <a:t>】</a:t>
            </a:r>
            <a:r>
              <a:rPr lang="ja-JP" altLang="en-US" sz="2800">
                <a:latin typeface="PMingLiU" panose="02020500000000000000" pitchFamily="18" charset="-120"/>
                <a:ea typeface="PMingLiU" panose="02020500000000000000" pitchFamily="18" charset="-120"/>
              </a:rPr>
              <a:t>（</a:t>
            </a:r>
            <a:r>
              <a:rPr lang="en-US" sz="2800" dirty="0">
                <a:latin typeface="PMingLiU" panose="02020500000000000000" pitchFamily="18" charset="-120"/>
                <a:ea typeface="PMingLiU" panose="02020500000000000000" pitchFamily="18" charset="-120"/>
              </a:rPr>
              <a:t>Left </a:t>
            </a:r>
            <a:r>
              <a:rPr lang="en-US" sz="2800" dirty="0" err="1">
                <a:latin typeface="PMingLiU" panose="02020500000000000000" pitchFamily="18" charset="-120"/>
                <a:ea typeface="PMingLiU" panose="02020500000000000000" pitchFamily="18" charset="-120"/>
              </a:rPr>
              <a:t>hehind</a:t>
            </a:r>
            <a:r>
              <a:rPr lang="en-US" sz="2800" dirty="0">
                <a:latin typeface="PMingLiU" panose="02020500000000000000" pitchFamily="18" charset="-120"/>
                <a:ea typeface="PMingLiU" panose="02020500000000000000" pitchFamily="18" charset="-120"/>
              </a:rPr>
              <a:t>）</a:t>
            </a:r>
            <a:r>
              <a:rPr lang="ja-JP" altLang="en-US" sz="2800">
                <a:latin typeface="PMingLiU" panose="02020500000000000000" pitchFamily="18" charset="-120"/>
                <a:ea typeface="PMingLiU" panose="02020500000000000000" pitchFamily="18" charset="-120"/>
              </a:rPr>
              <a:t> 。</a:t>
            </a:r>
            <a:endParaRPr lang="en-US" altLang="ja-JP" sz="2800" dirty="0">
              <a:latin typeface="PMingLiU" panose="02020500000000000000" pitchFamily="18" charset="-120"/>
              <a:ea typeface="PMingLiU" panose="02020500000000000000" pitchFamily="18" charset="-120"/>
            </a:endParaRPr>
          </a:p>
          <a:p>
            <a:pPr>
              <a:lnSpc>
                <a:spcPct val="110000"/>
              </a:lnSpc>
            </a:pPr>
            <a:r>
              <a:rPr lang="ja-JP" altLang="en-US" sz="2800">
                <a:latin typeface="PMingLiU" panose="02020500000000000000" pitchFamily="18" charset="-120"/>
                <a:ea typeface="PMingLiU" panose="02020500000000000000" pitchFamily="18" charset="-120"/>
              </a:rPr>
              <a:t>第三次世界大戰將會爆發，歐洲會組成十國聯盟，世界各國會由一個迷惑人的敵基督控制，最後全世界的軍隊將會聚集在中東的哈米吉多頓大決戰，地球將會在核子戰爭之下徹底毀滅。</a:t>
            </a:r>
            <a:endParaRPr lang="en-US" altLang="ja-JP" sz="2800" dirty="0">
              <a:latin typeface="PMingLiU" panose="02020500000000000000" pitchFamily="18" charset="-120"/>
              <a:ea typeface="PMingLiU" panose="02020500000000000000" pitchFamily="18" charset="-120"/>
            </a:endParaRPr>
          </a:p>
          <a:p>
            <a:pPr>
              <a:lnSpc>
                <a:spcPct val="110000"/>
              </a:lnSpc>
            </a:pPr>
            <a:r>
              <a:rPr lang="ja-JP" altLang="en-US" sz="2800">
                <a:latin typeface="PMingLiU" panose="02020500000000000000" pitchFamily="18" charset="-120"/>
                <a:ea typeface="PMingLiU" panose="02020500000000000000" pitchFamily="18" charset="-120"/>
              </a:rPr>
              <a:t>種種</a:t>
            </a:r>
            <a:r>
              <a:rPr lang="ja-JP" altLang="en-US" sz="2800">
                <a:solidFill>
                  <a:srgbClr val="FFC000"/>
                </a:solidFill>
                <a:latin typeface="PMingLiU" panose="02020500000000000000" pitchFamily="18" charset="-120"/>
                <a:ea typeface="PMingLiU" panose="02020500000000000000" pitchFamily="18" charset="-120"/>
              </a:rPr>
              <a:t>天災人禍</a:t>
            </a:r>
            <a:r>
              <a:rPr lang="ja-JP" altLang="en-US" sz="2800">
                <a:latin typeface="PMingLiU" panose="02020500000000000000" pitchFamily="18" charset="-120"/>
                <a:ea typeface="PMingLiU" panose="02020500000000000000" pitchFamily="18" charset="-120"/>
              </a:rPr>
              <a:t>被視為</a:t>
            </a:r>
            <a:r>
              <a:rPr lang="ja-JP" altLang="en-US" sz="2800">
                <a:solidFill>
                  <a:srgbClr val="FFC000"/>
                </a:solidFill>
                <a:latin typeface="PMingLiU" panose="02020500000000000000" pitchFamily="18" charset="-120"/>
                <a:ea typeface="PMingLiU" panose="02020500000000000000" pitchFamily="18" charset="-120"/>
              </a:rPr>
              <a:t>末世徵兆</a:t>
            </a:r>
            <a:r>
              <a:rPr lang="ja-JP" altLang="en-US" sz="2800">
                <a:latin typeface="PMingLiU" panose="02020500000000000000" pitchFamily="18" charset="-120"/>
                <a:ea typeface="PMingLiU" panose="02020500000000000000" pitchFamily="18" charset="-120"/>
              </a:rPr>
              <a:t>。</a:t>
            </a:r>
            <a:endParaRPr lang="en-US" sz="2800" dirty="0">
              <a:latin typeface="PMingLiU" panose="02020500000000000000" pitchFamily="18" charset="-120"/>
              <a:ea typeface="PMingLiU" panose="02020500000000000000" pitchFamily="18" charset="-120"/>
            </a:endParaRPr>
          </a:p>
        </p:txBody>
      </p:sp>
      <p:pic>
        <p:nvPicPr>
          <p:cNvPr id="4" name="Picture 3">
            <a:extLst>
              <a:ext uri="{FF2B5EF4-FFF2-40B4-BE49-F238E27FC236}">
                <a16:creationId xmlns:a16="http://schemas.microsoft.com/office/drawing/2014/main" id="{985AA7FB-78B7-8F43-9870-FD49BBB17088}"/>
              </a:ext>
            </a:extLst>
          </p:cNvPr>
          <p:cNvPicPr>
            <a:picLocks noChangeAspect="1"/>
          </p:cNvPicPr>
          <p:nvPr/>
        </p:nvPicPr>
        <p:blipFill>
          <a:blip r:embed="rId2"/>
          <a:stretch>
            <a:fillRect/>
          </a:stretch>
        </p:blipFill>
        <p:spPr>
          <a:xfrm>
            <a:off x="9379381" y="2881571"/>
            <a:ext cx="2570881" cy="3520129"/>
          </a:xfrm>
          <a:prstGeom prst="rect">
            <a:avLst/>
          </a:prstGeom>
        </p:spPr>
      </p:pic>
      <p:pic>
        <p:nvPicPr>
          <p:cNvPr id="5" name="Shape 224">
            <a:extLst>
              <a:ext uri="{FF2B5EF4-FFF2-40B4-BE49-F238E27FC236}">
                <a16:creationId xmlns:a16="http://schemas.microsoft.com/office/drawing/2014/main" id="{3692991D-C988-5641-848E-6D080F780D82}"/>
              </a:ext>
            </a:extLst>
          </p:cNvPr>
          <p:cNvPicPr preferRelativeResize="0"/>
          <p:nvPr/>
        </p:nvPicPr>
        <p:blipFill>
          <a:blip r:embed="rId3">
            <a:alphaModFix/>
          </a:blip>
          <a:stretch>
            <a:fillRect/>
          </a:stretch>
        </p:blipFill>
        <p:spPr>
          <a:xfrm>
            <a:off x="7283670" y="533382"/>
            <a:ext cx="2360312" cy="3442053"/>
          </a:xfrm>
          <a:prstGeom prst="rect">
            <a:avLst/>
          </a:prstGeom>
          <a:noFill/>
          <a:ln>
            <a:noFill/>
          </a:ln>
        </p:spPr>
      </p:pic>
    </p:spTree>
    <p:extLst>
      <p:ext uri="{BB962C8B-B14F-4D97-AF65-F5344CB8AC3E}">
        <p14:creationId xmlns:p14="http://schemas.microsoft.com/office/powerpoint/2010/main" val="40357538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5F0B5-8BD9-9C41-8443-D28F51F53544}"/>
              </a:ext>
            </a:extLst>
          </p:cNvPr>
          <p:cNvSpPr>
            <a:spLocks noGrp="1"/>
          </p:cNvSpPr>
          <p:nvPr>
            <p:ph type="title"/>
          </p:nvPr>
        </p:nvSpPr>
        <p:spPr/>
        <p:txBody>
          <a:bodyPr/>
          <a:lstStyle/>
          <a:p>
            <a:r>
              <a:rPr lang="ja-JP" altLang="en-US">
                <a:latin typeface="PMingLiU" panose="02020500000000000000" pitchFamily="18" charset="-120"/>
                <a:ea typeface="PMingLiU" panose="02020500000000000000" pitchFamily="18" charset="-120"/>
              </a:rPr>
              <a:t>天災人禍被視為末世徵兆</a:t>
            </a:r>
            <a:endParaRPr lang="en-US" dirty="0">
              <a:latin typeface="PMingLiU" panose="02020500000000000000" pitchFamily="18" charset="-120"/>
              <a:ea typeface="PMingLiU" panose="02020500000000000000" pitchFamily="18" charset="-120"/>
            </a:endParaRPr>
          </a:p>
        </p:txBody>
      </p:sp>
      <p:sp>
        <p:nvSpPr>
          <p:cNvPr id="3" name="Content Placeholder 2">
            <a:extLst>
              <a:ext uri="{FF2B5EF4-FFF2-40B4-BE49-F238E27FC236}">
                <a16:creationId xmlns:a16="http://schemas.microsoft.com/office/drawing/2014/main" id="{526546B5-A0BE-174D-87CC-5C32AEF18C3C}"/>
              </a:ext>
            </a:extLst>
          </p:cNvPr>
          <p:cNvSpPr>
            <a:spLocks noGrp="1"/>
          </p:cNvSpPr>
          <p:nvPr>
            <p:ph idx="1"/>
          </p:nvPr>
        </p:nvSpPr>
        <p:spPr>
          <a:xfrm>
            <a:off x="680322" y="2336872"/>
            <a:ext cx="7501982" cy="3858975"/>
          </a:xfrm>
        </p:spPr>
        <p:txBody>
          <a:bodyPr>
            <a:noAutofit/>
          </a:bodyPr>
          <a:lstStyle/>
          <a:p>
            <a:r>
              <a:rPr lang="en-US" altLang="ja-JP" sz="2800" dirty="0">
                <a:latin typeface="PMingLiU" panose="02020500000000000000" pitchFamily="18" charset="-120"/>
                <a:ea typeface="PMingLiU" panose="02020500000000000000" pitchFamily="18" charset="-120"/>
              </a:rPr>
              <a:t>【</a:t>
            </a:r>
            <a:r>
              <a:rPr lang="ja-JP" altLang="en-US" sz="2800">
                <a:latin typeface="PMingLiU" panose="02020500000000000000" pitchFamily="18" charset="-120"/>
                <a:ea typeface="PMingLiU" panose="02020500000000000000" pitchFamily="18" charset="-120"/>
              </a:rPr>
              <a:t>曲終人散</a:t>
            </a:r>
            <a:r>
              <a:rPr lang="en-US" altLang="ja-JP" sz="2800" dirty="0">
                <a:latin typeface="PMingLiU" panose="02020500000000000000" pitchFamily="18" charset="-120"/>
                <a:ea typeface="PMingLiU" panose="02020500000000000000" pitchFamily="18" charset="-120"/>
              </a:rPr>
              <a:t>】</a:t>
            </a:r>
            <a:r>
              <a:rPr lang="ja-JP" altLang="en-US" sz="2800">
                <a:latin typeface="PMingLiU" panose="02020500000000000000" pitchFamily="18" charset="-120"/>
                <a:ea typeface="PMingLiU" panose="02020500000000000000" pitchFamily="18" charset="-120"/>
              </a:rPr>
              <a:t>的作者何凌西引用氣象學家傑夫</a:t>
            </a:r>
            <a:r>
              <a:rPr lang="en-US" altLang="ja-JP" sz="2800" dirty="0">
                <a:latin typeface="PMingLiU" panose="02020500000000000000" pitchFamily="18" charset="-120"/>
                <a:ea typeface="PMingLiU" panose="02020500000000000000" pitchFamily="18" charset="-120"/>
              </a:rPr>
              <a:t>‧</a:t>
            </a:r>
            <a:r>
              <a:rPr lang="ja-JP" altLang="en-US" sz="2800">
                <a:latin typeface="PMingLiU" panose="02020500000000000000" pitchFamily="18" charset="-120"/>
                <a:ea typeface="PMingLiU" panose="02020500000000000000" pitchFamily="18" charset="-120"/>
              </a:rPr>
              <a:t>馬斯特斯（</a:t>
            </a:r>
            <a:r>
              <a:rPr lang="en-US" sz="2800" dirty="0">
                <a:latin typeface="PMingLiU" panose="02020500000000000000" pitchFamily="18" charset="-120"/>
                <a:ea typeface="PMingLiU" panose="02020500000000000000" pitchFamily="18" charset="-120"/>
              </a:rPr>
              <a:t>Jeff Masters）</a:t>
            </a:r>
            <a:r>
              <a:rPr lang="ja-JP" altLang="en-US" sz="2800">
                <a:latin typeface="PMingLiU" panose="02020500000000000000" pitchFamily="18" charset="-120"/>
                <a:ea typeface="PMingLiU" panose="02020500000000000000" pitchFamily="18" charset="-120"/>
              </a:rPr>
              <a:t>的評語：「</a:t>
            </a:r>
            <a:r>
              <a:rPr lang="ja-JP" altLang="en-US" sz="2800">
                <a:solidFill>
                  <a:srgbClr val="FFC000"/>
                </a:solidFill>
                <a:latin typeface="PMingLiU" panose="02020500000000000000" pitchFamily="18" charset="-120"/>
                <a:ea typeface="PMingLiU" panose="02020500000000000000" pitchFamily="18" charset="-120"/>
              </a:rPr>
              <a:t>大自然已經瘋了！</a:t>
            </a:r>
            <a:r>
              <a:rPr lang="ja-JP" altLang="en-US" sz="2800">
                <a:latin typeface="PMingLiU" panose="02020500000000000000" pitchFamily="18" charset="-120"/>
                <a:ea typeface="PMingLiU" panose="02020500000000000000" pitchFamily="18" charset="-120"/>
              </a:rPr>
              <a:t>」 </a:t>
            </a:r>
            <a:endParaRPr lang="en-US" altLang="ja-JP" sz="2800" dirty="0">
              <a:latin typeface="PMingLiU" panose="02020500000000000000" pitchFamily="18" charset="-120"/>
              <a:ea typeface="PMingLiU" panose="02020500000000000000" pitchFamily="18" charset="-120"/>
            </a:endParaRPr>
          </a:p>
          <a:p>
            <a:r>
              <a:rPr lang="en-US" altLang="ja-JP" sz="2800" dirty="0">
                <a:latin typeface="PMingLiU" panose="02020500000000000000" pitchFamily="18" charset="-120"/>
                <a:ea typeface="PMingLiU" panose="02020500000000000000" pitchFamily="18" charset="-120"/>
              </a:rPr>
              <a:t>2017 </a:t>
            </a:r>
            <a:r>
              <a:rPr lang="ja-JP" altLang="en-US" sz="2800">
                <a:latin typeface="PMingLiU" panose="02020500000000000000" pitchFamily="18" charset="-120"/>
                <a:ea typeface="PMingLiU" panose="02020500000000000000" pitchFamily="18" charset="-120"/>
              </a:rPr>
              <a:t>年第 </a:t>
            </a:r>
            <a:r>
              <a:rPr lang="en-US" altLang="ja-JP" sz="2800" dirty="0">
                <a:latin typeface="PMingLiU" panose="02020500000000000000" pitchFamily="18" charset="-120"/>
                <a:ea typeface="PMingLiU" panose="02020500000000000000" pitchFamily="18" charset="-120"/>
              </a:rPr>
              <a:t>4 </a:t>
            </a:r>
            <a:r>
              <a:rPr lang="ja-JP" altLang="en-US" sz="2800">
                <a:latin typeface="PMingLiU" panose="02020500000000000000" pitchFamily="18" charset="-120"/>
                <a:ea typeface="PMingLiU" panose="02020500000000000000" pitchFamily="18" charset="-120"/>
              </a:rPr>
              <a:t>級颶風哈維（</a:t>
            </a:r>
            <a:r>
              <a:rPr lang="en-US" sz="2800" dirty="0">
                <a:latin typeface="PMingLiU" panose="02020500000000000000" pitchFamily="18" charset="-120"/>
                <a:ea typeface="PMingLiU" panose="02020500000000000000" pitchFamily="18" charset="-120"/>
              </a:rPr>
              <a:t>Harvey）</a:t>
            </a:r>
            <a:r>
              <a:rPr lang="ja-JP" altLang="en-US" sz="2800">
                <a:latin typeface="PMingLiU" panose="02020500000000000000" pitchFamily="18" charset="-120"/>
                <a:ea typeface="PMingLiU" panose="02020500000000000000" pitchFamily="18" charset="-120"/>
              </a:rPr>
              <a:t>襲擊北美洲和南美洲沿海城市，何凌西引用</a:t>
            </a:r>
            <a:r>
              <a:rPr lang="en-US" altLang="ja-JP" sz="2800" dirty="0">
                <a:latin typeface="PMingLiU" panose="02020500000000000000" pitchFamily="18" charset="-120"/>
                <a:ea typeface="PMingLiU" panose="02020500000000000000" pitchFamily="18" charset="-120"/>
              </a:rPr>
              <a:t>【</a:t>
            </a:r>
            <a:r>
              <a:rPr lang="ja-JP" altLang="en-US" sz="2800">
                <a:latin typeface="PMingLiU" panose="02020500000000000000" pitchFamily="18" charset="-120"/>
                <a:ea typeface="PMingLiU" panose="02020500000000000000" pitchFamily="18" charset="-120"/>
              </a:rPr>
              <a:t>華盛頓郵報</a:t>
            </a:r>
            <a:r>
              <a:rPr lang="en-US" altLang="ja-JP" sz="2800" dirty="0">
                <a:latin typeface="PMingLiU" panose="02020500000000000000" pitchFamily="18" charset="-120"/>
                <a:ea typeface="PMingLiU" panose="02020500000000000000" pitchFamily="18" charset="-120"/>
              </a:rPr>
              <a:t>】</a:t>
            </a:r>
            <a:r>
              <a:rPr lang="ja-JP" altLang="en-US" sz="2800">
                <a:latin typeface="PMingLiU" panose="02020500000000000000" pitchFamily="18" charset="-120"/>
                <a:ea typeface="PMingLiU" panose="02020500000000000000" pitchFamily="18" charset="-120"/>
              </a:rPr>
              <a:t>的報導：「哈維暴雨造成災情的強度和影響範圍之大，每個人，包括天氣預報員、急救員、受害者，都真的不敢相信自己的眼睛</a:t>
            </a:r>
            <a:r>
              <a:rPr lang="en-US" altLang="ja-JP" sz="2800" dirty="0">
                <a:latin typeface="PMingLiU" panose="02020500000000000000" pitchFamily="18" charset="-120"/>
                <a:ea typeface="PMingLiU" panose="02020500000000000000" pitchFamily="18" charset="-120"/>
              </a:rPr>
              <a:t>……</a:t>
            </a:r>
            <a:r>
              <a:rPr lang="ja-JP" altLang="en-US" sz="2800">
                <a:latin typeface="PMingLiU" panose="02020500000000000000" pitchFamily="18" charset="-120"/>
                <a:ea typeface="PMingLiU" panose="02020500000000000000" pitchFamily="18" charset="-120"/>
              </a:rPr>
              <a:t>。這是千年一遇的洪水，規模空前。」</a:t>
            </a:r>
            <a:endParaRPr lang="en-US" sz="2800" dirty="0">
              <a:latin typeface="PMingLiU" panose="02020500000000000000" pitchFamily="18" charset="-120"/>
              <a:ea typeface="PMingLiU" panose="02020500000000000000" pitchFamily="18" charset="-120"/>
            </a:endParaRPr>
          </a:p>
        </p:txBody>
      </p:sp>
      <p:pic>
        <p:nvPicPr>
          <p:cNvPr id="7" name="Picture 6">
            <a:extLst>
              <a:ext uri="{FF2B5EF4-FFF2-40B4-BE49-F238E27FC236}">
                <a16:creationId xmlns:a16="http://schemas.microsoft.com/office/drawing/2014/main" id="{C0896600-85FC-844A-AE5E-F4C1C36E0040}"/>
              </a:ext>
            </a:extLst>
          </p:cNvPr>
          <p:cNvPicPr>
            <a:picLocks noChangeAspect="1"/>
          </p:cNvPicPr>
          <p:nvPr/>
        </p:nvPicPr>
        <p:blipFill>
          <a:blip r:embed="rId2"/>
          <a:stretch>
            <a:fillRect/>
          </a:stretch>
        </p:blipFill>
        <p:spPr>
          <a:xfrm>
            <a:off x="8531115" y="2336872"/>
            <a:ext cx="2737932" cy="3622494"/>
          </a:xfrm>
          <a:prstGeom prst="rect">
            <a:avLst/>
          </a:prstGeom>
        </p:spPr>
      </p:pic>
    </p:spTree>
    <p:extLst>
      <p:ext uri="{BB962C8B-B14F-4D97-AF65-F5344CB8AC3E}">
        <p14:creationId xmlns:p14="http://schemas.microsoft.com/office/powerpoint/2010/main" val="42794182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5F0B5-8BD9-9C41-8443-D28F51F53544}"/>
              </a:ext>
            </a:extLst>
          </p:cNvPr>
          <p:cNvSpPr>
            <a:spLocks noGrp="1"/>
          </p:cNvSpPr>
          <p:nvPr>
            <p:ph type="title"/>
          </p:nvPr>
        </p:nvSpPr>
        <p:spPr/>
        <p:txBody>
          <a:bodyPr/>
          <a:lstStyle/>
          <a:p>
            <a:r>
              <a:rPr lang="ja-JP" altLang="en-US">
                <a:latin typeface="PMingLiU" panose="02020500000000000000" pitchFamily="18" charset="-120"/>
                <a:ea typeface="PMingLiU" panose="02020500000000000000" pitchFamily="18" charset="-120"/>
              </a:rPr>
              <a:t>洪水是氣候變遷的結果</a:t>
            </a:r>
            <a:endParaRPr lang="en-US" dirty="0">
              <a:latin typeface="PMingLiU" panose="02020500000000000000" pitchFamily="18" charset="-120"/>
              <a:ea typeface="PMingLiU" panose="02020500000000000000" pitchFamily="18" charset="-120"/>
            </a:endParaRPr>
          </a:p>
        </p:txBody>
      </p:sp>
      <p:sp>
        <p:nvSpPr>
          <p:cNvPr id="3" name="Content Placeholder 2">
            <a:extLst>
              <a:ext uri="{FF2B5EF4-FFF2-40B4-BE49-F238E27FC236}">
                <a16:creationId xmlns:a16="http://schemas.microsoft.com/office/drawing/2014/main" id="{526546B5-A0BE-174D-87CC-5C32AEF18C3C}"/>
              </a:ext>
            </a:extLst>
          </p:cNvPr>
          <p:cNvSpPr>
            <a:spLocks noGrp="1"/>
          </p:cNvSpPr>
          <p:nvPr>
            <p:ph idx="1"/>
          </p:nvPr>
        </p:nvSpPr>
        <p:spPr>
          <a:xfrm>
            <a:off x="680321" y="2336872"/>
            <a:ext cx="4963733" cy="4068842"/>
          </a:xfrm>
        </p:spPr>
        <p:txBody>
          <a:bodyPr>
            <a:noAutofit/>
          </a:bodyPr>
          <a:lstStyle/>
          <a:p>
            <a:pPr>
              <a:lnSpc>
                <a:spcPct val="100000"/>
              </a:lnSpc>
            </a:pPr>
            <a:r>
              <a:rPr lang="ja-JP" altLang="en-US" sz="2800">
                <a:latin typeface="PMingLiU" panose="02020500000000000000" pitchFamily="18" charset="-120"/>
                <a:ea typeface="PMingLiU" panose="02020500000000000000" pitchFamily="18" charset="-120"/>
              </a:rPr>
              <a:t>哈維颶風於</a:t>
            </a:r>
            <a:r>
              <a:rPr lang="en-US" altLang="ja-JP" sz="2800" dirty="0">
                <a:latin typeface="PMingLiU" panose="02020500000000000000" pitchFamily="18" charset="-120"/>
                <a:ea typeface="PMingLiU" panose="02020500000000000000" pitchFamily="18" charset="-120"/>
              </a:rPr>
              <a:t>2017</a:t>
            </a:r>
            <a:r>
              <a:rPr lang="ja-JP" altLang="en-US" sz="2800">
                <a:latin typeface="PMingLiU" panose="02020500000000000000" pitchFamily="18" charset="-120"/>
                <a:ea typeface="PMingLiU" panose="02020500000000000000" pitchFamily="18" charset="-120"/>
              </a:rPr>
              <a:t>年浸淹德克薩斯州，某些地方錄得破紀錄的降雨量（超過</a:t>
            </a:r>
            <a:r>
              <a:rPr lang="en-US" altLang="ja-JP" sz="2800" dirty="0">
                <a:latin typeface="PMingLiU" panose="02020500000000000000" pitchFamily="18" charset="-120"/>
                <a:ea typeface="PMingLiU" panose="02020500000000000000" pitchFamily="18" charset="-120"/>
              </a:rPr>
              <a:t>60</a:t>
            </a:r>
            <a:r>
              <a:rPr lang="ja-JP" altLang="en-US" sz="2800">
                <a:latin typeface="PMingLiU" panose="02020500000000000000" pitchFamily="18" charset="-120"/>
                <a:ea typeface="PMingLiU" panose="02020500000000000000" pitchFamily="18" charset="-120"/>
              </a:rPr>
              <a:t>英寸） 。</a:t>
            </a:r>
            <a:endParaRPr lang="en-US" altLang="ja-JP" sz="2800" dirty="0">
              <a:latin typeface="PMingLiU" panose="02020500000000000000" pitchFamily="18" charset="-120"/>
              <a:ea typeface="PMingLiU" panose="02020500000000000000" pitchFamily="18" charset="-120"/>
            </a:endParaRPr>
          </a:p>
          <a:p>
            <a:pPr>
              <a:lnSpc>
                <a:spcPct val="100000"/>
              </a:lnSpc>
            </a:pPr>
            <a:r>
              <a:rPr lang="ja-JP" altLang="en-US" sz="2800">
                <a:latin typeface="PMingLiU" panose="02020500000000000000" pitchFamily="18" charset="-120"/>
                <a:ea typeface="PMingLiU" panose="02020500000000000000" pitchFamily="18" charset="-120"/>
              </a:rPr>
              <a:t>科學家們得出結論，</a:t>
            </a:r>
            <a:r>
              <a:rPr lang="ja-JP" altLang="en-US" sz="2800">
                <a:solidFill>
                  <a:srgbClr val="FFC000"/>
                </a:solidFill>
                <a:latin typeface="PMingLiU" panose="02020500000000000000" pitchFamily="18" charset="-120"/>
                <a:ea typeface="PMingLiU" panose="02020500000000000000" pitchFamily="18" charset="-120"/>
              </a:rPr>
              <a:t>全球變暖</a:t>
            </a:r>
            <a:r>
              <a:rPr lang="ja-JP" altLang="en-US" sz="2800">
                <a:latin typeface="PMingLiU" panose="02020500000000000000" pitchFamily="18" charset="-120"/>
                <a:ea typeface="PMingLiU" panose="02020500000000000000" pitchFamily="18" charset="-120"/>
              </a:rPr>
              <a:t>加劇了洪水氾濫，使發生哈維級風暴的可能性至少高三倍。</a:t>
            </a:r>
            <a:endParaRPr lang="en-US" sz="2800" dirty="0">
              <a:latin typeface="PMingLiU" panose="02020500000000000000" pitchFamily="18" charset="-120"/>
              <a:ea typeface="PMingLiU" panose="02020500000000000000" pitchFamily="18" charset="-120"/>
            </a:endParaRPr>
          </a:p>
        </p:txBody>
      </p:sp>
      <p:pic>
        <p:nvPicPr>
          <p:cNvPr id="7" name="Picture 6">
            <a:extLst>
              <a:ext uri="{FF2B5EF4-FFF2-40B4-BE49-F238E27FC236}">
                <a16:creationId xmlns:a16="http://schemas.microsoft.com/office/drawing/2014/main" id="{6C3A7A3F-025D-F745-AB9B-414C8563921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110250" y="464226"/>
            <a:ext cx="4099034" cy="2739880"/>
          </a:xfrm>
          <a:prstGeom prst="rect">
            <a:avLst/>
          </a:prstGeom>
        </p:spPr>
      </p:pic>
      <p:pic>
        <p:nvPicPr>
          <p:cNvPr id="8" name="Picture 7">
            <a:extLst>
              <a:ext uri="{FF2B5EF4-FFF2-40B4-BE49-F238E27FC236}">
                <a16:creationId xmlns:a16="http://schemas.microsoft.com/office/drawing/2014/main" id="{E4AC5942-0957-C544-99EE-EF08F41132B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047818" y="3493108"/>
            <a:ext cx="5177231" cy="2912606"/>
          </a:xfrm>
          <a:prstGeom prst="rect">
            <a:avLst/>
          </a:prstGeom>
        </p:spPr>
      </p:pic>
    </p:spTree>
    <p:extLst>
      <p:ext uri="{BB962C8B-B14F-4D97-AF65-F5344CB8AC3E}">
        <p14:creationId xmlns:p14="http://schemas.microsoft.com/office/powerpoint/2010/main" val="31594073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B40769-22BE-6046-AACC-89E253BD0A8D}"/>
              </a:ext>
            </a:extLst>
          </p:cNvPr>
          <p:cNvSpPr>
            <a:spLocks noGrp="1"/>
          </p:cNvSpPr>
          <p:nvPr>
            <p:ph type="title"/>
          </p:nvPr>
        </p:nvSpPr>
        <p:spPr/>
        <p:txBody>
          <a:bodyPr/>
          <a:lstStyle/>
          <a:p>
            <a:r>
              <a:rPr lang="ja-JP" altLang="en-US">
                <a:latin typeface="PMingLiU" panose="02020500000000000000" pitchFamily="18" charset="-120"/>
                <a:ea typeface="PMingLiU" panose="02020500000000000000" pitchFamily="18" charset="-120"/>
              </a:rPr>
              <a:t>自相矛盾？</a:t>
            </a:r>
            <a:endParaRPr lang="en-US" dirty="0">
              <a:latin typeface="PMingLiU" panose="02020500000000000000" pitchFamily="18" charset="-120"/>
              <a:ea typeface="PMingLiU" panose="02020500000000000000" pitchFamily="18" charset="-120"/>
            </a:endParaRPr>
          </a:p>
        </p:txBody>
      </p:sp>
      <p:sp>
        <p:nvSpPr>
          <p:cNvPr id="3" name="Content Placeholder 2">
            <a:extLst>
              <a:ext uri="{FF2B5EF4-FFF2-40B4-BE49-F238E27FC236}">
                <a16:creationId xmlns:a16="http://schemas.microsoft.com/office/drawing/2014/main" id="{97372430-42B2-A140-BE1C-48D02BE8315C}"/>
              </a:ext>
            </a:extLst>
          </p:cNvPr>
          <p:cNvSpPr>
            <a:spLocks noGrp="1"/>
          </p:cNvSpPr>
          <p:nvPr>
            <p:ph idx="1"/>
          </p:nvPr>
        </p:nvSpPr>
        <p:spPr>
          <a:xfrm>
            <a:off x="680321" y="2336873"/>
            <a:ext cx="9882575" cy="3890506"/>
          </a:xfrm>
        </p:spPr>
        <p:txBody>
          <a:bodyPr>
            <a:normAutofit fontScale="85000" lnSpcReduction="20000"/>
          </a:bodyPr>
          <a:lstStyle/>
          <a:p>
            <a:pPr>
              <a:lnSpc>
                <a:spcPct val="110000"/>
              </a:lnSpc>
            </a:pPr>
            <a:r>
              <a:rPr lang="ja-JP" altLang="en-US" sz="3200">
                <a:latin typeface="PMingLiU" panose="02020500000000000000" pitchFamily="18" charset="-120"/>
                <a:ea typeface="PMingLiU" panose="02020500000000000000" pitchFamily="18" charset="-120"/>
              </a:rPr>
              <a:t>何凌西： </a:t>
            </a:r>
            <a:r>
              <a:rPr lang="ja-JP" altLang="en-US" sz="3200"/>
              <a:t>「</a:t>
            </a:r>
            <a:r>
              <a:rPr lang="ja-JP" altLang="en-US" sz="3200">
                <a:latin typeface="PMingLiU" panose="02020500000000000000" pitchFamily="18" charset="-120"/>
                <a:ea typeface="PMingLiU" panose="02020500000000000000" pitchFamily="18" charset="-120"/>
              </a:rPr>
              <a:t>我相信我們正在目睹比歷史上任何時代更巨大、更普遍的大規模欺騙行為，撒旦這謊言之父不僅狂熱地騙人落地獄，而且他正在努力地欺騙國家去追隨他的代理人，這無法無天的人將會很快出現在世界舞台上。</a:t>
            </a:r>
            <a:r>
              <a:rPr lang="ja-JP" altLang="en-US" sz="3200"/>
              <a:t> 」</a:t>
            </a:r>
            <a:endParaRPr lang="en-US" altLang="ja-JP" sz="3200" dirty="0">
              <a:latin typeface="PMingLiU" panose="02020500000000000000" pitchFamily="18" charset="-120"/>
              <a:ea typeface="PMingLiU" panose="02020500000000000000" pitchFamily="18" charset="-120"/>
            </a:endParaRPr>
          </a:p>
          <a:p>
            <a:pPr>
              <a:lnSpc>
                <a:spcPct val="110000"/>
              </a:lnSpc>
            </a:pPr>
            <a:r>
              <a:rPr lang="ja-JP" altLang="en-US" sz="3200">
                <a:latin typeface="PMingLiU" panose="02020500000000000000" pitchFamily="18" charset="-120"/>
                <a:ea typeface="PMingLiU" panose="02020500000000000000" pitchFamily="18" charset="-120"/>
              </a:rPr>
              <a:t>氣候變化正在被用來將世界各國政府合併為一個聯盟的理由，有一天可能會促進敵基督者的崛起。</a:t>
            </a:r>
            <a:r>
              <a:rPr lang="ja-JP" altLang="en-US" sz="3200"/>
              <a:t> </a:t>
            </a:r>
            <a:endParaRPr lang="ja-JP" altLang="en-US" sz="3200">
              <a:latin typeface="PMingLiU" panose="02020500000000000000" pitchFamily="18" charset="-120"/>
              <a:ea typeface="PMingLiU" panose="02020500000000000000" pitchFamily="18" charset="-120"/>
            </a:endParaRPr>
          </a:p>
          <a:p>
            <a:pPr>
              <a:lnSpc>
                <a:spcPct val="110000"/>
              </a:lnSpc>
            </a:pPr>
            <a:r>
              <a:rPr lang="ja-JP" altLang="en-US" sz="3200"/>
              <a:t>「</a:t>
            </a:r>
            <a:r>
              <a:rPr lang="ja-JP" altLang="en-US" sz="3200">
                <a:latin typeface="PMingLiU" panose="02020500000000000000" pitchFamily="18" charset="-120"/>
                <a:ea typeface="PMingLiU" panose="02020500000000000000" pitchFamily="18" charset="-120"/>
              </a:rPr>
              <a:t>我相信上帝的保證，只要這個古老的地球仍漂浮在太空中，</a:t>
            </a:r>
            <a:r>
              <a:rPr lang="ja-JP" altLang="en-US" sz="3200">
                <a:solidFill>
                  <a:srgbClr val="FFC000"/>
                </a:solidFill>
                <a:latin typeface="PMingLiU" panose="02020500000000000000" pitchFamily="18" charset="-120"/>
                <a:ea typeface="PMingLiU" panose="02020500000000000000" pitchFamily="18" charset="-120"/>
              </a:rPr>
              <a:t>就不會有人為的氣候變化！</a:t>
            </a:r>
            <a:r>
              <a:rPr lang="ja-JP" altLang="en-US" sz="3200">
                <a:solidFill>
                  <a:srgbClr val="FFC000"/>
                </a:solidFill>
              </a:rPr>
              <a:t> </a:t>
            </a:r>
            <a:r>
              <a:rPr lang="ja-JP" altLang="en-US" sz="3200"/>
              <a:t>」</a:t>
            </a:r>
            <a:endParaRPr lang="en-US" altLang="ja-JP" sz="3200" dirty="0"/>
          </a:p>
          <a:p>
            <a:pPr>
              <a:lnSpc>
                <a:spcPct val="110000"/>
              </a:lnSpc>
            </a:pPr>
            <a:r>
              <a:rPr lang="ja-JP" altLang="en-US" sz="3200">
                <a:latin typeface="PMingLiU" panose="02020500000000000000" pitchFamily="18" charset="-120"/>
                <a:ea typeface="PMingLiU" panose="02020500000000000000" pitchFamily="18" charset="-120"/>
              </a:rPr>
              <a:t>這是少數聲音還是大衆意見？</a:t>
            </a:r>
            <a:endParaRPr lang="en-US" sz="3200" dirty="0">
              <a:latin typeface="PMingLiU" panose="02020500000000000000" pitchFamily="18" charset="-120"/>
              <a:ea typeface="PMingLiU" panose="02020500000000000000" pitchFamily="18" charset="-120"/>
            </a:endParaRPr>
          </a:p>
        </p:txBody>
      </p:sp>
    </p:spTree>
    <p:extLst>
      <p:ext uri="{BB962C8B-B14F-4D97-AF65-F5344CB8AC3E}">
        <p14:creationId xmlns:p14="http://schemas.microsoft.com/office/powerpoint/2010/main" val="25778132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sp>
        <p:nvSpPr>
          <p:cNvPr id="218" name="Shape 218"/>
          <p:cNvSpPr txBox="1">
            <a:spLocks noGrp="1"/>
          </p:cNvSpPr>
          <p:nvPr>
            <p:ph type="body" idx="1"/>
          </p:nvPr>
        </p:nvSpPr>
        <p:spPr>
          <a:xfrm>
            <a:off x="6999889" y="2319711"/>
            <a:ext cx="4666592" cy="3198219"/>
          </a:xfrm>
          <a:prstGeom prst="rect">
            <a:avLst/>
          </a:prstGeom>
          <a:noFill/>
          <a:ln>
            <a:noFill/>
          </a:ln>
        </p:spPr>
        <p:txBody>
          <a:bodyPr wrap="square" lIns="91425" tIns="45700" rIns="91425" bIns="45700" anchor="t" anchorCtr="0">
            <a:noAutofit/>
          </a:bodyPr>
          <a:lstStyle/>
          <a:p>
            <a:pPr>
              <a:lnSpc>
                <a:spcPct val="100000"/>
              </a:lnSpc>
              <a:spcBef>
                <a:spcPts val="0"/>
              </a:spcBef>
              <a:buClr>
                <a:srgbClr val="86D1D8"/>
              </a:buClr>
              <a:buSzPct val="80000"/>
            </a:pPr>
            <a:r>
              <a:rPr lang="ja-JP" altLang="en-US" sz="3200">
                <a:solidFill>
                  <a:schemeClr val="lt1"/>
                </a:solidFill>
                <a:latin typeface="PMingLiU" panose="02020500000000000000" pitchFamily="18" charset="-120"/>
                <a:ea typeface="PMingLiU" panose="02020500000000000000" pitchFamily="18" charset="-120"/>
                <a:cs typeface="Century Gothic"/>
                <a:sym typeface="Century Gothic"/>
              </a:rPr>
              <a:t>宣稱自己是</a:t>
            </a:r>
            <a:r>
              <a:rPr lang="ja-JP" altLang="en-US" sz="3200">
                <a:solidFill>
                  <a:srgbClr val="FFC000"/>
                </a:solidFill>
                <a:latin typeface="PMingLiU" panose="02020500000000000000" pitchFamily="18" charset="-120"/>
                <a:ea typeface="PMingLiU" panose="02020500000000000000" pitchFamily="18" charset="-120"/>
                <a:cs typeface="Century Gothic"/>
                <a:sym typeface="Century Gothic"/>
              </a:rPr>
              <a:t>重生基督徒</a:t>
            </a:r>
            <a:r>
              <a:rPr lang="ja-JP" altLang="en-US" sz="3200">
                <a:solidFill>
                  <a:schemeClr val="lt1"/>
                </a:solidFill>
                <a:latin typeface="PMingLiU" panose="02020500000000000000" pitchFamily="18" charset="-120"/>
                <a:ea typeface="PMingLiU" panose="02020500000000000000" pitchFamily="18" charset="-120"/>
                <a:cs typeface="Century Gothic"/>
                <a:sym typeface="Century Gothic"/>
              </a:rPr>
              <a:t>的人傾向於認為我們</a:t>
            </a:r>
            <a:r>
              <a:rPr lang="ja-JP" altLang="en-US" sz="3200">
                <a:solidFill>
                  <a:srgbClr val="FFC000"/>
                </a:solidFill>
                <a:latin typeface="PMingLiU" panose="02020500000000000000" pitchFamily="18" charset="-120"/>
                <a:ea typeface="PMingLiU" panose="02020500000000000000" pitchFamily="18" charset="-120"/>
                <a:cs typeface="Century Gothic"/>
                <a:sym typeface="Century Gothic"/>
              </a:rPr>
              <a:t>在環境保護上花費了太多</a:t>
            </a:r>
            <a:r>
              <a:rPr lang="ja-JP" altLang="en-US" sz="3200">
                <a:solidFill>
                  <a:schemeClr val="lt1"/>
                </a:solidFill>
                <a:latin typeface="PMingLiU" panose="02020500000000000000" pitchFamily="18" charset="-120"/>
                <a:ea typeface="PMingLiU" panose="02020500000000000000" pitchFamily="18" charset="-120"/>
                <a:cs typeface="Century Gothic"/>
                <a:sym typeface="Century Gothic"/>
              </a:rPr>
              <a:t>。</a:t>
            </a:r>
            <a:endParaRPr lang="en-US" altLang="ja-JP" sz="3200" dirty="0">
              <a:solidFill>
                <a:schemeClr val="lt1"/>
              </a:solidFill>
              <a:latin typeface="PMingLiU" panose="02020500000000000000" pitchFamily="18" charset="-120"/>
              <a:ea typeface="PMingLiU" panose="02020500000000000000" pitchFamily="18" charset="-120"/>
              <a:cs typeface="Century Gothic"/>
              <a:sym typeface="Century Gothic"/>
            </a:endParaRPr>
          </a:p>
          <a:p>
            <a:pPr>
              <a:lnSpc>
                <a:spcPct val="100000"/>
              </a:lnSpc>
              <a:spcBef>
                <a:spcPts val="0"/>
              </a:spcBef>
              <a:buClr>
                <a:srgbClr val="86D1D8"/>
              </a:buClr>
              <a:buSzPct val="80000"/>
            </a:pPr>
            <a:r>
              <a:rPr lang="ja-JP" altLang="en-US" sz="3200">
                <a:solidFill>
                  <a:schemeClr val="lt1"/>
                </a:solidFill>
                <a:latin typeface="PMingLiU" panose="02020500000000000000" pitchFamily="18" charset="-120"/>
                <a:ea typeface="PMingLiU" panose="02020500000000000000" pitchFamily="18" charset="-120"/>
                <a:cs typeface="Century Gothic"/>
                <a:sym typeface="Century Gothic"/>
              </a:rPr>
              <a:t>資料來源：全國民意調查中心</a:t>
            </a:r>
            <a:endParaRPr lang="en-US" altLang="ja-JP" sz="3200" dirty="0">
              <a:solidFill>
                <a:schemeClr val="lt1"/>
              </a:solidFill>
              <a:latin typeface="PMingLiU" panose="02020500000000000000" pitchFamily="18" charset="-120"/>
              <a:ea typeface="PMingLiU" panose="02020500000000000000" pitchFamily="18" charset="-120"/>
              <a:cs typeface="Century Gothic"/>
              <a:sym typeface="Century Gothic"/>
            </a:endParaRPr>
          </a:p>
          <a:p>
            <a:pPr>
              <a:lnSpc>
                <a:spcPct val="100000"/>
              </a:lnSpc>
              <a:spcBef>
                <a:spcPts val="0"/>
              </a:spcBef>
              <a:buClr>
                <a:srgbClr val="86D1D8"/>
              </a:buClr>
              <a:buSzPct val="80000"/>
            </a:pPr>
            <a:r>
              <a:rPr lang="en-US" altLang="ja-JP" sz="3200" dirty="0">
                <a:solidFill>
                  <a:schemeClr val="lt1"/>
                </a:solidFill>
                <a:latin typeface="PMingLiU" panose="02020500000000000000" pitchFamily="18" charset="-120"/>
                <a:ea typeface="PMingLiU" panose="02020500000000000000" pitchFamily="18" charset="-120"/>
                <a:cs typeface="Century Gothic"/>
                <a:sym typeface="Century Gothic"/>
              </a:rPr>
              <a:t>1973-2016: n = 60,865</a:t>
            </a:r>
          </a:p>
          <a:p>
            <a:pPr>
              <a:lnSpc>
                <a:spcPct val="100000"/>
              </a:lnSpc>
              <a:spcBef>
                <a:spcPts val="0"/>
              </a:spcBef>
              <a:buClr>
                <a:srgbClr val="86D1D8"/>
              </a:buClr>
              <a:buSzPct val="80000"/>
            </a:pPr>
            <a:r>
              <a:rPr lang="en-US" altLang="ja-JP" sz="3200" dirty="0">
                <a:solidFill>
                  <a:schemeClr val="lt1"/>
                </a:solidFill>
                <a:latin typeface="PMingLiU" panose="02020500000000000000" pitchFamily="18" charset="-120"/>
                <a:ea typeface="PMingLiU" panose="02020500000000000000" pitchFamily="18" charset="-120"/>
                <a:cs typeface="Century Gothic"/>
                <a:sym typeface="Century Gothic"/>
              </a:rPr>
              <a:t>2016: n = 2867</a:t>
            </a:r>
          </a:p>
          <a:p>
            <a:pPr>
              <a:lnSpc>
                <a:spcPct val="100000"/>
              </a:lnSpc>
              <a:spcBef>
                <a:spcPts val="0"/>
              </a:spcBef>
              <a:buClr>
                <a:srgbClr val="86D1D8"/>
              </a:buClr>
              <a:buSzPct val="80000"/>
            </a:pPr>
            <a:endParaRPr lang="en-US" altLang="ja-JP" sz="3200" dirty="0">
              <a:solidFill>
                <a:schemeClr val="lt1"/>
              </a:solidFill>
              <a:latin typeface="PMingLiU" panose="02020500000000000000" pitchFamily="18" charset="-120"/>
              <a:ea typeface="PMingLiU" panose="02020500000000000000" pitchFamily="18" charset="-120"/>
              <a:cs typeface="Century Gothic"/>
              <a:sym typeface="Century Gothic"/>
            </a:endParaRPr>
          </a:p>
          <a:p>
            <a:pPr>
              <a:lnSpc>
                <a:spcPct val="100000"/>
              </a:lnSpc>
              <a:spcBef>
                <a:spcPts val="0"/>
              </a:spcBef>
              <a:buClr>
                <a:srgbClr val="86D1D8"/>
              </a:buClr>
              <a:buSzPct val="80000"/>
            </a:pPr>
            <a:endParaRPr lang="en-US" altLang="ja-JP" sz="3200" dirty="0">
              <a:solidFill>
                <a:schemeClr val="lt1"/>
              </a:solidFill>
              <a:latin typeface="PMingLiU" panose="02020500000000000000" pitchFamily="18" charset="-120"/>
              <a:ea typeface="PMingLiU" panose="02020500000000000000" pitchFamily="18" charset="-120"/>
              <a:cs typeface="Century Gothic"/>
              <a:sym typeface="Century Gothic"/>
            </a:endParaRPr>
          </a:p>
        </p:txBody>
      </p:sp>
      <p:pic>
        <p:nvPicPr>
          <p:cNvPr id="219" name="Shape 219"/>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628272" y="1200672"/>
            <a:ext cx="6144425" cy="5283550"/>
          </a:xfrm>
          <a:prstGeom prst="rect">
            <a:avLst/>
          </a:prstGeom>
          <a:noFill/>
          <a:ln>
            <a:noFill/>
          </a:ln>
        </p:spPr>
      </p:pic>
    </p:spTree>
    <p:extLst>
      <p:ext uri="{BB962C8B-B14F-4D97-AF65-F5344CB8AC3E}">
        <p14:creationId xmlns:p14="http://schemas.microsoft.com/office/powerpoint/2010/main" val="18029460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47"/>
        <p:cNvGrpSpPr/>
        <p:nvPr/>
      </p:nvGrpSpPr>
      <p:grpSpPr>
        <a:xfrm>
          <a:off x="0" y="0"/>
          <a:ext cx="0" cy="0"/>
          <a:chOff x="0" y="0"/>
          <a:chExt cx="0" cy="0"/>
        </a:xfrm>
      </p:grpSpPr>
      <p:sp>
        <p:nvSpPr>
          <p:cNvPr id="248" name="Shape 248"/>
          <p:cNvSpPr txBox="1">
            <a:spLocks noGrp="1"/>
          </p:cNvSpPr>
          <p:nvPr>
            <p:ph type="body" idx="1"/>
          </p:nvPr>
        </p:nvSpPr>
        <p:spPr>
          <a:xfrm>
            <a:off x="1103300" y="5381149"/>
            <a:ext cx="8946600" cy="867300"/>
          </a:xfrm>
          <a:prstGeom prst="rect">
            <a:avLst/>
          </a:prstGeom>
          <a:noFill/>
          <a:ln>
            <a:noFill/>
          </a:ln>
        </p:spPr>
        <p:txBody>
          <a:bodyPr wrap="square" lIns="91425" tIns="45700" rIns="91425" bIns="45700" anchor="t" anchorCtr="0">
            <a:noAutofit/>
          </a:bodyPr>
          <a:lstStyle/>
          <a:p>
            <a:pPr marL="342900" lvl="0" indent="-444500">
              <a:lnSpc>
                <a:spcPct val="100000"/>
              </a:lnSpc>
              <a:spcBef>
                <a:spcPts val="0"/>
              </a:spcBef>
              <a:buClr>
                <a:srgbClr val="86D1D8"/>
              </a:buClr>
              <a:buSzPct val="80000"/>
              <a:buNone/>
            </a:pPr>
            <a:r>
              <a:rPr lang="ja-JP" altLang="en-US" sz="3200">
                <a:solidFill>
                  <a:srgbClr val="FFC000"/>
                </a:solidFill>
                <a:latin typeface="PMingLiU" panose="02020500000000000000" pitchFamily="18" charset="-120"/>
                <a:ea typeface="PMingLiU" panose="02020500000000000000" pitchFamily="18" charset="-120"/>
                <a:cs typeface="Century Gothic"/>
                <a:sym typeface="Century Gothic"/>
              </a:rPr>
              <a:t>沒有重生經歷的人</a:t>
            </a:r>
            <a:r>
              <a:rPr lang="ja-JP" altLang="en-US" sz="3200">
                <a:solidFill>
                  <a:schemeClr val="lt1"/>
                </a:solidFill>
                <a:latin typeface="PMingLiU" panose="02020500000000000000" pitchFamily="18" charset="-120"/>
                <a:ea typeface="PMingLiU" panose="02020500000000000000" pitchFamily="18" charset="-120"/>
                <a:cs typeface="Century Gothic"/>
                <a:sym typeface="Century Gothic"/>
              </a:rPr>
              <a:t>對環境問題更感興趣。</a:t>
            </a:r>
            <a:endParaRPr lang="en-US" sz="3200" b="0" i="0" u="none" strike="noStrike" cap="none" dirty="0">
              <a:solidFill>
                <a:schemeClr val="lt1"/>
              </a:solidFill>
              <a:latin typeface="PMingLiU" panose="02020500000000000000" pitchFamily="18" charset="-120"/>
              <a:ea typeface="PMingLiU" panose="02020500000000000000" pitchFamily="18" charset="-120"/>
              <a:cs typeface="Century Gothic"/>
              <a:sym typeface="Century Gothic"/>
            </a:endParaRPr>
          </a:p>
        </p:txBody>
      </p:sp>
      <p:pic>
        <p:nvPicPr>
          <p:cNvPr id="249" name="Shape 249"/>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2623832" y="452718"/>
            <a:ext cx="5830152" cy="4795250"/>
          </a:xfrm>
          <a:prstGeom prst="rect">
            <a:avLst/>
          </a:prstGeom>
          <a:noFill/>
          <a:ln>
            <a:noFill/>
          </a:ln>
        </p:spPr>
      </p:pic>
    </p:spTree>
    <p:extLst>
      <p:ext uri="{BB962C8B-B14F-4D97-AF65-F5344CB8AC3E}">
        <p14:creationId xmlns:p14="http://schemas.microsoft.com/office/powerpoint/2010/main" val="34565373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23"/>
        <p:cNvGrpSpPr/>
        <p:nvPr/>
      </p:nvGrpSpPr>
      <p:grpSpPr>
        <a:xfrm>
          <a:off x="0" y="0"/>
          <a:ext cx="0" cy="0"/>
          <a:chOff x="0" y="0"/>
          <a:chExt cx="0" cy="0"/>
        </a:xfrm>
      </p:grpSpPr>
      <p:sp>
        <p:nvSpPr>
          <p:cNvPr id="224" name="Shape 224"/>
          <p:cNvSpPr txBox="1">
            <a:spLocks noGrp="1"/>
          </p:cNvSpPr>
          <p:nvPr>
            <p:ph type="body" idx="1"/>
          </p:nvPr>
        </p:nvSpPr>
        <p:spPr>
          <a:xfrm>
            <a:off x="7567448" y="2412124"/>
            <a:ext cx="4051738" cy="2900855"/>
          </a:xfrm>
          <a:prstGeom prst="rect">
            <a:avLst/>
          </a:prstGeom>
          <a:noFill/>
          <a:ln>
            <a:noFill/>
          </a:ln>
        </p:spPr>
        <p:txBody>
          <a:bodyPr wrap="square" lIns="91425" tIns="45700" rIns="91425" bIns="45700" anchor="t" anchorCtr="0">
            <a:noAutofit/>
          </a:bodyPr>
          <a:lstStyle/>
          <a:p>
            <a:pPr marL="342900" lvl="0" indent="-342900">
              <a:lnSpc>
                <a:spcPct val="100000"/>
              </a:lnSpc>
              <a:spcBef>
                <a:spcPts val="0"/>
              </a:spcBef>
              <a:buClr>
                <a:srgbClr val="86D1D8"/>
              </a:buClr>
              <a:buSzPct val="75844"/>
              <a:buFont typeface="Noto Sans Symbols"/>
              <a:buChar char="▶"/>
            </a:pPr>
            <a:r>
              <a:rPr lang="ja-JP" altLang="en-US" sz="3200">
                <a:solidFill>
                  <a:srgbClr val="FFC000"/>
                </a:solidFill>
                <a:latin typeface="PMingLiU" panose="02020500000000000000" pitchFamily="18" charset="-120"/>
                <a:ea typeface="PMingLiU" panose="02020500000000000000" pitchFamily="18" charset="-120"/>
                <a:cs typeface="Century Gothic"/>
                <a:sym typeface="Century Gothic"/>
              </a:rPr>
              <a:t>經常祈禱的人</a:t>
            </a:r>
            <a:r>
              <a:rPr lang="ja-JP" altLang="en-US" sz="3200">
                <a:solidFill>
                  <a:schemeClr val="lt1"/>
                </a:solidFill>
                <a:latin typeface="PMingLiU" panose="02020500000000000000" pitchFamily="18" charset="-120"/>
                <a:ea typeface="PMingLiU" panose="02020500000000000000" pitchFamily="18" charset="-120"/>
                <a:cs typeface="Century Gothic"/>
                <a:sym typeface="Century Gothic"/>
              </a:rPr>
              <a:t>往往會認為我們在保護環境上花費了太多。</a:t>
            </a:r>
            <a:endParaRPr lang="en-US" sz="3200" b="0" i="0" u="none" strike="noStrike" cap="none" dirty="0">
              <a:solidFill>
                <a:schemeClr val="lt1"/>
              </a:solidFill>
              <a:latin typeface="PMingLiU" panose="02020500000000000000" pitchFamily="18" charset="-120"/>
              <a:ea typeface="PMingLiU" panose="02020500000000000000" pitchFamily="18" charset="-120"/>
              <a:cs typeface="Century Gothic"/>
              <a:sym typeface="Century Gothic"/>
            </a:endParaRPr>
          </a:p>
        </p:txBody>
      </p:sp>
      <p:pic>
        <p:nvPicPr>
          <p:cNvPr id="225" name="Shape 225"/>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717079" y="1316733"/>
            <a:ext cx="6472560" cy="5118912"/>
          </a:xfrm>
          <a:prstGeom prst="rect">
            <a:avLst/>
          </a:prstGeom>
          <a:noFill/>
          <a:ln>
            <a:noFill/>
          </a:ln>
        </p:spPr>
      </p:pic>
    </p:spTree>
    <p:extLst>
      <p:ext uri="{BB962C8B-B14F-4D97-AF65-F5344CB8AC3E}">
        <p14:creationId xmlns:p14="http://schemas.microsoft.com/office/powerpoint/2010/main" val="14366732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6" name="Shape 236"/>
          <p:cNvSpPr txBox="1">
            <a:spLocks noGrp="1"/>
          </p:cNvSpPr>
          <p:nvPr>
            <p:ph type="body" idx="1"/>
          </p:nvPr>
        </p:nvSpPr>
        <p:spPr>
          <a:xfrm>
            <a:off x="930167" y="5405119"/>
            <a:ext cx="9680026" cy="1106039"/>
          </a:xfrm>
          <a:prstGeom prst="rect">
            <a:avLst/>
          </a:prstGeom>
          <a:noFill/>
          <a:ln>
            <a:noFill/>
          </a:ln>
        </p:spPr>
        <p:txBody>
          <a:bodyPr wrap="square" lIns="91425" tIns="45700" rIns="91425" bIns="45700" anchor="t" anchorCtr="0">
            <a:noAutofit/>
          </a:bodyPr>
          <a:lstStyle/>
          <a:p>
            <a:pPr marL="342900" lvl="0" indent="-342900">
              <a:lnSpc>
                <a:spcPct val="100000"/>
              </a:lnSpc>
              <a:spcBef>
                <a:spcPts val="0"/>
              </a:spcBef>
              <a:buClr>
                <a:srgbClr val="86D1D8"/>
              </a:buClr>
              <a:buSzPct val="80000"/>
              <a:buFont typeface="Noto Sans Symbols"/>
              <a:buChar char="▶"/>
            </a:pPr>
            <a:r>
              <a:rPr lang="ja-JP" altLang="en-US" sz="3200">
                <a:solidFill>
                  <a:schemeClr val="lt1"/>
                </a:solidFill>
                <a:latin typeface="PMingLiU" panose="02020500000000000000" pitchFamily="18" charset="-120"/>
                <a:ea typeface="PMingLiU" panose="02020500000000000000" pitchFamily="18" charset="-120"/>
                <a:cs typeface="Century Gothic"/>
                <a:sym typeface="Century Gothic"/>
              </a:rPr>
              <a:t>試圖說服他人接受耶穌（</a:t>
            </a:r>
            <a:r>
              <a:rPr lang="ja-JP" altLang="en-US" sz="3200">
                <a:solidFill>
                  <a:srgbClr val="FFC000"/>
                </a:solidFill>
                <a:latin typeface="PMingLiU" panose="02020500000000000000" pitchFamily="18" charset="-120"/>
                <a:ea typeface="PMingLiU" panose="02020500000000000000" pitchFamily="18" charset="-120"/>
                <a:cs typeface="Century Gothic"/>
                <a:sym typeface="Century Gothic"/>
              </a:rPr>
              <a:t>傳福音</a:t>
            </a:r>
            <a:r>
              <a:rPr lang="ja-JP" altLang="en-US" sz="3200">
                <a:solidFill>
                  <a:schemeClr val="lt1"/>
                </a:solidFill>
                <a:latin typeface="PMingLiU" panose="02020500000000000000" pitchFamily="18" charset="-120"/>
                <a:ea typeface="PMingLiU" panose="02020500000000000000" pitchFamily="18" charset="-120"/>
                <a:cs typeface="Century Gothic"/>
                <a:sym typeface="Century Gothic"/>
              </a:rPr>
              <a:t>）的人傾向於認為我們在環境保護上花費過多</a:t>
            </a:r>
            <a:endParaRPr lang="en-US" sz="3200" b="0" i="0" u="none" strike="noStrike" cap="none" dirty="0">
              <a:solidFill>
                <a:schemeClr val="lt1"/>
              </a:solidFill>
              <a:latin typeface="PMingLiU" panose="02020500000000000000" pitchFamily="18" charset="-120"/>
              <a:ea typeface="PMingLiU" panose="02020500000000000000" pitchFamily="18" charset="-120"/>
              <a:cs typeface="Century Gothic"/>
              <a:sym typeface="Century Gothic"/>
            </a:endParaRPr>
          </a:p>
        </p:txBody>
      </p:sp>
      <p:pic>
        <p:nvPicPr>
          <p:cNvPr id="237" name="Shape 237"/>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2777490" y="420370"/>
            <a:ext cx="5830152" cy="4795250"/>
          </a:xfrm>
          <a:prstGeom prst="rect">
            <a:avLst/>
          </a:prstGeom>
          <a:noFill/>
          <a:ln>
            <a:noFill/>
          </a:ln>
        </p:spPr>
      </p:pic>
    </p:spTree>
    <p:extLst>
      <p:ext uri="{BB962C8B-B14F-4D97-AF65-F5344CB8AC3E}">
        <p14:creationId xmlns:p14="http://schemas.microsoft.com/office/powerpoint/2010/main" val="41600132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41"/>
        <p:cNvGrpSpPr/>
        <p:nvPr/>
      </p:nvGrpSpPr>
      <p:grpSpPr>
        <a:xfrm>
          <a:off x="0" y="0"/>
          <a:ext cx="0" cy="0"/>
          <a:chOff x="0" y="0"/>
          <a:chExt cx="0" cy="0"/>
        </a:xfrm>
      </p:grpSpPr>
      <p:sp>
        <p:nvSpPr>
          <p:cNvPr id="242" name="Shape 242"/>
          <p:cNvSpPr txBox="1">
            <a:spLocks noGrp="1"/>
          </p:cNvSpPr>
          <p:nvPr>
            <p:ph type="body" idx="1"/>
          </p:nvPr>
        </p:nvSpPr>
        <p:spPr>
          <a:xfrm>
            <a:off x="346841" y="5408475"/>
            <a:ext cx="10957035" cy="834670"/>
          </a:xfrm>
          <a:prstGeom prst="rect">
            <a:avLst/>
          </a:prstGeom>
          <a:noFill/>
          <a:ln>
            <a:noFill/>
          </a:ln>
        </p:spPr>
        <p:txBody>
          <a:bodyPr wrap="square" lIns="91425" tIns="45700" rIns="91425" bIns="45700" anchor="t" anchorCtr="0">
            <a:noAutofit/>
          </a:bodyPr>
          <a:lstStyle/>
          <a:p>
            <a:pPr marL="0" indent="0">
              <a:lnSpc>
                <a:spcPct val="100000"/>
              </a:lnSpc>
              <a:spcBef>
                <a:spcPts val="0"/>
              </a:spcBef>
              <a:buClr>
                <a:srgbClr val="86D1D8"/>
              </a:buClr>
              <a:buSzPct val="80000"/>
              <a:buNone/>
            </a:pPr>
            <a:r>
              <a:rPr lang="ja-JP" altLang="en-US" sz="3200">
                <a:solidFill>
                  <a:schemeClr val="lt1"/>
                </a:solidFill>
                <a:latin typeface="PMingLiU" panose="02020500000000000000" pitchFamily="18" charset="-120"/>
                <a:ea typeface="PMingLiU" panose="02020500000000000000" pitchFamily="18" charset="-120"/>
                <a:cs typeface="Century Gothic"/>
                <a:sym typeface="Century Gothic"/>
              </a:rPr>
              <a:t>相信</a:t>
            </a:r>
            <a:r>
              <a:rPr lang="ja-JP" altLang="en-US" sz="3200">
                <a:solidFill>
                  <a:srgbClr val="FFC000"/>
                </a:solidFill>
                <a:latin typeface="PMingLiU" panose="02020500000000000000" pitchFamily="18" charset="-120"/>
                <a:ea typeface="PMingLiU" panose="02020500000000000000" pitchFamily="18" charset="-120"/>
                <a:cs typeface="Century Gothic"/>
                <a:sym typeface="Century Gothic"/>
              </a:rPr>
              <a:t>聖經是上帝話語的人</a:t>
            </a:r>
            <a:r>
              <a:rPr lang="ja-JP" altLang="en-US" sz="3200">
                <a:solidFill>
                  <a:schemeClr val="lt1"/>
                </a:solidFill>
                <a:latin typeface="PMingLiU" panose="02020500000000000000" pitchFamily="18" charset="-120"/>
                <a:ea typeface="PMingLiU" panose="02020500000000000000" pitchFamily="18" charset="-120"/>
                <a:cs typeface="Century Gothic"/>
                <a:sym typeface="Century Gothic"/>
              </a:rPr>
              <a:t>傾向於認為花了太多錢去保護環境。</a:t>
            </a:r>
            <a:endParaRPr lang="en-US" sz="3200" b="0" i="0" u="none" strike="noStrike" cap="none" dirty="0">
              <a:solidFill>
                <a:schemeClr val="lt1"/>
              </a:solidFill>
              <a:latin typeface="PMingLiU" panose="02020500000000000000" pitchFamily="18" charset="-120"/>
              <a:ea typeface="PMingLiU" panose="02020500000000000000" pitchFamily="18" charset="-120"/>
              <a:cs typeface="Century Gothic"/>
              <a:sym typeface="Century Gothic"/>
            </a:endParaRPr>
          </a:p>
        </p:txBody>
      </p:sp>
      <p:pic>
        <p:nvPicPr>
          <p:cNvPr id="243" name="Shape 243"/>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2797810" y="339090"/>
            <a:ext cx="5830152" cy="4795250"/>
          </a:xfrm>
          <a:prstGeom prst="rect">
            <a:avLst/>
          </a:prstGeom>
          <a:noFill/>
          <a:ln>
            <a:noFill/>
          </a:ln>
        </p:spPr>
      </p:pic>
    </p:spTree>
    <p:extLst>
      <p:ext uri="{BB962C8B-B14F-4D97-AF65-F5344CB8AC3E}">
        <p14:creationId xmlns:p14="http://schemas.microsoft.com/office/powerpoint/2010/main" val="5555699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4B19A9-8D15-5346-98F8-452D57A454AB}"/>
              </a:ext>
            </a:extLst>
          </p:cNvPr>
          <p:cNvSpPr>
            <a:spLocks noGrp="1"/>
          </p:cNvSpPr>
          <p:nvPr>
            <p:ph type="title"/>
          </p:nvPr>
        </p:nvSpPr>
        <p:spPr/>
        <p:txBody>
          <a:bodyPr/>
          <a:lstStyle/>
          <a:p>
            <a:r>
              <a:rPr lang="ja-JP" altLang="en-US">
                <a:latin typeface="PMingLiU" panose="02020500000000000000" pitchFamily="18" charset="-120"/>
                <a:ea typeface="PMingLiU" panose="02020500000000000000" pitchFamily="18" charset="-120"/>
              </a:rPr>
              <a:t>神在掌權，何須擔心地球資源呢？</a:t>
            </a:r>
            <a:endParaRPr lang="en-US" dirty="0">
              <a:latin typeface="PMingLiU" panose="02020500000000000000" pitchFamily="18" charset="-120"/>
              <a:ea typeface="PMingLiU" panose="02020500000000000000" pitchFamily="18" charset="-120"/>
            </a:endParaRPr>
          </a:p>
        </p:txBody>
      </p:sp>
      <p:sp>
        <p:nvSpPr>
          <p:cNvPr id="3" name="Content Placeholder 2">
            <a:extLst>
              <a:ext uri="{FF2B5EF4-FFF2-40B4-BE49-F238E27FC236}">
                <a16:creationId xmlns:a16="http://schemas.microsoft.com/office/drawing/2014/main" id="{220A1786-5516-F046-AAEA-F913678FCF5E}"/>
              </a:ext>
            </a:extLst>
          </p:cNvPr>
          <p:cNvSpPr>
            <a:spLocks noGrp="1"/>
          </p:cNvSpPr>
          <p:nvPr>
            <p:ph idx="1"/>
          </p:nvPr>
        </p:nvSpPr>
        <p:spPr>
          <a:xfrm>
            <a:off x="494342" y="2336873"/>
            <a:ext cx="7952234" cy="3599316"/>
          </a:xfrm>
        </p:spPr>
        <p:txBody>
          <a:bodyPr>
            <a:noAutofit/>
          </a:bodyPr>
          <a:lstStyle/>
          <a:p>
            <a:pPr>
              <a:lnSpc>
                <a:spcPct val="100000"/>
              </a:lnSpc>
            </a:pPr>
            <a:r>
              <a:rPr lang="ja-JP" altLang="en-US" sz="2800">
                <a:latin typeface="PMingLiU" panose="02020500000000000000" pitchFamily="18" charset="-120"/>
                <a:ea typeface="PMingLiU" panose="02020500000000000000" pitchFamily="18" charset="-120"/>
              </a:rPr>
              <a:t>馬克</a:t>
            </a:r>
            <a:r>
              <a:rPr lang="en-US" altLang="ja-JP" sz="2800" dirty="0">
                <a:latin typeface="PMingLiU" panose="02020500000000000000" pitchFamily="18" charset="-120"/>
                <a:ea typeface="PMingLiU" panose="02020500000000000000" pitchFamily="18" charset="-120"/>
              </a:rPr>
              <a:t>‧</a:t>
            </a:r>
            <a:r>
              <a:rPr lang="ja-JP" altLang="en-US" sz="2800">
                <a:latin typeface="PMingLiU" panose="02020500000000000000" pitchFamily="18" charset="-120"/>
                <a:ea typeface="PMingLiU" panose="02020500000000000000" pitchFamily="18" charset="-120"/>
              </a:rPr>
              <a:t>貝利萊斯（</a:t>
            </a:r>
            <a:r>
              <a:rPr lang="en-US" altLang="ja-JP" sz="2800" dirty="0">
                <a:latin typeface="PMingLiU" panose="02020500000000000000" pitchFamily="18" charset="-120"/>
                <a:ea typeface="PMingLiU" panose="02020500000000000000" pitchFamily="18" charset="-120"/>
              </a:rPr>
              <a:t>Mark </a:t>
            </a:r>
            <a:r>
              <a:rPr lang="en-US" altLang="ja-JP" sz="2800" dirty="0" err="1">
                <a:latin typeface="PMingLiU" panose="02020500000000000000" pitchFamily="18" charset="-120"/>
                <a:ea typeface="PMingLiU" panose="02020500000000000000" pitchFamily="18" charset="-120"/>
              </a:rPr>
              <a:t>Beliles</a:t>
            </a:r>
            <a:r>
              <a:rPr lang="ja-JP" altLang="en-US" sz="2800">
                <a:latin typeface="PMingLiU" panose="02020500000000000000" pitchFamily="18" charset="-120"/>
                <a:ea typeface="PMingLiU" panose="02020500000000000000" pitchFamily="18" charset="-120"/>
              </a:rPr>
              <a:t>）和史蒂芬</a:t>
            </a:r>
            <a:r>
              <a:rPr lang="en-US" altLang="ja-JP" sz="2800" dirty="0">
                <a:latin typeface="PMingLiU" panose="02020500000000000000" pitchFamily="18" charset="-120"/>
                <a:ea typeface="PMingLiU" panose="02020500000000000000" pitchFamily="18" charset="-120"/>
              </a:rPr>
              <a:t>‧</a:t>
            </a:r>
            <a:r>
              <a:rPr lang="ja-JP" altLang="en-US" sz="2800">
                <a:latin typeface="PMingLiU" panose="02020500000000000000" pitchFamily="18" charset="-120"/>
                <a:ea typeface="PMingLiU" panose="02020500000000000000" pitchFamily="18" charset="-120"/>
              </a:rPr>
              <a:t>麥克道威爾（</a:t>
            </a:r>
            <a:r>
              <a:rPr lang="en-US" altLang="ja-JP" sz="2800" dirty="0">
                <a:latin typeface="PMingLiU" panose="02020500000000000000" pitchFamily="18" charset="-120"/>
                <a:ea typeface="PMingLiU" panose="02020500000000000000" pitchFamily="18" charset="-120"/>
              </a:rPr>
              <a:t>Stephen McDowell</a:t>
            </a:r>
            <a:r>
              <a:rPr lang="ja-JP" altLang="en-US" sz="2800">
                <a:latin typeface="PMingLiU" panose="02020500000000000000" pitchFamily="18" charset="-120"/>
                <a:ea typeface="PMingLiU" panose="02020500000000000000" pitchFamily="18" charset="-120"/>
              </a:rPr>
              <a:t>）： 「世俗主義者或社會主義者都有這種心態：世界資源有限，世界是一塊餅，需要切碎，以便每個人都能得到一塊</a:t>
            </a:r>
            <a:r>
              <a:rPr lang="en-US" altLang="ja-JP" sz="2800" dirty="0">
                <a:latin typeface="PMingLiU" panose="02020500000000000000" pitchFamily="18" charset="-120"/>
                <a:ea typeface="PMingLiU" panose="02020500000000000000" pitchFamily="18" charset="-120"/>
              </a:rPr>
              <a:t>……</a:t>
            </a:r>
            <a:r>
              <a:rPr lang="ja-JP" altLang="en-US" sz="2800">
                <a:latin typeface="PMingLiU" panose="02020500000000000000" pitchFamily="18" charset="-120"/>
                <a:ea typeface="PMingLiU" panose="02020500000000000000" pitchFamily="18" charset="-120"/>
              </a:rPr>
              <a:t>但是， 基督徒知道上帝的能力是無限的，上帝所創造的地球不乏資源，資源正在等待我們去開發</a:t>
            </a:r>
            <a:r>
              <a:rPr lang="en-US" altLang="ja-JP" sz="2800" dirty="0">
                <a:latin typeface="PMingLiU" panose="02020500000000000000" pitchFamily="18" charset="-120"/>
                <a:ea typeface="PMingLiU" panose="02020500000000000000" pitchFamily="18" charset="-120"/>
              </a:rPr>
              <a:t>……</a:t>
            </a:r>
            <a:r>
              <a:rPr lang="ja-JP" altLang="en-US" sz="2800">
                <a:latin typeface="PMingLiU" panose="02020500000000000000" pitchFamily="18" charset="-120"/>
                <a:ea typeface="PMingLiU" panose="02020500000000000000" pitchFamily="18" charset="-120"/>
              </a:rPr>
              <a:t>雖然許多世俗主義者認為世界人口過多，但基督徒知道上帝令地球足夠大，並擁有足夠的資源來容納所有人。 」</a:t>
            </a:r>
            <a:endParaRPr lang="en-US" sz="2800" dirty="0">
              <a:latin typeface="PMingLiU" panose="02020500000000000000" pitchFamily="18" charset="-120"/>
              <a:ea typeface="PMingLiU" panose="02020500000000000000" pitchFamily="18" charset="-120"/>
            </a:endParaRPr>
          </a:p>
        </p:txBody>
      </p:sp>
      <p:pic>
        <p:nvPicPr>
          <p:cNvPr id="6" name="Picture 5">
            <a:extLst>
              <a:ext uri="{FF2B5EF4-FFF2-40B4-BE49-F238E27FC236}">
                <a16:creationId xmlns:a16="http://schemas.microsoft.com/office/drawing/2014/main" id="{09E724E2-2E08-7A45-8193-1E26D398BD78}"/>
              </a:ext>
            </a:extLst>
          </p:cNvPr>
          <p:cNvPicPr>
            <a:picLocks noChangeAspect="1"/>
          </p:cNvPicPr>
          <p:nvPr/>
        </p:nvPicPr>
        <p:blipFill>
          <a:blip r:embed="rId2"/>
          <a:stretch>
            <a:fillRect/>
          </a:stretch>
        </p:blipFill>
        <p:spPr>
          <a:xfrm>
            <a:off x="8586061" y="2336873"/>
            <a:ext cx="3111530" cy="4001684"/>
          </a:xfrm>
          <a:prstGeom prst="rect">
            <a:avLst/>
          </a:prstGeom>
        </p:spPr>
      </p:pic>
    </p:spTree>
    <p:extLst>
      <p:ext uri="{BB962C8B-B14F-4D97-AF65-F5344CB8AC3E}">
        <p14:creationId xmlns:p14="http://schemas.microsoft.com/office/powerpoint/2010/main" val="31991030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A54A26C-C365-DB4F-A18A-F7B0F05CD98A}"/>
              </a:ext>
            </a:extLst>
          </p:cNvPr>
          <p:cNvPicPr>
            <a:picLocks noChangeAspect="1"/>
          </p:cNvPicPr>
          <p:nvPr/>
        </p:nvPicPr>
        <p:blipFill>
          <a:blip r:embed="rId2"/>
          <a:stretch>
            <a:fillRect/>
          </a:stretch>
        </p:blipFill>
        <p:spPr>
          <a:xfrm>
            <a:off x="1672106" y="3030762"/>
            <a:ext cx="4786358" cy="3184174"/>
          </a:xfrm>
          <a:prstGeom prst="rect">
            <a:avLst/>
          </a:prstGeom>
        </p:spPr>
      </p:pic>
      <p:sp>
        <p:nvSpPr>
          <p:cNvPr id="2" name="Title 1">
            <a:extLst>
              <a:ext uri="{FF2B5EF4-FFF2-40B4-BE49-F238E27FC236}">
                <a16:creationId xmlns:a16="http://schemas.microsoft.com/office/drawing/2014/main" id="{EAF87BF8-E6C3-E548-B587-A5AFD0BE0956}"/>
              </a:ext>
            </a:extLst>
          </p:cNvPr>
          <p:cNvSpPr>
            <a:spLocks noGrp="1"/>
          </p:cNvSpPr>
          <p:nvPr>
            <p:ph type="title"/>
          </p:nvPr>
        </p:nvSpPr>
        <p:spPr>
          <a:xfrm>
            <a:off x="207355" y="863420"/>
            <a:ext cx="5830838" cy="1080938"/>
          </a:xfrm>
        </p:spPr>
        <p:txBody>
          <a:bodyPr/>
          <a:lstStyle/>
          <a:p>
            <a:r>
              <a:rPr lang="ja-JP" altLang="en-US">
                <a:latin typeface="PMingLiU" panose="02020500000000000000" pitchFamily="18" charset="-120"/>
                <a:ea typeface="PMingLiU" panose="02020500000000000000" pitchFamily="18" charset="-120"/>
              </a:rPr>
              <a:t>充滿信心還是二世祖心態？</a:t>
            </a:r>
            <a:endParaRPr lang="en-US" dirty="0">
              <a:latin typeface="PMingLiU" panose="02020500000000000000" pitchFamily="18" charset="-120"/>
              <a:ea typeface="PMingLiU" panose="02020500000000000000" pitchFamily="18" charset="-120"/>
            </a:endParaRPr>
          </a:p>
        </p:txBody>
      </p:sp>
      <p:sp>
        <p:nvSpPr>
          <p:cNvPr id="3" name="Content Placeholder 2">
            <a:extLst>
              <a:ext uri="{FF2B5EF4-FFF2-40B4-BE49-F238E27FC236}">
                <a16:creationId xmlns:a16="http://schemas.microsoft.com/office/drawing/2014/main" id="{2451D14C-12DE-914C-B096-693CE3F15ABB}"/>
              </a:ext>
            </a:extLst>
          </p:cNvPr>
          <p:cNvSpPr>
            <a:spLocks noGrp="1"/>
          </p:cNvSpPr>
          <p:nvPr>
            <p:ph idx="1"/>
          </p:nvPr>
        </p:nvSpPr>
        <p:spPr/>
        <p:txBody>
          <a:bodyPr>
            <a:normAutofit/>
          </a:bodyPr>
          <a:lstStyle/>
          <a:p>
            <a:pPr marL="0" indent="0">
              <a:buNone/>
            </a:pPr>
            <a:r>
              <a:rPr lang="ja-JP" altLang="en-US" sz="2800">
                <a:latin typeface="PMingLiU" panose="02020500000000000000" pitchFamily="18" charset="-120"/>
                <a:ea typeface="PMingLiU" panose="02020500000000000000" pitchFamily="18" charset="-120"/>
              </a:rPr>
              <a:t>我阿爸大把！錢可以大灑！</a:t>
            </a:r>
            <a:endParaRPr lang="en-US" sz="2800" dirty="0">
              <a:latin typeface="PMingLiU" panose="02020500000000000000" pitchFamily="18" charset="-120"/>
              <a:ea typeface="PMingLiU" panose="02020500000000000000" pitchFamily="18" charset="-120"/>
            </a:endParaRPr>
          </a:p>
        </p:txBody>
      </p:sp>
      <p:pic>
        <p:nvPicPr>
          <p:cNvPr id="5" name="Picture 4">
            <a:extLst>
              <a:ext uri="{FF2B5EF4-FFF2-40B4-BE49-F238E27FC236}">
                <a16:creationId xmlns:a16="http://schemas.microsoft.com/office/drawing/2014/main" id="{F57975C8-A5FF-F848-847C-B25A6E0F4E9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788389" y="547200"/>
            <a:ext cx="4666245" cy="3114627"/>
          </a:xfrm>
          <a:prstGeom prst="rect">
            <a:avLst/>
          </a:prstGeom>
        </p:spPr>
      </p:pic>
      <p:pic>
        <p:nvPicPr>
          <p:cNvPr id="7" name="Picture 6">
            <a:extLst>
              <a:ext uri="{FF2B5EF4-FFF2-40B4-BE49-F238E27FC236}">
                <a16:creationId xmlns:a16="http://schemas.microsoft.com/office/drawing/2014/main" id="{960B3F97-903F-F548-88EC-84F6975BB9D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249342" y="3661827"/>
            <a:ext cx="4673544" cy="2745707"/>
          </a:xfrm>
          <a:prstGeom prst="rect">
            <a:avLst/>
          </a:prstGeom>
        </p:spPr>
      </p:pic>
    </p:spTree>
    <p:extLst>
      <p:ext uri="{BB962C8B-B14F-4D97-AF65-F5344CB8AC3E}">
        <p14:creationId xmlns:p14="http://schemas.microsoft.com/office/powerpoint/2010/main" val="40578185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4B19A9-8D15-5346-98F8-452D57A454AB}"/>
              </a:ext>
            </a:extLst>
          </p:cNvPr>
          <p:cNvSpPr>
            <a:spLocks noGrp="1"/>
          </p:cNvSpPr>
          <p:nvPr>
            <p:ph type="title"/>
          </p:nvPr>
        </p:nvSpPr>
        <p:spPr/>
        <p:txBody>
          <a:bodyPr/>
          <a:lstStyle/>
          <a:p>
            <a:r>
              <a:rPr lang="ja-JP" altLang="en-US">
                <a:latin typeface="PMingLiU" panose="02020500000000000000" pitchFamily="18" charset="-120"/>
                <a:ea typeface="PMingLiU" panose="02020500000000000000" pitchFamily="18" charset="-120"/>
              </a:rPr>
              <a:t>神在掌權，何須擔心環境汚染呢？</a:t>
            </a:r>
            <a:endParaRPr lang="en-US" dirty="0">
              <a:latin typeface="PMingLiU" panose="02020500000000000000" pitchFamily="18" charset="-120"/>
              <a:ea typeface="PMingLiU" panose="02020500000000000000" pitchFamily="18" charset="-120"/>
            </a:endParaRPr>
          </a:p>
        </p:txBody>
      </p:sp>
      <p:sp>
        <p:nvSpPr>
          <p:cNvPr id="3" name="Content Placeholder 2">
            <a:extLst>
              <a:ext uri="{FF2B5EF4-FFF2-40B4-BE49-F238E27FC236}">
                <a16:creationId xmlns:a16="http://schemas.microsoft.com/office/drawing/2014/main" id="{220A1786-5516-F046-AAEA-F913678FCF5E}"/>
              </a:ext>
            </a:extLst>
          </p:cNvPr>
          <p:cNvSpPr>
            <a:spLocks noGrp="1"/>
          </p:cNvSpPr>
          <p:nvPr>
            <p:ph idx="1"/>
          </p:nvPr>
        </p:nvSpPr>
        <p:spPr>
          <a:xfrm>
            <a:off x="680321" y="2336872"/>
            <a:ext cx="6934424" cy="3599316"/>
          </a:xfrm>
        </p:spPr>
        <p:txBody>
          <a:bodyPr>
            <a:noAutofit/>
          </a:bodyPr>
          <a:lstStyle/>
          <a:p>
            <a:pPr>
              <a:lnSpc>
                <a:spcPct val="100000"/>
              </a:lnSpc>
            </a:pPr>
            <a:r>
              <a:rPr lang="ja-JP" altLang="en-US" sz="2800">
                <a:latin typeface="PMingLiU" panose="02020500000000000000" pitchFamily="18" charset="-120"/>
                <a:ea typeface="PMingLiU" panose="02020500000000000000" pitchFamily="18" charset="-120"/>
              </a:rPr>
              <a:t>俄克拉荷馬州的一名參議員說： 「上帝仍然在這裡，人們以為我們人類能夠改變神在氣候中的作為，這是傲慢自大的。 」</a:t>
            </a:r>
          </a:p>
          <a:p>
            <a:pPr>
              <a:lnSpc>
                <a:spcPct val="100000"/>
              </a:lnSpc>
            </a:pPr>
            <a:r>
              <a:rPr lang="ja-JP" altLang="en-US" sz="2800">
                <a:latin typeface="PMingLiU" panose="02020500000000000000" pitchFamily="18" charset="-120"/>
                <a:ea typeface="PMingLiU" panose="02020500000000000000" pitchFamily="18" charset="-120"/>
              </a:rPr>
              <a:t>一位猶太教教士說： 「上帝可以處理世界上存在的</a:t>
            </a:r>
            <a:r>
              <a:rPr lang="ja-JP" altLang="en-US" sz="2800">
                <a:solidFill>
                  <a:srgbClr val="FFC000"/>
                </a:solidFill>
                <a:latin typeface="PMingLiU" panose="02020500000000000000" pitchFamily="18" charset="-120"/>
                <a:ea typeface="PMingLiU" panose="02020500000000000000" pitchFamily="18" charset="-120"/>
              </a:rPr>
              <a:t>二氧化碳</a:t>
            </a:r>
            <a:r>
              <a:rPr lang="en-US" altLang="ja-JP" sz="2800" dirty="0">
                <a:latin typeface="PMingLiU" panose="02020500000000000000" pitchFamily="18" charset="-120"/>
                <a:ea typeface="PMingLiU" panose="02020500000000000000" pitchFamily="18" charset="-120"/>
              </a:rPr>
              <a:t>……</a:t>
            </a:r>
            <a:r>
              <a:rPr lang="ja-JP" altLang="en-US" sz="2800">
                <a:latin typeface="PMingLiU" panose="02020500000000000000" pitchFamily="18" charset="-120"/>
                <a:ea typeface="PMingLiU" panose="02020500000000000000" pitchFamily="18" charset="-120"/>
              </a:rPr>
              <a:t>我相信上帝以這樣的方式設計了世界：無論我們有多少人，地球都有辦法養活所有人。 」</a:t>
            </a:r>
            <a:endParaRPr lang="en-US" altLang="ja-JP" sz="2800" dirty="0">
              <a:latin typeface="PMingLiU" panose="02020500000000000000" pitchFamily="18" charset="-120"/>
              <a:ea typeface="PMingLiU" panose="02020500000000000000" pitchFamily="18" charset="-120"/>
            </a:endParaRPr>
          </a:p>
          <a:p>
            <a:pPr>
              <a:lnSpc>
                <a:spcPct val="100000"/>
              </a:lnSpc>
            </a:pPr>
            <a:r>
              <a:rPr lang="ja-JP" altLang="en-US" sz="2800">
                <a:latin typeface="PMingLiU" panose="02020500000000000000" pitchFamily="18" charset="-120"/>
                <a:ea typeface="PMingLiU" panose="02020500000000000000" pitchFamily="18" charset="-120"/>
              </a:rPr>
              <a:t>世界衛生組織估計，每年有</a:t>
            </a:r>
            <a:r>
              <a:rPr lang="en-US" altLang="ja-JP" sz="2800" dirty="0">
                <a:latin typeface="PMingLiU" panose="02020500000000000000" pitchFamily="18" charset="-120"/>
                <a:ea typeface="PMingLiU" panose="02020500000000000000" pitchFamily="18" charset="-120"/>
              </a:rPr>
              <a:t>460</a:t>
            </a:r>
            <a:r>
              <a:rPr lang="ja-JP" altLang="en-US" sz="2800">
                <a:latin typeface="PMingLiU" panose="02020500000000000000" pitchFamily="18" charset="-120"/>
                <a:ea typeface="PMingLiU" panose="02020500000000000000" pitchFamily="18" charset="-120"/>
              </a:rPr>
              <a:t>萬人死於空氣污染。</a:t>
            </a:r>
            <a:endParaRPr lang="en-US" sz="2800" dirty="0">
              <a:latin typeface="PMingLiU" panose="02020500000000000000" pitchFamily="18" charset="-120"/>
              <a:ea typeface="PMingLiU" panose="02020500000000000000" pitchFamily="18" charset="-120"/>
            </a:endParaRPr>
          </a:p>
        </p:txBody>
      </p:sp>
      <p:pic>
        <p:nvPicPr>
          <p:cNvPr id="4" name="Shape 194">
            <a:extLst>
              <a:ext uri="{FF2B5EF4-FFF2-40B4-BE49-F238E27FC236}">
                <a16:creationId xmlns:a16="http://schemas.microsoft.com/office/drawing/2014/main" id="{21469B55-3DEF-3E44-B78D-9C143A3363E6}"/>
              </a:ext>
            </a:extLst>
          </p:cNvPr>
          <p:cNvPicPr preferRelativeResize="0"/>
          <p:nvPr/>
        </p:nvPicPr>
        <p:blipFill rotWithShape="1">
          <a:blip r:embed="rId2">
            <a:alphaModFix/>
          </a:blip>
          <a:srcRect/>
          <a:stretch/>
        </p:blipFill>
        <p:spPr>
          <a:xfrm>
            <a:off x="7913080" y="955955"/>
            <a:ext cx="3682448" cy="2761835"/>
          </a:xfrm>
          <a:prstGeom prst="rect">
            <a:avLst/>
          </a:prstGeom>
          <a:noFill/>
          <a:ln>
            <a:noFill/>
          </a:ln>
        </p:spPr>
      </p:pic>
      <p:pic>
        <p:nvPicPr>
          <p:cNvPr id="5" name="Shape 195">
            <a:extLst>
              <a:ext uri="{FF2B5EF4-FFF2-40B4-BE49-F238E27FC236}">
                <a16:creationId xmlns:a16="http://schemas.microsoft.com/office/drawing/2014/main" id="{D99090DD-F82F-0241-8BC8-5A55A97D8277}"/>
              </a:ext>
            </a:extLst>
          </p:cNvPr>
          <p:cNvPicPr preferRelativeResize="0"/>
          <p:nvPr/>
        </p:nvPicPr>
        <p:blipFill rotWithShape="1">
          <a:blip r:embed="rId3">
            <a:alphaModFix/>
          </a:blip>
          <a:srcRect/>
          <a:stretch/>
        </p:blipFill>
        <p:spPr>
          <a:xfrm>
            <a:off x="7913080" y="3911812"/>
            <a:ext cx="3682448" cy="2454965"/>
          </a:xfrm>
          <a:prstGeom prst="rect">
            <a:avLst/>
          </a:prstGeom>
          <a:noFill/>
          <a:ln>
            <a:noFill/>
          </a:ln>
        </p:spPr>
      </p:pic>
    </p:spTree>
    <p:extLst>
      <p:ext uri="{BB962C8B-B14F-4D97-AF65-F5344CB8AC3E}">
        <p14:creationId xmlns:p14="http://schemas.microsoft.com/office/powerpoint/2010/main" val="8747188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3991B9-5C0F-B347-8449-D5FF0060D1F8}"/>
              </a:ext>
            </a:extLst>
          </p:cNvPr>
          <p:cNvSpPr>
            <a:spLocks noGrp="1"/>
          </p:cNvSpPr>
          <p:nvPr>
            <p:ph type="title"/>
          </p:nvPr>
        </p:nvSpPr>
        <p:spPr/>
        <p:txBody>
          <a:bodyPr/>
          <a:lstStyle/>
          <a:p>
            <a:r>
              <a:rPr lang="ja-JP" altLang="en-US">
                <a:latin typeface="PMingLiU" panose="02020500000000000000" pitchFamily="18" charset="-120"/>
                <a:ea typeface="PMingLiU" panose="02020500000000000000" pitchFamily="18" charset="-120"/>
              </a:rPr>
              <a:t>套用同樣的想法</a:t>
            </a:r>
            <a:endParaRPr lang="en-US" dirty="0">
              <a:latin typeface="PMingLiU" panose="02020500000000000000" pitchFamily="18" charset="-120"/>
              <a:ea typeface="PMingLiU" panose="02020500000000000000" pitchFamily="18" charset="-120"/>
            </a:endParaRPr>
          </a:p>
        </p:txBody>
      </p:sp>
      <p:sp>
        <p:nvSpPr>
          <p:cNvPr id="3" name="Content Placeholder 2">
            <a:extLst>
              <a:ext uri="{FF2B5EF4-FFF2-40B4-BE49-F238E27FC236}">
                <a16:creationId xmlns:a16="http://schemas.microsoft.com/office/drawing/2014/main" id="{F1218190-616C-8B45-9D70-518F17207890}"/>
              </a:ext>
            </a:extLst>
          </p:cNvPr>
          <p:cNvSpPr>
            <a:spLocks noGrp="1"/>
          </p:cNvSpPr>
          <p:nvPr>
            <p:ph idx="1"/>
          </p:nvPr>
        </p:nvSpPr>
        <p:spPr>
          <a:xfrm>
            <a:off x="263471" y="2336873"/>
            <a:ext cx="6927743" cy="3599316"/>
          </a:xfrm>
        </p:spPr>
        <p:txBody>
          <a:bodyPr>
            <a:noAutofit/>
          </a:bodyPr>
          <a:lstStyle/>
          <a:p>
            <a:r>
              <a:rPr lang="ja-JP" altLang="en-US" sz="2800">
                <a:latin typeface="PMingLiU" panose="02020500000000000000" pitchFamily="18" charset="-120"/>
                <a:ea typeface="PMingLiU" panose="02020500000000000000" pitchFamily="18" charset="-120"/>
              </a:rPr>
              <a:t>「上帝仍然在這裡保護我的身體， 如果我繼續喝酒和吸煙，但認為自己的行為可以改變我的身體，那就太傲慢自大了！ 」</a:t>
            </a:r>
          </a:p>
          <a:p>
            <a:r>
              <a:rPr lang="ja-JP" altLang="en-US" sz="2800">
                <a:latin typeface="PMingLiU" panose="02020500000000000000" pitchFamily="18" charset="-120"/>
                <a:ea typeface="PMingLiU" panose="02020500000000000000" pitchFamily="18" charset="-120"/>
              </a:rPr>
              <a:t>「上帝可以處理我體內的尼古丁、酒精、脂肪。我確信上帝以這樣的方式設計了人體：無論我們攝入什麼，都可以保持健康。 」</a:t>
            </a:r>
          </a:p>
          <a:p>
            <a:r>
              <a:rPr lang="ja-JP" altLang="en-US" sz="2800">
                <a:latin typeface="PMingLiU" panose="02020500000000000000" pitchFamily="18" charset="-120"/>
                <a:ea typeface="PMingLiU" panose="02020500000000000000" pitchFamily="18" charset="-120"/>
              </a:rPr>
              <a:t>「上帝在這裡保護我們，即使我沒有在人群中戴口罩或者勤洗手，新型冠狀病毒也不會傷害我。 」</a:t>
            </a:r>
            <a:endParaRPr lang="en-US" sz="2800" dirty="0">
              <a:latin typeface="PMingLiU" panose="02020500000000000000" pitchFamily="18" charset="-120"/>
              <a:ea typeface="PMingLiU" panose="02020500000000000000" pitchFamily="18" charset="-120"/>
            </a:endParaRPr>
          </a:p>
        </p:txBody>
      </p:sp>
      <p:pic>
        <p:nvPicPr>
          <p:cNvPr id="4" name="Shape 202">
            <a:extLst>
              <a:ext uri="{FF2B5EF4-FFF2-40B4-BE49-F238E27FC236}">
                <a16:creationId xmlns:a16="http://schemas.microsoft.com/office/drawing/2014/main" id="{1F64D59B-D8F5-D646-94F8-B9EA2A85DEF3}"/>
              </a:ext>
            </a:extLst>
          </p:cNvPr>
          <p:cNvPicPr preferRelativeResize="0"/>
          <p:nvPr/>
        </p:nvPicPr>
        <p:blipFill rotWithShape="1">
          <a:blip r:embed="rId2">
            <a:alphaModFix/>
          </a:blip>
          <a:srcRect/>
          <a:stretch/>
        </p:blipFill>
        <p:spPr>
          <a:xfrm>
            <a:off x="7313410" y="288279"/>
            <a:ext cx="4189344" cy="2792896"/>
          </a:xfrm>
          <a:prstGeom prst="rect">
            <a:avLst/>
          </a:prstGeom>
          <a:noFill/>
          <a:ln>
            <a:solidFill>
              <a:schemeClr val="tx1"/>
            </a:solidFill>
          </a:ln>
        </p:spPr>
      </p:pic>
      <p:pic>
        <p:nvPicPr>
          <p:cNvPr id="6" name="Picture 5">
            <a:extLst>
              <a:ext uri="{FF2B5EF4-FFF2-40B4-BE49-F238E27FC236}">
                <a16:creationId xmlns:a16="http://schemas.microsoft.com/office/drawing/2014/main" id="{9C1D8AC3-59E6-3E4F-AF6B-2D11C95F5BF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345017" y="3381406"/>
            <a:ext cx="4180378" cy="2786919"/>
          </a:xfrm>
          <a:prstGeom prst="rect">
            <a:avLst/>
          </a:prstGeom>
          <a:ln>
            <a:solidFill>
              <a:schemeClr val="tx1"/>
            </a:solidFill>
          </a:ln>
        </p:spPr>
      </p:pic>
    </p:spTree>
    <p:extLst>
      <p:ext uri="{BB962C8B-B14F-4D97-AF65-F5344CB8AC3E}">
        <p14:creationId xmlns:p14="http://schemas.microsoft.com/office/powerpoint/2010/main" val="31352361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5D6C01-8A7F-634A-9AF1-0AF2B91B47A6}"/>
              </a:ext>
            </a:extLst>
          </p:cNvPr>
          <p:cNvSpPr>
            <a:spLocks noGrp="1"/>
          </p:cNvSpPr>
          <p:nvPr>
            <p:ph type="title"/>
          </p:nvPr>
        </p:nvSpPr>
        <p:spPr/>
        <p:txBody>
          <a:bodyPr/>
          <a:lstStyle/>
          <a:p>
            <a:r>
              <a:rPr lang="ja-JP" altLang="en-US">
                <a:latin typeface="PMingLiU" panose="02020500000000000000" pitchFamily="18" charset="-120"/>
                <a:ea typeface="PMingLiU" panose="02020500000000000000" pitchFamily="18" charset="-120"/>
              </a:rPr>
              <a:t>靈魂上天堂就可以？</a:t>
            </a:r>
            <a:endParaRPr lang="en-US" dirty="0">
              <a:latin typeface="PMingLiU" panose="02020500000000000000" pitchFamily="18" charset="-120"/>
              <a:ea typeface="PMingLiU" panose="02020500000000000000" pitchFamily="18" charset="-120"/>
            </a:endParaRPr>
          </a:p>
        </p:txBody>
      </p:sp>
      <p:sp>
        <p:nvSpPr>
          <p:cNvPr id="3" name="Content Placeholder 2">
            <a:extLst>
              <a:ext uri="{FF2B5EF4-FFF2-40B4-BE49-F238E27FC236}">
                <a16:creationId xmlns:a16="http://schemas.microsoft.com/office/drawing/2014/main" id="{6DDBE6A8-B988-334C-92B6-485BC0C3A722}"/>
              </a:ext>
            </a:extLst>
          </p:cNvPr>
          <p:cNvSpPr>
            <a:spLocks noGrp="1"/>
          </p:cNvSpPr>
          <p:nvPr>
            <p:ph idx="1"/>
          </p:nvPr>
        </p:nvSpPr>
        <p:spPr>
          <a:xfrm>
            <a:off x="680322" y="2336873"/>
            <a:ext cx="6309414" cy="3599316"/>
          </a:xfrm>
        </p:spPr>
        <p:txBody>
          <a:bodyPr>
            <a:normAutofit/>
          </a:bodyPr>
          <a:lstStyle/>
          <a:p>
            <a:r>
              <a:rPr lang="ja-JP" altLang="en-US" sz="3200">
                <a:latin typeface="PMingLiU" panose="02020500000000000000" pitchFamily="18" charset="-120"/>
                <a:ea typeface="PMingLiU" panose="02020500000000000000" pitchFamily="18" charset="-120"/>
              </a:rPr>
              <a:t>愛達荷州的浸信會福音教堂： 「忘記拯救地球吧！ 你的靈魂呢？ 地球將要燃燒， 你呢？ 」</a:t>
            </a:r>
          </a:p>
          <a:p>
            <a:r>
              <a:rPr lang="ja-JP" altLang="en-US" sz="3200">
                <a:latin typeface="PMingLiU" panose="02020500000000000000" pitchFamily="18" charset="-120"/>
                <a:ea typeface="PMingLiU" panose="02020500000000000000" pitchFamily="18" charset="-120"/>
              </a:rPr>
              <a:t>總有一天我會死， 為什麼還要運動、吃營養食品、服用維生素，去看醫生、睡個好覺</a:t>
            </a:r>
            <a:r>
              <a:rPr lang="en-US" altLang="ja-JP" sz="3200" dirty="0">
                <a:latin typeface="PMingLiU" panose="02020500000000000000" pitchFamily="18" charset="-120"/>
                <a:ea typeface="PMingLiU" panose="02020500000000000000" pitchFamily="18" charset="-120"/>
              </a:rPr>
              <a:t>……</a:t>
            </a:r>
            <a:r>
              <a:rPr lang="ja-JP" altLang="en-US" sz="3200">
                <a:latin typeface="PMingLiU" panose="02020500000000000000" pitchFamily="18" charset="-120"/>
                <a:ea typeface="PMingLiU" panose="02020500000000000000" pitchFamily="18" charset="-120"/>
              </a:rPr>
              <a:t>？</a:t>
            </a:r>
            <a:endParaRPr lang="en-US" sz="3200" dirty="0">
              <a:latin typeface="PMingLiU" panose="02020500000000000000" pitchFamily="18" charset="-120"/>
              <a:ea typeface="PMingLiU" panose="02020500000000000000" pitchFamily="18" charset="-120"/>
            </a:endParaRPr>
          </a:p>
        </p:txBody>
      </p:sp>
      <p:pic>
        <p:nvPicPr>
          <p:cNvPr id="4" name="Shape 210">
            <a:extLst>
              <a:ext uri="{FF2B5EF4-FFF2-40B4-BE49-F238E27FC236}">
                <a16:creationId xmlns:a16="http://schemas.microsoft.com/office/drawing/2014/main" id="{814E5E33-ECD8-984B-ABBB-9D2D881895C6}"/>
              </a:ext>
            </a:extLst>
          </p:cNvPr>
          <p:cNvPicPr preferRelativeResize="0"/>
          <p:nvPr/>
        </p:nvPicPr>
        <p:blipFill rotWithShape="1">
          <a:blip r:embed="rId2">
            <a:alphaModFix/>
          </a:blip>
          <a:srcRect/>
          <a:stretch/>
        </p:blipFill>
        <p:spPr>
          <a:xfrm>
            <a:off x="6989736" y="892670"/>
            <a:ext cx="3990950" cy="2385700"/>
          </a:xfrm>
          <a:prstGeom prst="rect">
            <a:avLst/>
          </a:prstGeom>
          <a:noFill/>
          <a:ln>
            <a:solidFill>
              <a:schemeClr val="tx1"/>
            </a:solidFill>
          </a:ln>
        </p:spPr>
      </p:pic>
      <p:pic>
        <p:nvPicPr>
          <p:cNvPr id="5" name="Shape 322">
            <a:extLst>
              <a:ext uri="{FF2B5EF4-FFF2-40B4-BE49-F238E27FC236}">
                <a16:creationId xmlns:a16="http://schemas.microsoft.com/office/drawing/2014/main" id="{C0623279-0D9C-0B49-91F5-8DC0D76421F5}"/>
              </a:ext>
            </a:extLst>
          </p:cNvPr>
          <p:cNvPicPr preferRelativeResize="0"/>
          <p:nvPr/>
        </p:nvPicPr>
        <p:blipFill rotWithShape="1">
          <a:blip r:embed="rId3">
            <a:alphaModFix/>
          </a:blip>
          <a:srcRect/>
          <a:stretch/>
        </p:blipFill>
        <p:spPr>
          <a:xfrm>
            <a:off x="6989736" y="3781077"/>
            <a:ext cx="3961929" cy="2634902"/>
          </a:xfrm>
          <a:prstGeom prst="rect">
            <a:avLst/>
          </a:prstGeom>
          <a:noFill/>
          <a:ln>
            <a:solidFill>
              <a:schemeClr val="tx1"/>
            </a:solidFill>
          </a:ln>
        </p:spPr>
      </p:pic>
    </p:spTree>
    <p:extLst>
      <p:ext uri="{BB962C8B-B14F-4D97-AF65-F5344CB8AC3E}">
        <p14:creationId xmlns:p14="http://schemas.microsoft.com/office/powerpoint/2010/main" val="12302058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292134-9C9B-9C4C-8A62-551E62B16C75}"/>
              </a:ext>
            </a:extLst>
          </p:cNvPr>
          <p:cNvSpPr>
            <a:spLocks noGrp="1"/>
          </p:cNvSpPr>
          <p:nvPr>
            <p:ph type="title"/>
          </p:nvPr>
        </p:nvSpPr>
        <p:spPr/>
        <p:txBody>
          <a:bodyPr/>
          <a:lstStyle/>
          <a:p>
            <a:r>
              <a:rPr lang="ja-JP" altLang="en-US">
                <a:latin typeface="PMingLiU" panose="02020500000000000000" pitchFamily="18" charset="-120"/>
                <a:ea typeface="PMingLiU" panose="02020500000000000000" pitchFamily="18" charset="-120"/>
              </a:rPr>
              <a:t>為什麼末日論如此流行？</a:t>
            </a:r>
            <a:endParaRPr lang="en-US" dirty="0">
              <a:latin typeface="PMingLiU" panose="02020500000000000000" pitchFamily="18" charset="-120"/>
              <a:ea typeface="PMingLiU" panose="02020500000000000000" pitchFamily="18" charset="-120"/>
            </a:endParaRPr>
          </a:p>
        </p:txBody>
      </p:sp>
      <p:sp>
        <p:nvSpPr>
          <p:cNvPr id="3" name="Content Placeholder 2">
            <a:extLst>
              <a:ext uri="{FF2B5EF4-FFF2-40B4-BE49-F238E27FC236}">
                <a16:creationId xmlns:a16="http://schemas.microsoft.com/office/drawing/2014/main" id="{F304BD3C-F528-684A-A28E-750B621BB42E}"/>
              </a:ext>
            </a:extLst>
          </p:cNvPr>
          <p:cNvSpPr>
            <a:spLocks noGrp="1"/>
          </p:cNvSpPr>
          <p:nvPr>
            <p:ph idx="1"/>
          </p:nvPr>
        </p:nvSpPr>
        <p:spPr>
          <a:xfrm>
            <a:off x="680322" y="2336873"/>
            <a:ext cx="7638046" cy="3599316"/>
          </a:xfrm>
        </p:spPr>
        <p:txBody>
          <a:bodyPr>
            <a:normAutofit/>
          </a:bodyPr>
          <a:lstStyle/>
          <a:p>
            <a:r>
              <a:rPr lang="ja-JP" altLang="en-US" sz="3200">
                <a:latin typeface="PMingLiU" panose="02020500000000000000" pitchFamily="18" charset="-120"/>
                <a:ea typeface="PMingLiU" panose="02020500000000000000" pitchFamily="18" charset="-120"/>
              </a:rPr>
              <a:t>矛盾：既然世界會被毀滅，那又為什麼要發展經濟</a:t>
            </a:r>
            <a:r>
              <a:rPr lang="en-US" altLang="ja-JP" sz="3200" dirty="0">
                <a:latin typeface="PMingLiU" panose="02020500000000000000" pitchFamily="18" charset="-120"/>
                <a:ea typeface="PMingLiU" panose="02020500000000000000" pitchFamily="18" charset="-120"/>
              </a:rPr>
              <a:t>?</a:t>
            </a:r>
          </a:p>
          <a:p>
            <a:r>
              <a:rPr lang="ja-JP" altLang="en-US" sz="3200">
                <a:latin typeface="PMingLiU" panose="02020500000000000000" pitchFamily="18" charset="-120"/>
                <a:ea typeface="PMingLiU" panose="02020500000000000000" pitchFamily="18" charset="-120"/>
              </a:rPr>
              <a:t>心理解釋：合理化我們的消費主義和現存的生活方式。</a:t>
            </a:r>
            <a:endParaRPr lang="en-US" altLang="ja-JP" sz="3200" dirty="0">
              <a:latin typeface="PMingLiU" panose="02020500000000000000" pitchFamily="18" charset="-120"/>
              <a:ea typeface="PMingLiU" panose="02020500000000000000" pitchFamily="18" charset="-120"/>
            </a:endParaRPr>
          </a:p>
        </p:txBody>
      </p:sp>
      <p:pic>
        <p:nvPicPr>
          <p:cNvPr id="4" name="Shape 329">
            <a:extLst>
              <a:ext uri="{FF2B5EF4-FFF2-40B4-BE49-F238E27FC236}">
                <a16:creationId xmlns:a16="http://schemas.microsoft.com/office/drawing/2014/main" id="{6249AE1A-9EC2-604C-AE4B-6B9E5711EC44}"/>
              </a:ext>
            </a:extLst>
          </p:cNvPr>
          <p:cNvPicPr preferRelativeResize="0"/>
          <p:nvPr/>
        </p:nvPicPr>
        <p:blipFill rotWithShape="1">
          <a:blip r:embed="rId2">
            <a:alphaModFix/>
          </a:blip>
          <a:srcRect/>
          <a:stretch/>
        </p:blipFill>
        <p:spPr>
          <a:xfrm>
            <a:off x="3928207" y="4136531"/>
            <a:ext cx="4200118" cy="2276566"/>
          </a:xfrm>
          <a:prstGeom prst="rect">
            <a:avLst/>
          </a:prstGeom>
          <a:noFill/>
          <a:ln>
            <a:noFill/>
          </a:ln>
        </p:spPr>
      </p:pic>
      <p:pic>
        <p:nvPicPr>
          <p:cNvPr id="5" name="Shape 237">
            <a:extLst>
              <a:ext uri="{FF2B5EF4-FFF2-40B4-BE49-F238E27FC236}">
                <a16:creationId xmlns:a16="http://schemas.microsoft.com/office/drawing/2014/main" id="{A4ADD4E1-9F9E-5E44-B32C-1F42DA93DF3D}"/>
              </a:ext>
            </a:extLst>
          </p:cNvPr>
          <p:cNvPicPr preferRelativeResize="0"/>
          <p:nvPr/>
        </p:nvPicPr>
        <p:blipFill rotWithShape="1">
          <a:blip r:embed="rId3">
            <a:alphaModFix/>
          </a:blip>
          <a:srcRect/>
          <a:stretch/>
        </p:blipFill>
        <p:spPr>
          <a:xfrm>
            <a:off x="8482519" y="2516958"/>
            <a:ext cx="3339548" cy="3896139"/>
          </a:xfrm>
          <a:prstGeom prst="rect">
            <a:avLst/>
          </a:prstGeom>
          <a:noFill/>
          <a:ln w="19050" cap="flat" cmpd="sng">
            <a:solidFill>
              <a:schemeClr val="dk1"/>
            </a:solidFill>
            <a:prstDash val="solid"/>
            <a:round/>
            <a:headEnd type="none" w="med" len="med"/>
            <a:tailEnd type="none" w="med" len="med"/>
          </a:ln>
        </p:spPr>
      </p:pic>
    </p:spTree>
    <p:extLst>
      <p:ext uri="{BB962C8B-B14F-4D97-AF65-F5344CB8AC3E}">
        <p14:creationId xmlns:p14="http://schemas.microsoft.com/office/powerpoint/2010/main" val="34678054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631825-46BA-1140-9B9B-74A5799AB6B1}"/>
              </a:ext>
            </a:extLst>
          </p:cNvPr>
          <p:cNvSpPr>
            <a:spLocks noGrp="1"/>
          </p:cNvSpPr>
          <p:nvPr>
            <p:ph type="title"/>
          </p:nvPr>
        </p:nvSpPr>
        <p:spPr/>
        <p:txBody>
          <a:bodyPr/>
          <a:lstStyle/>
          <a:p>
            <a:r>
              <a:rPr lang="ja-JP" altLang="en-US">
                <a:latin typeface="PMingLiU" panose="02020500000000000000" pitchFamily="18" charset="-120"/>
                <a:ea typeface="PMingLiU" panose="02020500000000000000" pitchFamily="18" charset="-120"/>
              </a:rPr>
              <a:t>美國人的生活方式受到祝福？</a:t>
            </a:r>
            <a:endParaRPr lang="en-US" dirty="0"/>
          </a:p>
        </p:txBody>
      </p:sp>
      <p:sp>
        <p:nvSpPr>
          <p:cNvPr id="3" name="Content Placeholder 2">
            <a:extLst>
              <a:ext uri="{FF2B5EF4-FFF2-40B4-BE49-F238E27FC236}">
                <a16:creationId xmlns:a16="http://schemas.microsoft.com/office/drawing/2014/main" id="{64C68DF9-95FD-0F4D-94CD-0585EFA5C41A}"/>
              </a:ext>
            </a:extLst>
          </p:cNvPr>
          <p:cNvSpPr>
            <a:spLocks noGrp="1"/>
          </p:cNvSpPr>
          <p:nvPr>
            <p:ph idx="1"/>
          </p:nvPr>
        </p:nvSpPr>
        <p:spPr>
          <a:xfrm>
            <a:off x="520261" y="2349062"/>
            <a:ext cx="7173311" cy="3720663"/>
          </a:xfrm>
        </p:spPr>
        <p:txBody>
          <a:bodyPr>
            <a:noAutofit/>
          </a:bodyPr>
          <a:lstStyle/>
          <a:p>
            <a:pPr>
              <a:lnSpc>
                <a:spcPct val="100000"/>
              </a:lnSpc>
            </a:pPr>
            <a:r>
              <a:rPr lang="ja-JP" altLang="en-US" sz="2800">
                <a:latin typeface="PMingLiU" panose="02020500000000000000" pitchFamily="18" charset="-120"/>
                <a:ea typeface="PMingLiU" panose="02020500000000000000" pitchFamily="18" charset="-120"/>
              </a:rPr>
              <a:t>美國前總統布殊是福音派基督徒， </a:t>
            </a:r>
            <a:r>
              <a:rPr lang="en-US" altLang="ja-JP" sz="2800" dirty="0">
                <a:latin typeface="PMingLiU" panose="02020500000000000000" pitchFamily="18" charset="-120"/>
                <a:ea typeface="PMingLiU" panose="02020500000000000000" pitchFamily="18" charset="-120"/>
              </a:rPr>
              <a:t>1977</a:t>
            </a:r>
            <a:r>
              <a:rPr lang="ja-JP" altLang="en-US" sz="2800">
                <a:latin typeface="PMingLiU" panose="02020500000000000000" pitchFamily="18" charset="-120"/>
                <a:ea typeface="PMingLiU" panose="02020500000000000000" pitchFamily="18" charset="-120"/>
              </a:rPr>
              <a:t>年，他成立了一間石油和天然氣公司。 </a:t>
            </a:r>
            <a:r>
              <a:rPr lang="en-US" altLang="ja-JP" sz="2800" dirty="0">
                <a:latin typeface="PMingLiU" panose="02020500000000000000" pitchFamily="18" charset="-120"/>
                <a:ea typeface="PMingLiU" panose="02020500000000000000" pitchFamily="18" charset="-120"/>
              </a:rPr>
              <a:t>1984</a:t>
            </a:r>
            <a:r>
              <a:rPr lang="ja-JP" altLang="en-US" sz="2800">
                <a:latin typeface="PMingLiU" panose="02020500000000000000" pitchFamily="18" charset="-120"/>
                <a:ea typeface="PMingLiU" panose="02020500000000000000" pitchFamily="18" charset="-120"/>
              </a:rPr>
              <a:t>年，他成為另一家能源公司的首席執行官。</a:t>
            </a:r>
          </a:p>
          <a:p>
            <a:pPr>
              <a:lnSpc>
                <a:spcPct val="100000"/>
              </a:lnSpc>
            </a:pPr>
            <a:r>
              <a:rPr lang="ja-JP" altLang="en-US" sz="2800">
                <a:latin typeface="PMingLiU" panose="02020500000000000000" pitchFamily="18" charset="-120"/>
                <a:ea typeface="PMingLiU" panose="02020500000000000000" pitchFamily="18" charset="-120"/>
              </a:rPr>
              <a:t>在</a:t>
            </a:r>
            <a:r>
              <a:rPr lang="en-US" altLang="ja-JP" sz="2800" dirty="0">
                <a:latin typeface="PMingLiU" panose="02020500000000000000" pitchFamily="18" charset="-120"/>
                <a:ea typeface="PMingLiU" panose="02020500000000000000" pitchFamily="18" charset="-120"/>
              </a:rPr>
              <a:t>2001</a:t>
            </a:r>
            <a:r>
              <a:rPr lang="ja-JP" altLang="en-US" sz="2800">
                <a:latin typeface="PMingLiU" panose="02020500000000000000" pitchFamily="18" charset="-120"/>
                <a:ea typeface="PMingLiU" panose="02020500000000000000" pitchFamily="18" charset="-120"/>
              </a:rPr>
              <a:t>年</a:t>
            </a:r>
            <a:r>
              <a:rPr lang="en-US" altLang="ja-JP" sz="2800" dirty="0">
                <a:latin typeface="PMingLiU" panose="02020500000000000000" pitchFamily="18" charset="-120"/>
                <a:ea typeface="PMingLiU" panose="02020500000000000000" pitchFamily="18" charset="-120"/>
              </a:rPr>
              <a:t>5</a:t>
            </a:r>
            <a:r>
              <a:rPr lang="ja-JP" altLang="en-US" sz="2800">
                <a:latin typeface="PMingLiU" panose="02020500000000000000" pitchFamily="18" charset="-120"/>
                <a:ea typeface="PMingLiU" panose="02020500000000000000" pitchFamily="18" charset="-120"/>
              </a:rPr>
              <a:t>月</a:t>
            </a:r>
            <a:r>
              <a:rPr lang="en-US" altLang="ja-JP" sz="2800" dirty="0">
                <a:latin typeface="PMingLiU" panose="02020500000000000000" pitchFamily="18" charset="-120"/>
                <a:ea typeface="PMingLiU" panose="02020500000000000000" pitchFamily="18" charset="-120"/>
              </a:rPr>
              <a:t>7</a:t>
            </a:r>
            <a:r>
              <a:rPr lang="ja-JP" altLang="en-US" sz="2800">
                <a:latin typeface="PMingLiU" panose="02020500000000000000" pitchFamily="18" charset="-120"/>
                <a:ea typeface="PMingLiU" panose="02020500000000000000" pitchFamily="18" charset="-120"/>
              </a:rPr>
              <a:t>日的新聞發布會上，記者問道： 「總統是否認為，鑑於美國人均能源消耗量超過世界上任何其他國家的任何其他公民，總統是否認為我們需要糾正我們的生活方式，從而解決能源問題？ 」</a:t>
            </a:r>
          </a:p>
        </p:txBody>
      </p:sp>
      <p:pic>
        <p:nvPicPr>
          <p:cNvPr id="5" name="Picture 4">
            <a:extLst>
              <a:ext uri="{FF2B5EF4-FFF2-40B4-BE49-F238E27FC236}">
                <a16:creationId xmlns:a16="http://schemas.microsoft.com/office/drawing/2014/main" id="{B89B41F5-6F23-C54A-8728-E38D125D5D8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013753" y="1834166"/>
            <a:ext cx="3419171" cy="4524703"/>
          </a:xfrm>
          <a:prstGeom prst="rect">
            <a:avLst/>
          </a:prstGeom>
          <a:ln>
            <a:solidFill>
              <a:schemeClr val="tx1"/>
            </a:solidFill>
          </a:ln>
        </p:spPr>
      </p:pic>
    </p:spTree>
    <p:extLst>
      <p:ext uri="{BB962C8B-B14F-4D97-AF65-F5344CB8AC3E}">
        <p14:creationId xmlns:p14="http://schemas.microsoft.com/office/powerpoint/2010/main" val="39231723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631825-46BA-1140-9B9B-74A5799AB6B1}"/>
              </a:ext>
            </a:extLst>
          </p:cNvPr>
          <p:cNvSpPr>
            <a:spLocks noGrp="1"/>
          </p:cNvSpPr>
          <p:nvPr>
            <p:ph type="title"/>
          </p:nvPr>
        </p:nvSpPr>
        <p:spPr/>
        <p:txBody>
          <a:bodyPr/>
          <a:lstStyle/>
          <a:p>
            <a:r>
              <a:rPr lang="ja-JP" altLang="en-US">
                <a:latin typeface="PMingLiU" panose="02020500000000000000" pitchFamily="18" charset="-120"/>
                <a:ea typeface="PMingLiU" panose="02020500000000000000" pitchFamily="18" charset="-120"/>
              </a:rPr>
              <a:t>美國人的生活方式受到祝福？</a:t>
            </a:r>
            <a:endParaRPr lang="en-US" dirty="0"/>
          </a:p>
        </p:txBody>
      </p:sp>
      <p:sp>
        <p:nvSpPr>
          <p:cNvPr id="3" name="Content Placeholder 2">
            <a:extLst>
              <a:ext uri="{FF2B5EF4-FFF2-40B4-BE49-F238E27FC236}">
                <a16:creationId xmlns:a16="http://schemas.microsoft.com/office/drawing/2014/main" id="{64C68DF9-95FD-0F4D-94CD-0585EFA5C41A}"/>
              </a:ext>
            </a:extLst>
          </p:cNvPr>
          <p:cNvSpPr>
            <a:spLocks noGrp="1"/>
          </p:cNvSpPr>
          <p:nvPr>
            <p:ph idx="1"/>
          </p:nvPr>
        </p:nvSpPr>
        <p:spPr>
          <a:xfrm>
            <a:off x="506900" y="2329721"/>
            <a:ext cx="6492989" cy="3878318"/>
          </a:xfrm>
        </p:spPr>
        <p:txBody>
          <a:bodyPr>
            <a:noAutofit/>
          </a:bodyPr>
          <a:lstStyle/>
          <a:p>
            <a:r>
              <a:rPr lang="ja-JP" altLang="en-US" sz="2800">
                <a:latin typeface="PMingLiU" panose="02020500000000000000" pitchFamily="18" charset="-120"/>
                <a:ea typeface="PMingLiU" panose="02020500000000000000" pitchFamily="18" charset="-120"/>
              </a:rPr>
              <a:t>白宮發言人弗萊舍（</a:t>
            </a:r>
            <a:r>
              <a:rPr lang="en-US" sz="2800" dirty="0">
                <a:latin typeface="PMingLiU" panose="02020500000000000000" pitchFamily="18" charset="-120"/>
                <a:ea typeface="PMingLiU" panose="02020500000000000000" pitchFamily="18" charset="-120"/>
              </a:rPr>
              <a:t>Ari Fleischer）</a:t>
            </a:r>
            <a:r>
              <a:rPr lang="ja-JP" altLang="en-US" sz="2800">
                <a:latin typeface="PMingLiU" panose="02020500000000000000" pitchFamily="18" charset="-120"/>
                <a:ea typeface="PMingLiU" panose="02020500000000000000" pitchFamily="18" charset="-120"/>
              </a:rPr>
              <a:t>回答： 「這是萬萬不能 （</a:t>
            </a:r>
            <a:r>
              <a:rPr lang="en-US" sz="2800" dirty="0">
                <a:latin typeface="PMingLiU" panose="02020500000000000000" pitchFamily="18" charset="-120"/>
                <a:ea typeface="PMingLiU" panose="02020500000000000000" pitchFamily="18" charset="-120"/>
              </a:rPr>
              <a:t>That is a big no ）</a:t>
            </a:r>
            <a:r>
              <a:rPr lang="ja-JP" altLang="en-US" sz="2800">
                <a:latin typeface="PMingLiU" panose="02020500000000000000" pitchFamily="18" charset="-120"/>
                <a:ea typeface="PMingLiU" panose="02020500000000000000" pitchFamily="18" charset="-120"/>
              </a:rPr>
              <a:t> ！總統認為這是美國人的生活方式。 美國人的生活方式是受到祝福的（</a:t>
            </a:r>
            <a:r>
              <a:rPr lang="en-US" sz="2800" dirty="0">
                <a:latin typeface="PMingLiU" panose="02020500000000000000" pitchFamily="18" charset="-120"/>
                <a:ea typeface="PMingLiU" panose="02020500000000000000" pitchFamily="18" charset="-120"/>
              </a:rPr>
              <a:t>The America way of life is a blessed one） </a:t>
            </a:r>
            <a:r>
              <a:rPr lang="ja-JP" altLang="en-US" sz="2800">
                <a:latin typeface="PMingLiU" panose="02020500000000000000" pitchFamily="18" charset="-120"/>
                <a:ea typeface="PMingLiU" panose="02020500000000000000" pitchFamily="18" charset="-120"/>
              </a:rPr>
              <a:t>。 」</a:t>
            </a:r>
            <a:endParaRPr lang="en-US" altLang="ja-JP" sz="2800" dirty="0">
              <a:latin typeface="PMingLiU" panose="02020500000000000000" pitchFamily="18" charset="-120"/>
              <a:ea typeface="PMingLiU" panose="02020500000000000000" pitchFamily="18" charset="-120"/>
            </a:endParaRPr>
          </a:p>
          <a:p>
            <a:r>
              <a:rPr lang="en-US" altLang="ja-JP" sz="2800" dirty="0">
                <a:latin typeface="PMingLiU" panose="02020500000000000000" pitchFamily="18" charset="-120"/>
                <a:ea typeface="PMingLiU" panose="02020500000000000000" pitchFamily="18" charset="-120"/>
              </a:rPr>
              <a:t>2017</a:t>
            </a:r>
            <a:r>
              <a:rPr lang="ja-JP" altLang="en-US" sz="2800">
                <a:latin typeface="PMingLiU" panose="02020500000000000000" pitchFamily="18" charset="-120"/>
                <a:ea typeface="PMingLiU" panose="02020500000000000000" pitchFamily="18" charset="-120"/>
              </a:rPr>
              <a:t>年，美國的總能源消耗量約佔世界總能耗的</a:t>
            </a:r>
            <a:r>
              <a:rPr lang="en-US" altLang="ja-JP" sz="2800" dirty="0">
                <a:latin typeface="PMingLiU" panose="02020500000000000000" pitchFamily="18" charset="-120"/>
                <a:ea typeface="PMingLiU" panose="02020500000000000000" pitchFamily="18" charset="-120"/>
              </a:rPr>
              <a:t>17</a:t>
            </a:r>
            <a:r>
              <a:rPr lang="ja-JP" altLang="en-US" sz="2800">
                <a:latin typeface="PMingLiU" panose="02020500000000000000" pitchFamily="18" charset="-120"/>
                <a:ea typeface="PMingLiU" panose="02020500000000000000" pitchFamily="18" charset="-120"/>
              </a:rPr>
              <a:t>％。</a:t>
            </a:r>
            <a:endParaRPr lang="en-US" altLang="ja-JP" sz="2800" dirty="0">
              <a:latin typeface="PMingLiU" panose="02020500000000000000" pitchFamily="18" charset="-120"/>
              <a:ea typeface="PMingLiU" panose="02020500000000000000" pitchFamily="18" charset="-120"/>
            </a:endParaRPr>
          </a:p>
          <a:p>
            <a:r>
              <a:rPr lang="ja-JP" altLang="en-US" sz="2800">
                <a:solidFill>
                  <a:srgbClr val="FFC000"/>
                </a:solidFill>
                <a:latin typeface="PMingLiU" panose="02020500000000000000" pitchFamily="18" charset="-120"/>
                <a:ea typeface="PMingLiU" panose="02020500000000000000" pitchFamily="18" charset="-120"/>
              </a:rPr>
              <a:t>請問神祝福其他國家的公民嗎？</a:t>
            </a:r>
            <a:endParaRPr lang="en-US" sz="2800" dirty="0">
              <a:solidFill>
                <a:srgbClr val="FFC000"/>
              </a:solidFill>
              <a:latin typeface="PMingLiU" panose="02020500000000000000" pitchFamily="18" charset="-120"/>
              <a:ea typeface="PMingLiU" panose="02020500000000000000" pitchFamily="18" charset="-120"/>
            </a:endParaRPr>
          </a:p>
        </p:txBody>
      </p:sp>
      <p:pic>
        <p:nvPicPr>
          <p:cNvPr id="4" name="Picture 3">
            <a:extLst>
              <a:ext uri="{FF2B5EF4-FFF2-40B4-BE49-F238E27FC236}">
                <a16:creationId xmlns:a16="http://schemas.microsoft.com/office/drawing/2014/main" id="{1D5D81F9-F547-254B-A30D-0F5B0528C6B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126011" y="2329721"/>
            <a:ext cx="4262668" cy="3140913"/>
          </a:xfrm>
          <a:prstGeom prst="rect">
            <a:avLst/>
          </a:prstGeom>
          <a:ln>
            <a:solidFill>
              <a:schemeClr val="tx1"/>
            </a:solidFill>
          </a:ln>
        </p:spPr>
      </p:pic>
    </p:spTree>
    <p:extLst>
      <p:ext uri="{BB962C8B-B14F-4D97-AF65-F5344CB8AC3E}">
        <p14:creationId xmlns:p14="http://schemas.microsoft.com/office/powerpoint/2010/main" val="42501020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D3E778-D6A6-C040-A856-F077532AA0C7}"/>
              </a:ext>
            </a:extLst>
          </p:cNvPr>
          <p:cNvSpPr>
            <a:spLocks noGrp="1"/>
          </p:cNvSpPr>
          <p:nvPr>
            <p:ph type="title"/>
          </p:nvPr>
        </p:nvSpPr>
        <p:spPr/>
        <p:txBody>
          <a:bodyPr/>
          <a:lstStyle/>
          <a:p>
            <a:r>
              <a:rPr lang="ja-JP" altLang="en-US">
                <a:latin typeface="PMingLiU" panose="02020500000000000000" pitchFamily="18" charset="-120"/>
                <a:ea typeface="PMingLiU" panose="02020500000000000000" pitchFamily="18" charset="-120"/>
              </a:rPr>
              <a:t>美國的反環保措施</a:t>
            </a:r>
            <a:endParaRPr lang="en-US" dirty="0">
              <a:latin typeface="PMingLiU" panose="02020500000000000000" pitchFamily="18" charset="-120"/>
              <a:ea typeface="PMingLiU" panose="02020500000000000000" pitchFamily="18" charset="-120"/>
            </a:endParaRPr>
          </a:p>
        </p:txBody>
      </p:sp>
      <p:sp>
        <p:nvSpPr>
          <p:cNvPr id="3" name="Content Placeholder 2">
            <a:extLst>
              <a:ext uri="{FF2B5EF4-FFF2-40B4-BE49-F238E27FC236}">
                <a16:creationId xmlns:a16="http://schemas.microsoft.com/office/drawing/2014/main" id="{553FBEED-F170-FD43-8F3D-473749F50222}"/>
              </a:ext>
            </a:extLst>
          </p:cNvPr>
          <p:cNvSpPr>
            <a:spLocks noGrp="1"/>
          </p:cNvSpPr>
          <p:nvPr>
            <p:ph idx="1"/>
          </p:nvPr>
        </p:nvSpPr>
        <p:spPr>
          <a:xfrm>
            <a:off x="538431" y="3495334"/>
            <a:ext cx="10632009" cy="2819227"/>
          </a:xfrm>
        </p:spPr>
        <p:txBody>
          <a:bodyPr>
            <a:normAutofit/>
          </a:bodyPr>
          <a:lstStyle/>
          <a:p>
            <a:r>
              <a:rPr lang="en-US" altLang="ja-JP" sz="2800" dirty="0">
                <a:latin typeface="PMingLiU" panose="02020500000000000000" pitchFamily="18" charset="-120"/>
                <a:ea typeface="PMingLiU" panose="02020500000000000000" pitchFamily="18" charset="-120"/>
              </a:rPr>
              <a:t>2016</a:t>
            </a:r>
            <a:r>
              <a:rPr lang="ja-JP" altLang="en-US" sz="2800">
                <a:latin typeface="PMingLiU" panose="02020500000000000000" pitchFamily="18" charset="-120"/>
                <a:ea typeface="PMingLiU" panose="02020500000000000000" pitchFamily="18" charset="-120"/>
              </a:rPr>
              <a:t>年，</a:t>
            </a:r>
            <a:r>
              <a:rPr lang="en-US" altLang="ja-JP" sz="2800" dirty="0">
                <a:latin typeface="PMingLiU" panose="02020500000000000000" pitchFamily="18" charset="-120"/>
                <a:ea typeface="PMingLiU" panose="02020500000000000000" pitchFamily="18" charset="-120"/>
              </a:rPr>
              <a:t>197</a:t>
            </a:r>
            <a:r>
              <a:rPr lang="ja-JP" altLang="en-US" sz="2800">
                <a:latin typeface="PMingLiU" panose="02020500000000000000" pitchFamily="18" charset="-120"/>
                <a:ea typeface="PMingLiU" panose="02020500000000000000" pitchFamily="18" charset="-120"/>
              </a:rPr>
              <a:t>個國家簽署了</a:t>
            </a:r>
            <a:r>
              <a:rPr lang="en-US" altLang="ja-JP" sz="2800" dirty="0">
                <a:latin typeface="PMingLiU" panose="02020500000000000000" pitchFamily="18" charset="-120"/>
                <a:ea typeface="PMingLiU" panose="02020500000000000000" pitchFamily="18" charset="-120"/>
              </a:rPr>
              <a:t>《</a:t>
            </a:r>
            <a:r>
              <a:rPr lang="ja-JP" altLang="en-US" sz="2800">
                <a:latin typeface="PMingLiU" panose="02020500000000000000" pitchFamily="18" charset="-120"/>
                <a:ea typeface="PMingLiU" panose="02020500000000000000" pitchFamily="18" charset="-120"/>
              </a:rPr>
              <a:t>巴黎協定</a:t>
            </a:r>
            <a:r>
              <a:rPr lang="en-US" altLang="ja-JP" sz="2800" dirty="0">
                <a:latin typeface="PMingLiU" panose="02020500000000000000" pitchFamily="18" charset="-120"/>
                <a:ea typeface="PMingLiU" panose="02020500000000000000" pitchFamily="18" charset="-120"/>
              </a:rPr>
              <a:t>》</a:t>
            </a:r>
            <a:r>
              <a:rPr lang="ja-JP" altLang="en-US" sz="2800">
                <a:latin typeface="PMingLiU" panose="02020500000000000000" pitchFamily="18" charset="-120"/>
                <a:ea typeface="PMingLiU" panose="02020500000000000000" pitchFamily="18" charset="-120"/>
              </a:rPr>
              <a:t>。</a:t>
            </a:r>
            <a:endParaRPr lang="en-US" altLang="ja-JP" sz="2800" dirty="0">
              <a:latin typeface="PMingLiU" panose="02020500000000000000" pitchFamily="18" charset="-120"/>
              <a:ea typeface="PMingLiU" panose="02020500000000000000" pitchFamily="18" charset="-120"/>
            </a:endParaRPr>
          </a:p>
          <a:p>
            <a:r>
              <a:rPr lang="en-US" altLang="ja-JP" sz="2800" dirty="0">
                <a:latin typeface="PMingLiU" panose="02020500000000000000" pitchFamily="18" charset="-120"/>
                <a:ea typeface="PMingLiU" panose="02020500000000000000" pitchFamily="18" charset="-120"/>
              </a:rPr>
              <a:t>《</a:t>
            </a:r>
            <a:r>
              <a:rPr lang="ja-JP" altLang="en-US" sz="2800">
                <a:latin typeface="PMingLiU" panose="02020500000000000000" pitchFamily="18" charset="-120"/>
                <a:ea typeface="PMingLiU" panose="02020500000000000000" pitchFamily="18" charset="-120"/>
              </a:rPr>
              <a:t>巴黎協定</a:t>
            </a:r>
            <a:r>
              <a:rPr lang="en-US" altLang="ja-JP" sz="2800" dirty="0">
                <a:latin typeface="PMingLiU" panose="02020500000000000000" pitchFamily="18" charset="-120"/>
                <a:ea typeface="PMingLiU" panose="02020500000000000000" pitchFamily="18" charset="-120"/>
              </a:rPr>
              <a:t>》</a:t>
            </a:r>
            <a:r>
              <a:rPr lang="ja-JP" altLang="en-US" sz="2800">
                <a:latin typeface="PMingLiU" panose="02020500000000000000" pitchFamily="18" charset="-120"/>
                <a:ea typeface="PMingLiU" panose="02020500000000000000" pitchFamily="18" charset="-120"/>
              </a:rPr>
              <a:t>的長期目標是將全球平均溫度的上升幅度保持在比工業化前的水平高</a:t>
            </a:r>
            <a:r>
              <a:rPr lang="en-US" altLang="ja-JP" sz="2800" dirty="0">
                <a:latin typeface="PMingLiU" panose="02020500000000000000" pitchFamily="18" charset="-120"/>
                <a:ea typeface="PMingLiU" panose="02020500000000000000" pitchFamily="18" charset="-120"/>
              </a:rPr>
              <a:t>2°C</a:t>
            </a:r>
            <a:r>
              <a:rPr lang="ja-JP" altLang="en-US" sz="2800">
                <a:latin typeface="PMingLiU" panose="02020500000000000000" pitchFamily="18" charset="-120"/>
                <a:ea typeface="PMingLiU" panose="02020500000000000000" pitchFamily="18" charset="-120"/>
              </a:rPr>
              <a:t>以下。</a:t>
            </a:r>
            <a:endParaRPr lang="en-US" altLang="ja-JP" sz="2800" dirty="0">
              <a:latin typeface="PMingLiU" panose="02020500000000000000" pitchFamily="18" charset="-120"/>
              <a:ea typeface="PMingLiU" panose="02020500000000000000" pitchFamily="18" charset="-120"/>
            </a:endParaRPr>
          </a:p>
          <a:p>
            <a:r>
              <a:rPr lang="en-US" altLang="ja-JP" sz="2800" dirty="0">
                <a:latin typeface="PMingLiU" panose="02020500000000000000" pitchFamily="18" charset="-120"/>
                <a:ea typeface="PMingLiU" panose="02020500000000000000" pitchFamily="18" charset="-120"/>
              </a:rPr>
              <a:t>《</a:t>
            </a:r>
            <a:r>
              <a:rPr lang="ja-JP" altLang="en-US" sz="2800">
                <a:latin typeface="PMingLiU" panose="02020500000000000000" pitchFamily="18" charset="-120"/>
                <a:ea typeface="PMingLiU" panose="02020500000000000000" pitchFamily="18" charset="-120"/>
              </a:rPr>
              <a:t>巴黎協定</a:t>
            </a:r>
            <a:r>
              <a:rPr lang="en-US" altLang="ja-JP" sz="2800" dirty="0">
                <a:latin typeface="PMingLiU" panose="02020500000000000000" pitchFamily="18" charset="-120"/>
                <a:ea typeface="PMingLiU" panose="02020500000000000000" pitchFamily="18" charset="-120"/>
              </a:rPr>
              <a:t>》</a:t>
            </a:r>
            <a:r>
              <a:rPr lang="ja-JP" altLang="en-US" sz="2800">
                <a:latin typeface="PMingLiU" panose="02020500000000000000" pitchFamily="18" charset="-120"/>
                <a:ea typeface="PMingLiU" panose="02020500000000000000" pitchFamily="18" charset="-120"/>
              </a:rPr>
              <a:t>要求每個國家設定自己的溫室氣體減排目標，並每五年報告進展情況。</a:t>
            </a:r>
            <a:endParaRPr lang="en-US" altLang="ja-JP" sz="2800" dirty="0">
              <a:latin typeface="PMingLiU" panose="02020500000000000000" pitchFamily="18" charset="-120"/>
              <a:ea typeface="PMingLiU" panose="02020500000000000000" pitchFamily="18" charset="-120"/>
            </a:endParaRPr>
          </a:p>
        </p:txBody>
      </p:sp>
      <p:pic>
        <p:nvPicPr>
          <p:cNvPr id="4" name="Picture 3">
            <a:extLst>
              <a:ext uri="{FF2B5EF4-FFF2-40B4-BE49-F238E27FC236}">
                <a16:creationId xmlns:a16="http://schemas.microsoft.com/office/drawing/2014/main" id="{404C1D70-9C81-9B4C-89F3-9F1871197F6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927926" y="463113"/>
            <a:ext cx="6053328" cy="2742106"/>
          </a:xfrm>
          <a:prstGeom prst="rect">
            <a:avLst/>
          </a:prstGeom>
        </p:spPr>
      </p:pic>
    </p:spTree>
    <p:extLst>
      <p:ext uri="{BB962C8B-B14F-4D97-AF65-F5344CB8AC3E}">
        <p14:creationId xmlns:p14="http://schemas.microsoft.com/office/powerpoint/2010/main" val="41399819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D3E778-D6A6-C040-A856-F077532AA0C7}"/>
              </a:ext>
            </a:extLst>
          </p:cNvPr>
          <p:cNvSpPr>
            <a:spLocks noGrp="1"/>
          </p:cNvSpPr>
          <p:nvPr>
            <p:ph type="title"/>
          </p:nvPr>
        </p:nvSpPr>
        <p:spPr/>
        <p:txBody>
          <a:bodyPr/>
          <a:lstStyle/>
          <a:p>
            <a:r>
              <a:rPr lang="ja-JP" altLang="en-US">
                <a:latin typeface="PMingLiU" panose="02020500000000000000" pitchFamily="18" charset="-120"/>
                <a:ea typeface="PMingLiU" panose="02020500000000000000" pitchFamily="18" charset="-120"/>
              </a:rPr>
              <a:t>美國的反環保措施</a:t>
            </a:r>
            <a:endParaRPr lang="en-US" dirty="0">
              <a:latin typeface="PMingLiU" panose="02020500000000000000" pitchFamily="18" charset="-120"/>
              <a:ea typeface="PMingLiU" panose="02020500000000000000" pitchFamily="18" charset="-120"/>
            </a:endParaRPr>
          </a:p>
        </p:txBody>
      </p:sp>
      <p:sp>
        <p:nvSpPr>
          <p:cNvPr id="3" name="Content Placeholder 2">
            <a:extLst>
              <a:ext uri="{FF2B5EF4-FFF2-40B4-BE49-F238E27FC236}">
                <a16:creationId xmlns:a16="http://schemas.microsoft.com/office/drawing/2014/main" id="{553FBEED-F170-FD43-8F3D-473749F50222}"/>
              </a:ext>
            </a:extLst>
          </p:cNvPr>
          <p:cNvSpPr>
            <a:spLocks noGrp="1"/>
          </p:cNvSpPr>
          <p:nvPr>
            <p:ph idx="1"/>
          </p:nvPr>
        </p:nvSpPr>
        <p:spPr>
          <a:xfrm>
            <a:off x="680322" y="2336873"/>
            <a:ext cx="5673182" cy="3599316"/>
          </a:xfrm>
        </p:spPr>
        <p:txBody>
          <a:bodyPr>
            <a:normAutofit/>
          </a:bodyPr>
          <a:lstStyle/>
          <a:p>
            <a:r>
              <a:rPr lang="en-US" altLang="ja-JP" sz="2800" dirty="0">
                <a:latin typeface="PMingLiU" panose="02020500000000000000" pitchFamily="18" charset="-120"/>
                <a:ea typeface="PMingLiU" panose="02020500000000000000" pitchFamily="18" charset="-120"/>
              </a:rPr>
              <a:t>2017</a:t>
            </a:r>
            <a:r>
              <a:rPr lang="ja-JP" altLang="en-US" sz="2800">
                <a:latin typeface="PMingLiU" panose="02020500000000000000" pitchFamily="18" charset="-120"/>
                <a:ea typeface="PMingLiU" panose="02020500000000000000" pitchFamily="18" charset="-120"/>
              </a:rPr>
              <a:t>年，特朗普總統宣布美國將停止所有參與</a:t>
            </a:r>
            <a:r>
              <a:rPr lang="en-US" altLang="ja-JP" sz="2800" dirty="0">
                <a:latin typeface="PMingLiU" panose="02020500000000000000" pitchFamily="18" charset="-120"/>
                <a:ea typeface="PMingLiU" panose="02020500000000000000" pitchFamily="18" charset="-120"/>
              </a:rPr>
              <a:t>《</a:t>
            </a:r>
            <a:r>
              <a:rPr lang="ja-JP" altLang="en-US" sz="2800">
                <a:latin typeface="PMingLiU" panose="02020500000000000000" pitchFamily="18" charset="-120"/>
                <a:ea typeface="PMingLiU" panose="02020500000000000000" pitchFamily="18" charset="-120"/>
              </a:rPr>
              <a:t>巴黎協定</a:t>
            </a:r>
            <a:r>
              <a:rPr lang="en-US" altLang="ja-JP" sz="2800" dirty="0">
                <a:latin typeface="PMingLiU" panose="02020500000000000000" pitchFamily="18" charset="-120"/>
                <a:ea typeface="PMingLiU" panose="02020500000000000000" pitchFamily="18" charset="-120"/>
              </a:rPr>
              <a:t>》</a:t>
            </a:r>
            <a:r>
              <a:rPr lang="ja-JP" altLang="en-US" sz="2800">
                <a:latin typeface="PMingLiU" panose="02020500000000000000" pitchFamily="18" charset="-120"/>
                <a:ea typeface="PMingLiU" panose="02020500000000000000" pitchFamily="18" charset="-120"/>
              </a:rPr>
              <a:t>。</a:t>
            </a:r>
            <a:endParaRPr lang="en-US" altLang="ja-JP" sz="2800" dirty="0">
              <a:latin typeface="PMingLiU" panose="02020500000000000000" pitchFamily="18" charset="-120"/>
              <a:ea typeface="PMingLiU" panose="02020500000000000000" pitchFamily="18" charset="-120"/>
            </a:endParaRPr>
          </a:p>
          <a:p>
            <a:r>
              <a:rPr lang="ja-JP" altLang="en-US" sz="2800">
                <a:latin typeface="PMingLiU" panose="02020500000000000000" pitchFamily="18" charset="-120"/>
                <a:ea typeface="PMingLiU" panose="02020500000000000000" pitchFamily="18" charset="-120"/>
              </a:rPr>
              <a:t>白宮前新聞秘書薩拉</a:t>
            </a:r>
            <a:r>
              <a:rPr lang="en-US" altLang="ja-JP" sz="2800" dirty="0">
                <a:latin typeface="PMingLiU" panose="02020500000000000000" pitchFamily="18" charset="-120"/>
                <a:ea typeface="PMingLiU" panose="02020500000000000000" pitchFamily="18" charset="-120"/>
              </a:rPr>
              <a:t>‧</a:t>
            </a:r>
            <a:r>
              <a:rPr lang="ja-JP" altLang="en-US" sz="2800">
                <a:latin typeface="PMingLiU" panose="02020500000000000000" pitchFamily="18" charset="-120"/>
                <a:ea typeface="PMingLiU" panose="02020500000000000000" pitchFamily="18" charset="-120"/>
              </a:rPr>
              <a:t>桑德斯（</a:t>
            </a:r>
            <a:r>
              <a:rPr lang="en-US" sz="2800" dirty="0">
                <a:latin typeface="PMingLiU" panose="02020500000000000000" pitchFamily="18" charset="-120"/>
                <a:ea typeface="PMingLiU" panose="02020500000000000000" pitchFamily="18" charset="-120"/>
              </a:rPr>
              <a:t>Sarah Sanders）</a:t>
            </a:r>
            <a:r>
              <a:rPr lang="ja-JP" altLang="en-US" sz="2800">
                <a:latin typeface="PMingLiU" panose="02020500000000000000" pitchFamily="18" charset="-120"/>
                <a:ea typeface="PMingLiU" panose="02020500000000000000" pitchFamily="18" charset="-120"/>
              </a:rPr>
              <a:t>說：「我們對</a:t>
            </a:r>
            <a:r>
              <a:rPr lang="en-US" altLang="ja-JP" sz="2800" dirty="0">
                <a:latin typeface="PMingLiU" panose="02020500000000000000" pitchFamily="18" charset="-120"/>
                <a:ea typeface="PMingLiU" panose="02020500000000000000" pitchFamily="18" charset="-120"/>
              </a:rPr>
              <a:t>《</a:t>
            </a:r>
            <a:r>
              <a:rPr lang="ja-JP" altLang="en-US" sz="2800">
                <a:latin typeface="PMingLiU" panose="02020500000000000000" pitchFamily="18" charset="-120"/>
                <a:ea typeface="PMingLiU" panose="02020500000000000000" pitchFamily="18" charset="-120"/>
              </a:rPr>
              <a:t>巴黎協定</a:t>
            </a:r>
            <a:r>
              <a:rPr lang="en-US" altLang="ja-JP" sz="2800" dirty="0">
                <a:latin typeface="PMingLiU" panose="02020500000000000000" pitchFamily="18" charset="-120"/>
                <a:ea typeface="PMingLiU" panose="02020500000000000000" pitchFamily="18" charset="-120"/>
              </a:rPr>
              <a:t>》</a:t>
            </a:r>
            <a:r>
              <a:rPr lang="ja-JP" altLang="en-US" sz="2800">
                <a:latin typeface="PMingLiU" panose="02020500000000000000" pitchFamily="18" charset="-120"/>
                <a:ea typeface="PMingLiU" panose="02020500000000000000" pitchFamily="18" charset="-120"/>
              </a:rPr>
              <a:t>的立場沒有改變</a:t>
            </a:r>
            <a:r>
              <a:rPr lang="en-US" altLang="ja-JP" sz="2800" dirty="0">
                <a:latin typeface="PMingLiU" panose="02020500000000000000" pitchFamily="18" charset="-120"/>
                <a:ea typeface="PMingLiU" panose="02020500000000000000" pitchFamily="18" charset="-120"/>
              </a:rPr>
              <a:t>……</a:t>
            </a:r>
            <a:r>
              <a:rPr lang="ja-JP" altLang="en-US" sz="2800">
                <a:latin typeface="PMingLiU" panose="02020500000000000000" pitchFamily="18" charset="-120"/>
                <a:ea typeface="PMingLiU" panose="02020500000000000000" pitchFamily="18" charset="-120"/>
              </a:rPr>
              <a:t>除非我們獲得對美國有利的條款，否則美國將退出。 」</a:t>
            </a:r>
          </a:p>
        </p:txBody>
      </p:sp>
      <p:pic>
        <p:nvPicPr>
          <p:cNvPr id="4" name="Picture 3">
            <a:extLst>
              <a:ext uri="{FF2B5EF4-FFF2-40B4-BE49-F238E27FC236}">
                <a16:creationId xmlns:a16="http://schemas.microsoft.com/office/drawing/2014/main" id="{927DC5E2-A92B-A449-8217-CC6FD5D0B899}"/>
              </a:ext>
            </a:extLst>
          </p:cNvPr>
          <p:cNvPicPr>
            <a:picLocks noChangeAspect="1"/>
          </p:cNvPicPr>
          <p:nvPr/>
        </p:nvPicPr>
        <p:blipFill>
          <a:blip r:embed="rId2"/>
          <a:stretch>
            <a:fillRect/>
          </a:stretch>
        </p:blipFill>
        <p:spPr>
          <a:xfrm>
            <a:off x="6511158" y="2216588"/>
            <a:ext cx="5394494" cy="3569357"/>
          </a:xfrm>
          <a:prstGeom prst="rect">
            <a:avLst/>
          </a:prstGeom>
        </p:spPr>
      </p:pic>
    </p:spTree>
    <p:extLst>
      <p:ext uri="{BB962C8B-B14F-4D97-AF65-F5344CB8AC3E}">
        <p14:creationId xmlns:p14="http://schemas.microsoft.com/office/powerpoint/2010/main" val="9465814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A37E3C-504C-F44F-B065-4604AA74252B}"/>
              </a:ext>
            </a:extLst>
          </p:cNvPr>
          <p:cNvSpPr>
            <a:spLocks noGrp="1"/>
          </p:cNvSpPr>
          <p:nvPr>
            <p:ph type="title"/>
          </p:nvPr>
        </p:nvSpPr>
        <p:spPr/>
        <p:txBody>
          <a:bodyPr/>
          <a:lstStyle/>
          <a:p>
            <a:r>
              <a:rPr lang="ja-JP" altLang="en-US">
                <a:latin typeface="PMingLiU" panose="02020500000000000000" pitchFamily="18" charset="-120"/>
                <a:ea typeface="PMingLiU" panose="02020500000000000000" pitchFamily="18" charset="-120"/>
              </a:rPr>
              <a:t>美國的反環保措施</a:t>
            </a:r>
            <a:endParaRPr lang="en-US" dirty="0">
              <a:latin typeface="PMingLiU" panose="02020500000000000000" pitchFamily="18" charset="-120"/>
              <a:ea typeface="PMingLiU" panose="02020500000000000000" pitchFamily="18" charset="-120"/>
            </a:endParaRPr>
          </a:p>
        </p:txBody>
      </p:sp>
      <p:sp>
        <p:nvSpPr>
          <p:cNvPr id="3" name="Content Placeholder 2">
            <a:extLst>
              <a:ext uri="{FF2B5EF4-FFF2-40B4-BE49-F238E27FC236}">
                <a16:creationId xmlns:a16="http://schemas.microsoft.com/office/drawing/2014/main" id="{78997815-6658-274F-9850-3A1130D35D79}"/>
              </a:ext>
            </a:extLst>
          </p:cNvPr>
          <p:cNvSpPr>
            <a:spLocks noGrp="1"/>
          </p:cNvSpPr>
          <p:nvPr>
            <p:ph idx="1"/>
          </p:nvPr>
        </p:nvSpPr>
        <p:spPr>
          <a:xfrm>
            <a:off x="680321" y="2336873"/>
            <a:ext cx="6665876" cy="3599316"/>
          </a:xfrm>
        </p:spPr>
        <p:txBody>
          <a:bodyPr>
            <a:noAutofit/>
          </a:bodyPr>
          <a:lstStyle/>
          <a:p>
            <a:pPr>
              <a:lnSpc>
                <a:spcPct val="100000"/>
              </a:lnSpc>
            </a:pPr>
            <a:r>
              <a:rPr lang="ja-JP" altLang="en-US" sz="2800">
                <a:latin typeface="PMingLiU" panose="02020500000000000000" pitchFamily="18" charset="-120"/>
                <a:ea typeface="PMingLiU" panose="02020500000000000000" pitchFamily="18" charset="-120"/>
              </a:rPr>
              <a:t>特朗普政府將猶他州南部的熊耳（</a:t>
            </a:r>
            <a:r>
              <a:rPr lang="en-US" altLang="ja-JP" sz="2800" dirty="0">
                <a:latin typeface="PMingLiU" panose="02020500000000000000" pitchFamily="18" charset="-120"/>
                <a:ea typeface="PMingLiU" panose="02020500000000000000" pitchFamily="18" charset="-120"/>
              </a:rPr>
              <a:t>Bear ear</a:t>
            </a:r>
            <a:r>
              <a:rPr lang="ja-JP" altLang="en-US" sz="2800">
                <a:latin typeface="PMingLiU" panose="02020500000000000000" pitchFamily="18" charset="-120"/>
                <a:ea typeface="PMingLiU" panose="02020500000000000000" pitchFamily="18" charset="-120"/>
              </a:rPr>
              <a:t>）和大梯國家紀念地（</a:t>
            </a:r>
            <a:r>
              <a:rPr lang="en-US" altLang="ja-JP" sz="2800" dirty="0">
                <a:latin typeface="PMingLiU" panose="02020500000000000000" pitchFamily="18" charset="-120"/>
                <a:ea typeface="PMingLiU" panose="02020500000000000000" pitchFamily="18" charset="-120"/>
              </a:rPr>
              <a:t>Grand Staircase Escalante National Monuments</a:t>
            </a:r>
            <a:r>
              <a:rPr lang="ja-JP" altLang="en-US" sz="2800">
                <a:latin typeface="PMingLiU" panose="02020500000000000000" pitchFamily="18" charset="-120"/>
                <a:ea typeface="PMingLiU" panose="02020500000000000000" pitchFamily="18" charset="-120"/>
              </a:rPr>
              <a:t>）的面積從</a:t>
            </a:r>
            <a:r>
              <a:rPr lang="en-US" altLang="ja-JP" sz="2800" dirty="0">
                <a:latin typeface="PMingLiU" panose="02020500000000000000" pitchFamily="18" charset="-120"/>
                <a:ea typeface="PMingLiU" panose="02020500000000000000" pitchFamily="18" charset="-120"/>
              </a:rPr>
              <a:t>325</a:t>
            </a:r>
            <a:r>
              <a:rPr lang="ja-JP" altLang="en-US" sz="2800">
                <a:latin typeface="PMingLiU" panose="02020500000000000000" pitchFamily="18" charset="-120"/>
                <a:ea typeface="PMingLiU" panose="02020500000000000000" pitchFamily="18" charset="-120"/>
              </a:rPr>
              <a:t>萬英畝減少到</a:t>
            </a:r>
            <a:r>
              <a:rPr lang="en-US" altLang="ja-JP" sz="2800" dirty="0">
                <a:latin typeface="PMingLiU" panose="02020500000000000000" pitchFamily="18" charset="-120"/>
                <a:ea typeface="PMingLiU" panose="02020500000000000000" pitchFamily="18" charset="-120"/>
              </a:rPr>
              <a:t>123</a:t>
            </a:r>
            <a:r>
              <a:rPr lang="ja-JP" altLang="en-US" sz="2800">
                <a:latin typeface="PMingLiU" panose="02020500000000000000" pitchFamily="18" charset="-120"/>
                <a:ea typeface="PMingLiU" panose="02020500000000000000" pitchFamily="18" charset="-120"/>
              </a:rPr>
              <a:t>萬英畝。</a:t>
            </a:r>
          </a:p>
          <a:p>
            <a:pPr>
              <a:lnSpc>
                <a:spcPct val="100000"/>
              </a:lnSpc>
            </a:pPr>
            <a:r>
              <a:rPr lang="ja-JP" altLang="en-US" sz="2800">
                <a:latin typeface="PMingLiU" panose="02020500000000000000" pitchFamily="18" charset="-120"/>
                <a:ea typeface="PMingLiU" panose="02020500000000000000" pitchFamily="18" charset="-120"/>
              </a:rPr>
              <a:t>這是前所未有的， 唯一的例外是，威爾遜（</a:t>
            </a:r>
            <a:r>
              <a:rPr lang="en-US" sz="2800" dirty="0">
                <a:latin typeface="PMingLiU" panose="02020500000000000000" pitchFamily="18" charset="-120"/>
                <a:ea typeface="PMingLiU" panose="02020500000000000000" pitchFamily="18" charset="-120"/>
              </a:rPr>
              <a:t>Woodrow Wilson）</a:t>
            </a:r>
            <a:r>
              <a:rPr lang="ja-JP" altLang="en-US" sz="2800">
                <a:latin typeface="PMingLiU" panose="02020500000000000000" pitchFamily="18" charset="-120"/>
                <a:ea typeface="PMingLiU" panose="02020500000000000000" pitchFamily="18" charset="-120"/>
              </a:rPr>
              <a:t>總統在</a:t>
            </a:r>
            <a:r>
              <a:rPr lang="en-US" altLang="ja-JP" sz="2800" dirty="0">
                <a:latin typeface="PMingLiU" panose="02020500000000000000" pitchFamily="18" charset="-120"/>
                <a:ea typeface="PMingLiU" panose="02020500000000000000" pitchFamily="18" charset="-120"/>
              </a:rPr>
              <a:t>1915</a:t>
            </a:r>
            <a:r>
              <a:rPr lang="ja-JP" altLang="en-US" sz="2800">
                <a:latin typeface="PMingLiU" panose="02020500000000000000" pitchFamily="18" charset="-120"/>
                <a:ea typeface="PMingLiU" panose="02020500000000000000" pitchFamily="18" charset="-120"/>
              </a:rPr>
              <a:t>年從華盛頓州的奧林匹斯山國家紀念地（</a:t>
            </a:r>
            <a:r>
              <a:rPr lang="en-US" sz="2800" dirty="0">
                <a:latin typeface="PMingLiU" panose="02020500000000000000" pitchFamily="18" charset="-120"/>
                <a:ea typeface="PMingLiU" panose="02020500000000000000" pitchFamily="18" charset="-120"/>
              </a:rPr>
              <a:t>Mount Olympus National Monument）</a:t>
            </a:r>
            <a:r>
              <a:rPr lang="ja-JP" altLang="en-US" sz="2800">
                <a:latin typeface="PMingLiU" panose="02020500000000000000" pitchFamily="18" charset="-120"/>
                <a:ea typeface="PMingLiU" panose="02020500000000000000" pitchFamily="18" charset="-120"/>
              </a:rPr>
              <a:t>減少了</a:t>
            </a:r>
            <a:r>
              <a:rPr lang="en-US" altLang="ja-JP" sz="2800" dirty="0">
                <a:latin typeface="PMingLiU" panose="02020500000000000000" pitchFamily="18" charset="-120"/>
                <a:ea typeface="PMingLiU" panose="02020500000000000000" pitchFamily="18" charset="-120"/>
              </a:rPr>
              <a:t>30</a:t>
            </a:r>
            <a:r>
              <a:rPr lang="ja-JP" altLang="en-US" sz="2800">
                <a:latin typeface="PMingLiU" panose="02020500000000000000" pitchFamily="18" charset="-120"/>
                <a:ea typeface="PMingLiU" panose="02020500000000000000" pitchFamily="18" charset="-120"/>
              </a:rPr>
              <a:t>萬英畝。</a:t>
            </a:r>
            <a:endParaRPr lang="en-US" sz="2800" dirty="0">
              <a:latin typeface="PMingLiU" panose="02020500000000000000" pitchFamily="18" charset="-120"/>
              <a:ea typeface="PMingLiU" panose="02020500000000000000" pitchFamily="18" charset="-120"/>
            </a:endParaRPr>
          </a:p>
        </p:txBody>
      </p:sp>
      <p:pic>
        <p:nvPicPr>
          <p:cNvPr id="4" name="Shape 165">
            <a:extLst>
              <a:ext uri="{FF2B5EF4-FFF2-40B4-BE49-F238E27FC236}">
                <a16:creationId xmlns:a16="http://schemas.microsoft.com/office/drawing/2014/main" id="{EFB9122E-90AE-8D46-99A9-0F2E89FEEA86}"/>
              </a:ext>
            </a:extLst>
          </p:cNvPr>
          <p:cNvPicPr preferRelativeResize="0"/>
          <p:nvPr/>
        </p:nvPicPr>
        <p:blipFill rotWithShape="1">
          <a:blip r:embed="rId2">
            <a:alphaModFix/>
          </a:blip>
          <a:srcRect/>
          <a:stretch/>
        </p:blipFill>
        <p:spPr>
          <a:xfrm>
            <a:off x="7931708" y="2226197"/>
            <a:ext cx="2729947" cy="4094921"/>
          </a:xfrm>
          <a:prstGeom prst="rect">
            <a:avLst/>
          </a:prstGeom>
          <a:noFill/>
          <a:ln>
            <a:noFill/>
          </a:ln>
        </p:spPr>
      </p:pic>
    </p:spTree>
    <p:extLst>
      <p:ext uri="{BB962C8B-B14F-4D97-AF65-F5344CB8AC3E}">
        <p14:creationId xmlns:p14="http://schemas.microsoft.com/office/powerpoint/2010/main" val="16374230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pic>
        <p:nvPicPr>
          <p:cNvPr id="173" name="Shape 173"/>
          <p:cNvPicPr preferRelativeResize="0"/>
          <p:nvPr/>
        </p:nvPicPr>
        <p:blipFill rotWithShape="1">
          <a:blip r:embed="rId3">
            <a:alphaModFix/>
          </a:blip>
          <a:srcRect/>
          <a:stretch/>
        </p:blipFill>
        <p:spPr>
          <a:xfrm>
            <a:off x="3701071" y="1639614"/>
            <a:ext cx="4472962" cy="2979683"/>
          </a:xfrm>
          <a:prstGeom prst="rect">
            <a:avLst/>
          </a:prstGeom>
          <a:noFill/>
          <a:ln>
            <a:noFill/>
          </a:ln>
        </p:spPr>
      </p:pic>
      <p:sp>
        <p:nvSpPr>
          <p:cNvPr id="170" name="Shape 170"/>
          <p:cNvSpPr txBox="1">
            <a:spLocks noGrp="1"/>
          </p:cNvSpPr>
          <p:nvPr>
            <p:ph type="title"/>
          </p:nvPr>
        </p:nvSpPr>
        <p:spPr>
          <a:xfrm>
            <a:off x="472966" y="772510"/>
            <a:ext cx="9790386" cy="867104"/>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accent1"/>
              </a:buClr>
              <a:buSzPts val="3600"/>
              <a:buFont typeface="Trebuchet MS"/>
              <a:buNone/>
            </a:pPr>
            <a:r>
              <a:rPr lang="en-US" dirty="0">
                <a:solidFill>
                  <a:srgbClr val="90C226"/>
                </a:solidFill>
              </a:rPr>
              <a:t>Grand Staircase-Escalante National Monument</a:t>
            </a:r>
            <a:endParaRPr sz="3600" b="0" i="0" u="none" strike="noStrike" cap="none" dirty="0">
              <a:solidFill>
                <a:schemeClr val="accent1"/>
              </a:solidFill>
              <a:latin typeface="Trebuchet MS"/>
              <a:ea typeface="Trebuchet MS"/>
              <a:cs typeface="Trebuchet MS"/>
              <a:sym typeface="Trebuchet MS"/>
            </a:endParaRPr>
          </a:p>
        </p:txBody>
      </p:sp>
      <p:pic>
        <p:nvPicPr>
          <p:cNvPr id="171" name="Shape 171"/>
          <p:cNvPicPr preferRelativeResize="0">
            <a:picLocks noGrp="1"/>
          </p:cNvPicPr>
          <p:nvPr>
            <p:ph type="body" idx="1"/>
          </p:nvPr>
        </p:nvPicPr>
        <p:blipFill rotWithShape="1">
          <a:blip r:embed="rId4">
            <a:alphaModFix/>
          </a:blip>
          <a:srcRect/>
          <a:stretch/>
        </p:blipFill>
        <p:spPr>
          <a:xfrm>
            <a:off x="7325804" y="3683320"/>
            <a:ext cx="4079367" cy="2717454"/>
          </a:xfrm>
          <a:prstGeom prst="rect">
            <a:avLst/>
          </a:prstGeom>
          <a:noFill/>
          <a:ln>
            <a:noFill/>
          </a:ln>
        </p:spPr>
      </p:pic>
      <p:pic>
        <p:nvPicPr>
          <p:cNvPr id="172" name="Shape 172"/>
          <p:cNvPicPr preferRelativeResize="0"/>
          <p:nvPr/>
        </p:nvPicPr>
        <p:blipFill rotWithShape="1">
          <a:blip r:embed="rId5">
            <a:alphaModFix/>
          </a:blip>
          <a:srcRect/>
          <a:stretch/>
        </p:blipFill>
        <p:spPr>
          <a:xfrm>
            <a:off x="882275" y="2090178"/>
            <a:ext cx="2664965" cy="4310596"/>
          </a:xfrm>
          <a:prstGeom prst="rect">
            <a:avLst/>
          </a:prstGeom>
          <a:noFill/>
          <a:ln>
            <a:noFill/>
          </a:ln>
        </p:spPr>
      </p:pic>
    </p:spTree>
    <p:extLst>
      <p:ext uri="{BB962C8B-B14F-4D97-AF65-F5344CB8AC3E}">
        <p14:creationId xmlns:p14="http://schemas.microsoft.com/office/powerpoint/2010/main" val="10703048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8" name="Shape 178"/>
          <p:cNvSpPr txBox="1">
            <a:spLocks noGrp="1"/>
          </p:cNvSpPr>
          <p:nvPr>
            <p:ph type="title"/>
          </p:nvPr>
        </p:nvSpPr>
        <p:spPr>
          <a:xfrm>
            <a:off x="504498" y="814551"/>
            <a:ext cx="9648496" cy="856593"/>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US" dirty="0">
                <a:solidFill>
                  <a:srgbClr val="90C226"/>
                </a:solidFill>
              </a:rPr>
              <a:t>Grand Staircase-Escalante National Monument</a:t>
            </a:r>
            <a:endParaRPr dirty="0"/>
          </a:p>
        </p:txBody>
      </p:sp>
      <p:sp>
        <p:nvSpPr>
          <p:cNvPr id="179" name="Shape 179"/>
          <p:cNvSpPr txBox="1">
            <a:spLocks noGrp="1"/>
          </p:cNvSpPr>
          <p:nvPr>
            <p:ph type="body" idx="1"/>
          </p:nvPr>
        </p:nvSpPr>
        <p:spPr>
          <a:xfrm>
            <a:off x="677334" y="2160589"/>
            <a:ext cx="8596800" cy="3880800"/>
          </a:xfrm>
          <a:prstGeom prst="rect">
            <a:avLst/>
          </a:prstGeom>
        </p:spPr>
        <p:txBody>
          <a:bodyPr spcFirstLastPara="1" wrap="square" lIns="91425" tIns="91425" rIns="91425" bIns="91425" anchor="t" anchorCtr="0">
            <a:noAutofit/>
          </a:bodyPr>
          <a:lstStyle/>
          <a:p>
            <a:pPr marL="342900" lvl="0" indent="-251459">
              <a:spcBef>
                <a:spcPts val="1000"/>
              </a:spcBef>
              <a:spcAft>
                <a:spcPts val="0"/>
              </a:spcAft>
              <a:buNone/>
            </a:pPr>
            <a:endParaRPr/>
          </a:p>
        </p:txBody>
      </p:sp>
      <p:pic>
        <p:nvPicPr>
          <p:cNvPr id="180" name="Shape 180"/>
          <p:cNvPicPr preferRelativeResize="0"/>
          <p:nvPr/>
        </p:nvPicPr>
        <p:blipFill>
          <a:blip r:embed="rId3">
            <a:alphaModFix/>
          </a:blip>
          <a:stretch>
            <a:fillRect/>
          </a:stretch>
        </p:blipFill>
        <p:spPr>
          <a:xfrm>
            <a:off x="891650" y="2441500"/>
            <a:ext cx="9582293" cy="3943534"/>
          </a:xfrm>
          <a:prstGeom prst="rect">
            <a:avLst/>
          </a:prstGeom>
          <a:noFill/>
          <a:ln>
            <a:noFill/>
          </a:ln>
        </p:spPr>
      </p:pic>
    </p:spTree>
    <p:extLst>
      <p:ext uri="{BB962C8B-B14F-4D97-AF65-F5344CB8AC3E}">
        <p14:creationId xmlns:p14="http://schemas.microsoft.com/office/powerpoint/2010/main" val="29382367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sp>
        <p:nvSpPr>
          <p:cNvPr id="185" name="Shape 185"/>
          <p:cNvSpPr txBox="1">
            <a:spLocks noGrp="1"/>
          </p:cNvSpPr>
          <p:nvPr>
            <p:ph type="title"/>
          </p:nvPr>
        </p:nvSpPr>
        <p:spPr>
          <a:xfrm>
            <a:off x="677334" y="650928"/>
            <a:ext cx="8596800" cy="1055771"/>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US" dirty="0">
                <a:solidFill>
                  <a:srgbClr val="90C226"/>
                </a:solidFill>
              </a:rPr>
              <a:t>Olympics National Park</a:t>
            </a:r>
            <a:endParaRPr dirty="0"/>
          </a:p>
        </p:txBody>
      </p:sp>
      <p:sp>
        <p:nvSpPr>
          <p:cNvPr id="186" name="Shape 186"/>
          <p:cNvSpPr txBox="1">
            <a:spLocks noGrp="1"/>
          </p:cNvSpPr>
          <p:nvPr>
            <p:ph type="body" idx="1"/>
          </p:nvPr>
        </p:nvSpPr>
        <p:spPr>
          <a:xfrm>
            <a:off x="677334" y="2160589"/>
            <a:ext cx="8596800" cy="3880800"/>
          </a:xfrm>
          <a:prstGeom prst="rect">
            <a:avLst/>
          </a:prstGeom>
        </p:spPr>
        <p:txBody>
          <a:bodyPr spcFirstLastPara="1" wrap="square" lIns="91425" tIns="91425" rIns="91425" bIns="91425" anchor="t" anchorCtr="0">
            <a:noAutofit/>
          </a:bodyPr>
          <a:lstStyle/>
          <a:p>
            <a:pPr marL="342900" lvl="0" indent="-251459">
              <a:spcBef>
                <a:spcPts val="1000"/>
              </a:spcBef>
              <a:spcAft>
                <a:spcPts val="0"/>
              </a:spcAft>
              <a:buNone/>
            </a:pPr>
            <a:endParaRPr/>
          </a:p>
        </p:txBody>
      </p:sp>
      <p:pic>
        <p:nvPicPr>
          <p:cNvPr id="187" name="Shape 187"/>
          <p:cNvPicPr preferRelativeResize="0"/>
          <p:nvPr/>
        </p:nvPicPr>
        <p:blipFill>
          <a:blip r:embed="rId3">
            <a:alphaModFix/>
          </a:blip>
          <a:stretch>
            <a:fillRect/>
          </a:stretch>
        </p:blipFill>
        <p:spPr>
          <a:xfrm>
            <a:off x="677334" y="1495095"/>
            <a:ext cx="8741126" cy="5211787"/>
          </a:xfrm>
          <a:prstGeom prst="rect">
            <a:avLst/>
          </a:prstGeom>
          <a:noFill/>
          <a:ln>
            <a:noFill/>
          </a:ln>
        </p:spPr>
      </p:pic>
    </p:spTree>
    <p:extLst>
      <p:ext uri="{BB962C8B-B14F-4D97-AF65-F5344CB8AC3E}">
        <p14:creationId xmlns:p14="http://schemas.microsoft.com/office/powerpoint/2010/main" val="20563753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E:\essays\crane_3309.jpg">
            <a:extLst>
              <a:ext uri="{FF2B5EF4-FFF2-40B4-BE49-F238E27FC236}">
                <a16:creationId xmlns:a16="http://schemas.microsoft.com/office/drawing/2014/main" id="{80960C8F-4113-AC4E-BC63-A69213A8551E}"/>
              </a:ext>
            </a:extLst>
          </p:cNvPr>
          <p:cNvPicPr/>
          <p:nvPr/>
        </p:nvPicPr>
        <p:blipFill>
          <a:blip r:embed="rId2" cstate="screen">
            <a:extLst>
              <a:ext uri="{28A0092B-C50C-407E-A947-70E740481C1C}">
                <a14:useLocalDpi xmlns:a14="http://schemas.microsoft.com/office/drawing/2010/main"/>
              </a:ext>
            </a:extLst>
          </a:blip>
          <a:srcRect/>
          <a:stretch>
            <a:fillRect/>
          </a:stretch>
        </p:blipFill>
        <p:spPr bwMode="auto">
          <a:xfrm>
            <a:off x="8514102" y="2355701"/>
            <a:ext cx="3560160" cy="2373440"/>
          </a:xfrm>
          <a:prstGeom prst="rect">
            <a:avLst/>
          </a:prstGeom>
          <a:noFill/>
          <a:ln>
            <a:solidFill>
              <a:schemeClr val="tx1"/>
            </a:solidFill>
          </a:ln>
        </p:spPr>
      </p:pic>
      <p:sp>
        <p:nvSpPr>
          <p:cNvPr id="2" name="Title 1">
            <a:extLst>
              <a:ext uri="{FF2B5EF4-FFF2-40B4-BE49-F238E27FC236}">
                <a16:creationId xmlns:a16="http://schemas.microsoft.com/office/drawing/2014/main" id="{5D675062-E634-1948-BF4E-751CEE721928}"/>
              </a:ext>
            </a:extLst>
          </p:cNvPr>
          <p:cNvSpPr>
            <a:spLocks noGrp="1"/>
          </p:cNvSpPr>
          <p:nvPr>
            <p:ph type="title"/>
          </p:nvPr>
        </p:nvSpPr>
        <p:spPr/>
        <p:txBody>
          <a:bodyPr/>
          <a:lstStyle/>
          <a:p>
            <a:r>
              <a:rPr lang="ja-JP" altLang="en-US">
                <a:latin typeface="PMingLiU" panose="02020500000000000000" pitchFamily="18" charset="-120"/>
                <a:ea typeface="PMingLiU" panose="02020500000000000000" pitchFamily="18" charset="-120"/>
              </a:rPr>
              <a:t>人以自己為世界的中心</a:t>
            </a:r>
            <a:endParaRPr lang="en-US" dirty="0">
              <a:latin typeface="PMingLiU" panose="02020500000000000000" pitchFamily="18" charset="-120"/>
              <a:ea typeface="PMingLiU" panose="02020500000000000000" pitchFamily="18" charset="-120"/>
            </a:endParaRPr>
          </a:p>
        </p:txBody>
      </p:sp>
      <p:sp>
        <p:nvSpPr>
          <p:cNvPr id="3" name="Content Placeholder 2">
            <a:extLst>
              <a:ext uri="{FF2B5EF4-FFF2-40B4-BE49-F238E27FC236}">
                <a16:creationId xmlns:a16="http://schemas.microsoft.com/office/drawing/2014/main" id="{D9FC272D-1476-624B-A925-F38E42298E17}"/>
              </a:ext>
            </a:extLst>
          </p:cNvPr>
          <p:cNvSpPr>
            <a:spLocks noGrp="1"/>
          </p:cNvSpPr>
          <p:nvPr>
            <p:ph idx="1"/>
          </p:nvPr>
        </p:nvSpPr>
        <p:spPr>
          <a:xfrm>
            <a:off x="491134" y="2356215"/>
            <a:ext cx="5247513" cy="3599316"/>
          </a:xfrm>
        </p:spPr>
        <p:txBody>
          <a:bodyPr>
            <a:normAutofit fontScale="92500"/>
          </a:bodyPr>
          <a:lstStyle/>
          <a:p>
            <a:r>
              <a:rPr lang="ja-JP" altLang="en-US" sz="2800">
                <a:latin typeface="PMingLiU" panose="02020500000000000000" pitchFamily="18" charset="-120"/>
                <a:ea typeface="PMingLiU" panose="02020500000000000000" pitchFamily="18" charset="-120"/>
              </a:rPr>
              <a:t>世界自然保護聯盟列出了</a:t>
            </a:r>
            <a:r>
              <a:rPr lang="en-US" altLang="ja-JP" sz="2800" dirty="0">
                <a:latin typeface="PMingLiU" panose="02020500000000000000" pitchFamily="18" charset="-120"/>
                <a:ea typeface="PMingLiU" panose="02020500000000000000" pitchFamily="18" charset="-120"/>
              </a:rPr>
              <a:t>16,306</a:t>
            </a:r>
            <a:r>
              <a:rPr lang="ja-JP" altLang="en-US" sz="2800">
                <a:latin typeface="PMingLiU" panose="02020500000000000000" pitchFamily="18" charset="-120"/>
                <a:ea typeface="PMingLiU" panose="02020500000000000000" pitchFamily="18" charset="-120"/>
              </a:rPr>
              <a:t>瀕臨滅絕的物種。</a:t>
            </a:r>
            <a:endParaRPr lang="en-US" altLang="ja-JP" sz="2800" dirty="0">
              <a:latin typeface="PMingLiU" panose="02020500000000000000" pitchFamily="18" charset="-120"/>
              <a:ea typeface="PMingLiU" panose="02020500000000000000" pitchFamily="18" charset="-120"/>
            </a:endParaRPr>
          </a:p>
          <a:p>
            <a:r>
              <a:rPr lang="ja-JP" altLang="en-US" sz="2800">
                <a:latin typeface="PMingLiU" panose="02020500000000000000" pitchFamily="18" charset="-120"/>
                <a:ea typeface="PMingLiU" panose="02020500000000000000" pitchFamily="18" charset="-120"/>
              </a:rPr>
              <a:t>丹頂鶴的正式學名是「日本鶴」，但是現在日本本州的野生丹頂鶴已經絕種，只是北海道仍然有丹頂鶴。</a:t>
            </a:r>
            <a:endParaRPr lang="en-US" altLang="ja-JP" sz="2800" dirty="0">
              <a:latin typeface="PMingLiU" panose="02020500000000000000" pitchFamily="18" charset="-120"/>
              <a:ea typeface="PMingLiU" panose="02020500000000000000" pitchFamily="18" charset="-120"/>
            </a:endParaRPr>
          </a:p>
          <a:p>
            <a:r>
              <a:rPr lang="ja-JP" altLang="en-US" sz="2800">
                <a:latin typeface="PMingLiU" panose="02020500000000000000" pitchFamily="18" charset="-120"/>
                <a:ea typeface="PMingLiU" panose="02020500000000000000" pitchFamily="18" charset="-120"/>
              </a:rPr>
              <a:t>在全世界僅剩下三千多隻丹頂鶴。</a:t>
            </a:r>
            <a:endParaRPr lang="en-US" altLang="ja-JP" sz="2800" dirty="0">
              <a:latin typeface="PMingLiU" panose="02020500000000000000" pitchFamily="18" charset="-120"/>
              <a:ea typeface="PMingLiU" panose="02020500000000000000" pitchFamily="18" charset="-120"/>
            </a:endParaRPr>
          </a:p>
          <a:p>
            <a:r>
              <a:rPr lang="ja-JP" altLang="en-US" sz="2800">
                <a:latin typeface="PMingLiU" panose="02020500000000000000" pitchFamily="18" charset="-120"/>
                <a:ea typeface="PMingLiU" panose="02020500000000000000" pitchFamily="18" charset="-120"/>
              </a:rPr>
              <a:t>在末世時牠們會被</a:t>
            </a:r>
            <a:r>
              <a:rPr lang="ja-JP" altLang="en-US" sz="2800">
                <a:solidFill>
                  <a:srgbClr val="FFC000"/>
                </a:solidFill>
                <a:latin typeface="PMingLiU" panose="02020500000000000000" pitchFamily="18" charset="-120"/>
                <a:ea typeface="PMingLiU" panose="02020500000000000000" pitchFamily="18" charset="-120"/>
              </a:rPr>
              <a:t>全部毀滅</a:t>
            </a:r>
            <a:r>
              <a:rPr lang="ja-JP" altLang="en-US" sz="2800">
                <a:latin typeface="PMingLiU" panose="02020500000000000000" pitchFamily="18" charset="-120"/>
                <a:ea typeface="PMingLiU" panose="02020500000000000000" pitchFamily="18" charset="-120"/>
              </a:rPr>
              <a:t>嗎？</a:t>
            </a:r>
            <a:endParaRPr lang="en-US" sz="2800" dirty="0">
              <a:latin typeface="PMingLiU" panose="02020500000000000000" pitchFamily="18" charset="-120"/>
              <a:ea typeface="PMingLiU" panose="02020500000000000000" pitchFamily="18" charset="-120"/>
            </a:endParaRPr>
          </a:p>
        </p:txBody>
      </p:sp>
      <p:pic>
        <p:nvPicPr>
          <p:cNvPr id="4" name="Picture 3" descr="E:\essays\crane_3755.jpg">
            <a:extLst>
              <a:ext uri="{FF2B5EF4-FFF2-40B4-BE49-F238E27FC236}">
                <a16:creationId xmlns:a16="http://schemas.microsoft.com/office/drawing/2014/main" id="{3CD82D74-9FE8-734D-AC05-22D7043955D4}"/>
              </a:ext>
            </a:extLst>
          </p:cNvPr>
          <p:cNvPicPr/>
          <p:nvPr/>
        </p:nvPicPr>
        <p:blipFill>
          <a:blip r:embed="rId3" cstate="screen">
            <a:extLst>
              <a:ext uri="{28A0092B-C50C-407E-A947-70E740481C1C}">
                <a14:useLocalDpi xmlns:a14="http://schemas.microsoft.com/office/drawing/2010/main"/>
              </a:ext>
            </a:extLst>
          </a:blip>
          <a:srcRect/>
          <a:stretch>
            <a:fillRect/>
          </a:stretch>
        </p:blipFill>
        <p:spPr bwMode="auto">
          <a:xfrm>
            <a:off x="5738647" y="791906"/>
            <a:ext cx="3474257" cy="2316395"/>
          </a:xfrm>
          <a:prstGeom prst="rect">
            <a:avLst/>
          </a:prstGeom>
          <a:noFill/>
          <a:ln>
            <a:solidFill>
              <a:schemeClr val="tx1"/>
            </a:solidFill>
          </a:ln>
        </p:spPr>
      </p:pic>
      <p:pic>
        <p:nvPicPr>
          <p:cNvPr id="5" name="Picture 4" descr="E:\essays\crane_3422.jpg">
            <a:extLst>
              <a:ext uri="{FF2B5EF4-FFF2-40B4-BE49-F238E27FC236}">
                <a16:creationId xmlns:a16="http://schemas.microsoft.com/office/drawing/2014/main" id="{FBBBB10D-1F87-C745-B23C-244435E99788}"/>
              </a:ext>
            </a:extLst>
          </p:cNvPr>
          <p:cNvPicPr/>
          <p:nvPr/>
        </p:nvPicPr>
        <p:blipFill>
          <a:blip r:embed="rId4" cstate="screen">
            <a:extLst>
              <a:ext uri="{28A0092B-C50C-407E-A947-70E740481C1C}">
                <a14:useLocalDpi xmlns:a14="http://schemas.microsoft.com/office/drawing/2010/main"/>
              </a:ext>
            </a:extLst>
          </a:blip>
          <a:srcRect/>
          <a:stretch>
            <a:fillRect/>
          </a:stretch>
        </p:blipFill>
        <p:spPr bwMode="auto">
          <a:xfrm>
            <a:off x="6123700" y="3542421"/>
            <a:ext cx="3474257" cy="2779551"/>
          </a:xfrm>
          <a:prstGeom prst="rect">
            <a:avLst/>
          </a:prstGeom>
          <a:noFill/>
          <a:ln>
            <a:solidFill>
              <a:schemeClr val="tx1"/>
            </a:solidFill>
          </a:ln>
        </p:spPr>
      </p:pic>
    </p:spTree>
    <p:extLst>
      <p:ext uri="{BB962C8B-B14F-4D97-AF65-F5344CB8AC3E}">
        <p14:creationId xmlns:p14="http://schemas.microsoft.com/office/powerpoint/2010/main" val="9142722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103294-6ACF-E04D-9B4A-6E40878FFCC0}"/>
              </a:ext>
            </a:extLst>
          </p:cNvPr>
          <p:cNvSpPr>
            <a:spLocks noGrp="1"/>
          </p:cNvSpPr>
          <p:nvPr>
            <p:ph type="title"/>
          </p:nvPr>
        </p:nvSpPr>
        <p:spPr/>
        <p:txBody>
          <a:bodyPr/>
          <a:lstStyle/>
          <a:p>
            <a:r>
              <a:rPr lang="ja-JP" altLang="en-US">
                <a:latin typeface="PMingLiU" panose="02020500000000000000" pitchFamily="18" charset="-120"/>
                <a:ea typeface="PMingLiU" panose="02020500000000000000" pitchFamily="18" charset="-120"/>
              </a:rPr>
              <a:t>我們正確地理解末世論嗎？</a:t>
            </a:r>
            <a:endParaRPr lang="en-US" dirty="0">
              <a:latin typeface="PMingLiU" panose="02020500000000000000" pitchFamily="18" charset="-120"/>
              <a:ea typeface="PMingLiU" panose="02020500000000000000" pitchFamily="18" charset="-120"/>
            </a:endParaRPr>
          </a:p>
        </p:txBody>
      </p:sp>
      <p:sp>
        <p:nvSpPr>
          <p:cNvPr id="3" name="Content Placeholder 2">
            <a:extLst>
              <a:ext uri="{FF2B5EF4-FFF2-40B4-BE49-F238E27FC236}">
                <a16:creationId xmlns:a16="http://schemas.microsoft.com/office/drawing/2014/main" id="{903E7602-DE84-7743-BA41-3B3E673B577A}"/>
              </a:ext>
            </a:extLst>
          </p:cNvPr>
          <p:cNvSpPr>
            <a:spLocks noGrp="1"/>
          </p:cNvSpPr>
          <p:nvPr>
            <p:ph idx="1"/>
          </p:nvPr>
        </p:nvSpPr>
        <p:spPr>
          <a:xfrm>
            <a:off x="680320" y="2336873"/>
            <a:ext cx="5988493" cy="4111224"/>
          </a:xfrm>
        </p:spPr>
        <p:txBody>
          <a:bodyPr>
            <a:normAutofit fontScale="92500" lnSpcReduction="10000"/>
          </a:bodyPr>
          <a:lstStyle/>
          <a:p>
            <a:pPr>
              <a:lnSpc>
                <a:spcPct val="110000"/>
              </a:lnSpc>
            </a:pPr>
            <a:r>
              <a:rPr lang="ja-JP" altLang="en-US" sz="2800">
                <a:latin typeface="PMingLiU" panose="02020500000000000000" pitchFamily="18" charset="-120"/>
                <a:ea typeface="PMingLiU" panose="02020500000000000000" pitchFamily="18" charset="-120"/>
              </a:rPr>
              <a:t>以賽亞書 </a:t>
            </a:r>
            <a:r>
              <a:rPr lang="en-US" altLang="ja-JP" sz="2800" dirty="0">
                <a:latin typeface="PMingLiU" panose="02020500000000000000" pitchFamily="18" charset="-120"/>
                <a:ea typeface="PMingLiU" panose="02020500000000000000" pitchFamily="18" charset="-120"/>
              </a:rPr>
              <a:t>65: </a:t>
            </a:r>
            <a:r>
              <a:rPr lang="ja-JP" altLang="en-US" sz="2800">
                <a:latin typeface="PMingLiU" panose="02020500000000000000" pitchFamily="18" charset="-120"/>
                <a:ea typeface="PMingLiU" panose="02020500000000000000" pitchFamily="18" charset="-120"/>
              </a:rPr>
              <a:t>「看哪，我造新天新地，從前的事不再被記念，也不再追想</a:t>
            </a:r>
            <a:r>
              <a:rPr lang="en-US" altLang="ja-JP" sz="2800" dirty="0">
                <a:latin typeface="PMingLiU" panose="02020500000000000000" pitchFamily="18" charset="-120"/>
                <a:ea typeface="PMingLiU" panose="02020500000000000000" pitchFamily="18" charset="-120"/>
              </a:rPr>
              <a:t>……</a:t>
            </a:r>
            <a:r>
              <a:rPr lang="ja-JP" altLang="en-US" sz="2800">
                <a:latin typeface="PMingLiU" panose="02020500000000000000" pitchFamily="18" charset="-120"/>
                <a:ea typeface="PMingLiU" panose="02020500000000000000" pitchFamily="18" charset="-120"/>
              </a:rPr>
              <a:t>豺狼必與羊羔同食，獅子必吃草與牛一樣，塵土必做蛇的食物。在我聖山的遍處，這一切都不傷人，不害物。 」</a:t>
            </a:r>
            <a:endParaRPr lang="en-US" altLang="ja-JP" sz="2800" dirty="0">
              <a:latin typeface="PMingLiU" panose="02020500000000000000" pitchFamily="18" charset="-120"/>
              <a:ea typeface="PMingLiU" panose="02020500000000000000" pitchFamily="18" charset="-120"/>
            </a:endParaRPr>
          </a:p>
          <a:p>
            <a:pPr>
              <a:lnSpc>
                <a:spcPct val="110000"/>
              </a:lnSpc>
            </a:pPr>
            <a:r>
              <a:rPr lang="ja-JP" altLang="en-US" sz="2800">
                <a:latin typeface="PMingLiU" panose="02020500000000000000" pitchFamily="18" charset="-120"/>
                <a:ea typeface="PMingLiU" panose="02020500000000000000" pitchFamily="18" charset="-120"/>
              </a:rPr>
              <a:t>以賽亞書描繪了一個重建的宇宙，一個人與大自然恢復和諧關係的新天新地。</a:t>
            </a:r>
            <a:endParaRPr lang="en-US" altLang="ja-JP" sz="2800" dirty="0">
              <a:latin typeface="PMingLiU" panose="02020500000000000000" pitchFamily="18" charset="-120"/>
              <a:ea typeface="PMingLiU" panose="02020500000000000000" pitchFamily="18" charset="-120"/>
            </a:endParaRPr>
          </a:p>
          <a:p>
            <a:endParaRPr lang="ja-JP" altLang="en-US" sz="2800">
              <a:latin typeface="PMingLiU" panose="02020500000000000000" pitchFamily="18" charset="-120"/>
              <a:ea typeface="PMingLiU" panose="02020500000000000000" pitchFamily="18" charset="-120"/>
            </a:endParaRPr>
          </a:p>
        </p:txBody>
      </p:sp>
      <p:pic>
        <p:nvPicPr>
          <p:cNvPr id="4" name="Picture 3">
            <a:extLst>
              <a:ext uri="{FF2B5EF4-FFF2-40B4-BE49-F238E27FC236}">
                <a16:creationId xmlns:a16="http://schemas.microsoft.com/office/drawing/2014/main" id="{53760C98-27FC-6D42-8D42-459D28BC3C7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982373" y="2212538"/>
            <a:ext cx="4114799" cy="4114799"/>
          </a:xfrm>
          <a:prstGeom prst="rect">
            <a:avLst/>
          </a:prstGeom>
        </p:spPr>
      </p:pic>
    </p:spTree>
    <p:extLst>
      <p:ext uri="{BB962C8B-B14F-4D97-AF65-F5344CB8AC3E}">
        <p14:creationId xmlns:p14="http://schemas.microsoft.com/office/powerpoint/2010/main" val="33424064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103294-6ACF-E04D-9B4A-6E40878FFCC0}"/>
              </a:ext>
            </a:extLst>
          </p:cNvPr>
          <p:cNvSpPr>
            <a:spLocks noGrp="1"/>
          </p:cNvSpPr>
          <p:nvPr>
            <p:ph type="title"/>
          </p:nvPr>
        </p:nvSpPr>
        <p:spPr/>
        <p:txBody>
          <a:bodyPr/>
          <a:lstStyle/>
          <a:p>
            <a:r>
              <a:rPr lang="ja-JP" altLang="en-US">
                <a:latin typeface="PMingLiU" panose="02020500000000000000" pitchFamily="18" charset="-120"/>
                <a:ea typeface="PMingLiU" panose="02020500000000000000" pitchFamily="18" charset="-120"/>
              </a:rPr>
              <a:t>我們正確地理解末世論嗎？</a:t>
            </a:r>
            <a:endParaRPr lang="en-US" dirty="0">
              <a:latin typeface="PMingLiU" panose="02020500000000000000" pitchFamily="18" charset="-120"/>
              <a:ea typeface="PMingLiU" panose="02020500000000000000" pitchFamily="18" charset="-120"/>
            </a:endParaRPr>
          </a:p>
        </p:txBody>
      </p:sp>
      <p:sp>
        <p:nvSpPr>
          <p:cNvPr id="3" name="Content Placeholder 2">
            <a:extLst>
              <a:ext uri="{FF2B5EF4-FFF2-40B4-BE49-F238E27FC236}">
                <a16:creationId xmlns:a16="http://schemas.microsoft.com/office/drawing/2014/main" id="{903E7602-DE84-7743-BA41-3B3E673B577A}"/>
              </a:ext>
            </a:extLst>
          </p:cNvPr>
          <p:cNvSpPr>
            <a:spLocks noGrp="1"/>
          </p:cNvSpPr>
          <p:nvPr>
            <p:ph idx="1"/>
          </p:nvPr>
        </p:nvSpPr>
        <p:spPr>
          <a:xfrm>
            <a:off x="443839" y="2305342"/>
            <a:ext cx="10860038" cy="4095458"/>
          </a:xfrm>
        </p:spPr>
        <p:txBody>
          <a:bodyPr>
            <a:normAutofit fontScale="92500"/>
          </a:bodyPr>
          <a:lstStyle/>
          <a:p>
            <a:pPr>
              <a:lnSpc>
                <a:spcPct val="110000"/>
              </a:lnSpc>
            </a:pPr>
            <a:r>
              <a:rPr lang="ja-JP" altLang="en-US" sz="2800">
                <a:latin typeface="PMingLiU" panose="02020500000000000000" pitchFamily="18" charset="-120"/>
                <a:ea typeface="PMingLiU" panose="02020500000000000000" pitchFamily="18" charset="-120"/>
              </a:rPr>
              <a:t>早期的基督徒並不認為末世救贖完全是未來，耶穌說： 「天國近了。 」</a:t>
            </a:r>
          </a:p>
          <a:p>
            <a:pPr>
              <a:lnSpc>
                <a:spcPct val="110000"/>
              </a:lnSpc>
            </a:pPr>
            <a:r>
              <a:rPr lang="ja-JP" altLang="en-US" sz="2800">
                <a:latin typeface="PMingLiU" panose="02020500000000000000" pitchFamily="18" charset="-120"/>
                <a:ea typeface="PMingLiU" panose="02020500000000000000" pitchFamily="18" charset="-120"/>
              </a:rPr>
              <a:t>早期的基督徒相信，最終，整個上帝的創造將得到完全恢復，並且將比以前更好。</a:t>
            </a:r>
            <a:endParaRPr lang="en-US" altLang="ja-JP" sz="2800" dirty="0">
              <a:latin typeface="PMingLiU" panose="02020500000000000000" pitchFamily="18" charset="-120"/>
              <a:ea typeface="PMingLiU" panose="02020500000000000000" pitchFamily="18" charset="-120"/>
            </a:endParaRPr>
          </a:p>
          <a:p>
            <a:pPr>
              <a:lnSpc>
                <a:spcPct val="110000"/>
              </a:lnSpc>
            </a:pPr>
            <a:r>
              <a:rPr lang="ja-JP" altLang="en-US" sz="2800">
                <a:latin typeface="PMingLiU" panose="02020500000000000000" pitchFamily="18" charset="-120"/>
                <a:ea typeface="PMingLiU" panose="02020500000000000000" pitchFamily="18" charset="-120"/>
              </a:rPr>
              <a:t>羅馬書</a:t>
            </a:r>
            <a:r>
              <a:rPr lang="en-US" altLang="ja-JP" sz="2800" dirty="0">
                <a:latin typeface="PMingLiU" panose="02020500000000000000" pitchFamily="18" charset="-120"/>
                <a:ea typeface="PMingLiU" panose="02020500000000000000" pitchFamily="18" charset="-120"/>
              </a:rPr>
              <a:t>8 </a:t>
            </a:r>
            <a:r>
              <a:rPr lang="ja-JP" altLang="en-US" sz="2800">
                <a:latin typeface="PMingLiU" panose="02020500000000000000" pitchFamily="18" charset="-120"/>
                <a:ea typeface="PMingLiU" panose="02020500000000000000" pitchFamily="18" charset="-120"/>
              </a:rPr>
              <a:t>： 「受造之物切望等候神的眾子顯出來。 因為受造之物服在虛空之下，不是自己願意，乃是因那叫他如此的； 但受造之物仍然指望脫離敗壞的轄制，得享</a:t>
            </a:r>
            <a:r>
              <a:rPr lang="en-US" altLang="ja-JP" sz="2800" dirty="0">
                <a:latin typeface="PMingLiU" panose="02020500000000000000" pitchFamily="18" charset="-120"/>
                <a:ea typeface="PMingLiU" panose="02020500000000000000" pitchFamily="18" charset="-120"/>
              </a:rPr>
              <a:t>[a]</a:t>
            </a:r>
            <a:r>
              <a:rPr lang="ja-JP" altLang="en-US" sz="2800">
                <a:latin typeface="PMingLiU" panose="02020500000000000000" pitchFamily="18" charset="-120"/>
                <a:ea typeface="PMingLiU" panose="02020500000000000000" pitchFamily="18" charset="-120"/>
              </a:rPr>
              <a:t>神兒女自由的榮耀。 我們知道，一切受造之物一同嘆息、勞苦，直到如今。 」</a:t>
            </a:r>
            <a:endParaRPr lang="en-US" altLang="ja-JP" sz="2800" dirty="0">
              <a:latin typeface="PMingLiU" panose="02020500000000000000" pitchFamily="18" charset="-120"/>
              <a:ea typeface="PMingLiU" panose="02020500000000000000" pitchFamily="18" charset="-120"/>
            </a:endParaRPr>
          </a:p>
          <a:p>
            <a:pPr>
              <a:lnSpc>
                <a:spcPct val="110000"/>
              </a:lnSpc>
            </a:pPr>
            <a:r>
              <a:rPr lang="ja-JP" altLang="en-US" sz="2800">
                <a:latin typeface="PMingLiU" panose="02020500000000000000" pitchFamily="18" charset="-120"/>
                <a:ea typeface="PMingLiU" panose="02020500000000000000" pitchFamily="18" charset="-120"/>
              </a:rPr>
              <a:t>自然世界的終局不是毀壞，而是更新， 這</a:t>
            </a:r>
            <a:r>
              <a:rPr lang="ja-JP" altLang="en-US" sz="2800">
                <a:solidFill>
                  <a:srgbClr val="FFC000"/>
                </a:solidFill>
                <a:latin typeface="PMingLiU" panose="02020500000000000000" pitchFamily="18" charset="-120"/>
                <a:ea typeface="PMingLiU" panose="02020500000000000000" pitchFamily="18" charset="-120"/>
              </a:rPr>
              <a:t>包括了一切受造之物</a:t>
            </a:r>
            <a:r>
              <a:rPr lang="ja-JP" altLang="en-US" sz="2800">
                <a:latin typeface="PMingLiU" panose="02020500000000000000" pitchFamily="18" charset="-120"/>
                <a:ea typeface="PMingLiU" panose="02020500000000000000" pitchFamily="18" charset="-120"/>
              </a:rPr>
              <a:t>。</a:t>
            </a:r>
          </a:p>
          <a:p>
            <a:endParaRPr lang="ja-JP" altLang="en-US" sz="2800">
              <a:latin typeface="PMingLiU" panose="02020500000000000000" pitchFamily="18" charset="-120"/>
              <a:ea typeface="PMingLiU" panose="02020500000000000000" pitchFamily="18" charset="-120"/>
            </a:endParaRPr>
          </a:p>
          <a:p>
            <a:endParaRPr lang="en-US" altLang="ja-JP" sz="2800" dirty="0">
              <a:latin typeface="PMingLiU" panose="02020500000000000000" pitchFamily="18" charset="-120"/>
              <a:ea typeface="PMingLiU" panose="02020500000000000000" pitchFamily="18" charset="-120"/>
            </a:endParaRPr>
          </a:p>
        </p:txBody>
      </p:sp>
    </p:spTree>
    <p:extLst>
      <p:ext uri="{BB962C8B-B14F-4D97-AF65-F5344CB8AC3E}">
        <p14:creationId xmlns:p14="http://schemas.microsoft.com/office/powerpoint/2010/main" val="78604049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26C7EC-A8DD-FC4B-8E6C-B309287EB58E}"/>
              </a:ext>
            </a:extLst>
          </p:cNvPr>
          <p:cNvSpPr>
            <a:spLocks noGrp="1"/>
          </p:cNvSpPr>
          <p:nvPr>
            <p:ph type="title"/>
          </p:nvPr>
        </p:nvSpPr>
        <p:spPr/>
        <p:txBody>
          <a:bodyPr/>
          <a:lstStyle/>
          <a:p>
            <a:r>
              <a:rPr lang="ja-JP" altLang="en-US" b="1">
                <a:latin typeface="PMingLiU" panose="02020500000000000000" pitchFamily="18" charset="-120"/>
                <a:ea typeface="PMingLiU" panose="02020500000000000000" pitchFamily="18" charset="-120"/>
              </a:rPr>
              <a:t>啟示錄 </a:t>
            </a:r>
            <a:r>
              <a:rPr lang="en-US" altLang="ja-JP" b="1" dirty="0">
                <a:latin typeface="PMingLiU" panose="02020500000000000000" pitchFamily="18" charset="-120"/>
                <a:ea typeface="PMingLiU" panose="02020500000000000000" pitchFamily="18" charset="-120"/>
              </a:rPr>
              <a:t>21</a:t>
            </a:r>
            <a:endParaRPr lang="en-US" dirty="0">
              <a:latin typeface="PMingLiU" panose="02020500000000000000" pitchFamily="18" charset="-120"/>
              <a:ea typeface="PMingLiU" panose="02020500000000000000" pitchFamily="18" charset="-120"/>
            </a:endParaRPr>
          </a:p>
        </p:txBody>
      </p:sp>
      <p:sp>
        <p:nvSpPr>
          <p:cNvPr id="3" name="Content Placeholder 2">
            <a:extLst>
              <a:ext uri="{FF2B5EF4-FFF2-40B4-BE49-F238E27FC236}">
                <a16:creationId xmlns:a16="http://schemas.microsoft.com/office/drawing/2014/main" id="{9BD1390B-12A3-CD47-8E49-E22C7D0ACADB}"/>
              </a:ext>
            </a:extLst>
          </p:cNvPr>
          <p:cNvSpPr>
            <a:spLocks noGrp="1"/>
          </p:cNvSpPr>
          <p:nvPr>
            <p:ph idx="1"/>
          </p:nvPr>
        </p:nvSpPr>
        <p:spPr>
          <a:xfrm>
            <a:off x="459604" y="2163451"/>
            <a:ext cx="10907334" cy="4205817"/>
          </a:xfrm>
        </p:spPr>
        <p:txBody>
          <a:bodyPr>
            <a:noAutofit/>
          </a:bodyPr>
          <a:lstStyle/>
          <a:p>
            <a:r>
              <a:rPr lang="en-US" altLang="ja-JP" sz="2800" dirty="0">
                <a:latin typeface="PMingLiU" panose="02020500000000000000" pitchFamily="18" charset="-120"/>
                <a:ea typeface="PMingLiU" panose="02020500000000000000" pitchFamily="18" charset="-120"/>
              </a:rPr>
              <a:t>1 </a:t>
            </a:r>
            <a:r>
              <a:rPr lang="ja-JP" altLang="en-US" sz="2800">
                <a:latin typeface="PMingLiU" panose="02020500000000000000" pitchFamily="18" charset="-120"/>
                <a:ea typeface="PMingLiU" panose="02020500000000000000" pitchFamily="18" charset="-120"/>
              </a:rPr>
              <a:t>我又看見一個</a:t>
            </a:r>
            <a:r>
              <a:rPr lang="ja-JP" altLang="en-US" sz="2800">
                <a:solidFill>
                  <a:srgbClr val="FFC000"/>
                </a:solidFill>
                <a:latin typeface="PMingLiU" panose="02020500000000000000" pitchFamily="18" charset="-120"/>
                <a:ea typeface="PMingLiU" panose="02020500000000000000" pitchFamily="18" charset="-120"/>
              </a:rPr>
              <a:t>新天新地</a:t>
            </a:r>
            <a:r>
              <a:rPr lang="ja-JP" altLang="en-US" sz="2800">
                <a:latin typeface="PMingLiU" panose="02020500000000000000" pitchFamily="18" charset="-120"/>
                <a:ea typeface="PMingLiU" panose="02020500000000000000" pitchFamily="18" charset="-120"/>
              </a:rPr>
              <a:t>，因為先前的天地已經過去了，海也不再有了。 </a:t>
            </a:r>
            <a:endParaRPr lang="en-US" altLang="ja-JP" sz="2800" dirty="0">
              <a:latin typeface="PMingLiU" panose="02020500000000000000" pitchFamily="18" charset="-120"/>
              <a:ea typeface="PMingLiU" panose="02020500000000000000" pitchFamily="18" charset="-120"/>
            </a:endParaRPr>
          </a:p>
          <a:p>
            <a:r>
              <a:rPr lang="en-US" altLang="ja-JP" sz="2800" dirty="0">
                <a:latin typeface="PMingLiU" panose="02020500000000000000" pitchFamily="18" charset="-120"/>
                <a:ea typeface="PMingLiU" panose="02020500000000000000" pitchFamily="18" charset="-120"/>
              </a:rPr>
              <a:t>2 </a:t>
            </a:r>
            <a:r>
              <a:rPr lang="ja-JP" altLang="en-US" sz="2800">
                <a:latin typeface="PMingLiU" panose="02020500000000000000" pitchFamily="18" charset="-120"/>
                <a:ea typeface="PMingLiU" panose="02020500000000000000" pitchFamily="18" charset="-120"/>
              </a:rPr>
              <a:t>我又看見聖城新耶路撒冷由神那裡從天而降，預備好了，就如新婦裝飾整齊等候丈夫。</a:t>
            </a:r>
            <a:endParaRPr lang="en-US" altLang="ja-JP" sz="2800" dirty="0">
              <a:latin typeface="PMingLiU" panose="02020500000000000000" pitchFamily="18" charset="-120"/>
              <a:ea typeface="PMingLiU" panose="02020500000000000000" pitchFamily="18" charset="-120"/>
            </a:endParaRPr>
          </a:p>
          <a:p>
            <a:r>
              <a:rPr lang="en-US" altLang="ja-JP" sz="2800" dirty="0">
                <a:latin typeface="PMingLiU" panose="02020500000000000000" pitchFamily="18" charset="-120"/>
                <a:ea typeface="PMingLiU" panose="02020500000000000000" pitchFamily="18" charset="-120"/>
              </a:rPr>
              <a:t>3 </a:t>
            </a:r>
            <a:r>
              <a:rPr lang="ja-JP" altLang="en-US" sz="2800">
                <a:latin typeface="PMingLiU" panose="02020500000000000000" pitchFamily="18" charset="-120"/>
                <a:ea typeface="PMingLiU" panose="02020500000000000000" pitchFamily="18" charset="-120"/>
              </a:rPr>
              <a:t>我聽見有大聲音從寶座出來說：「看哪，神的帳幕在人間！他要與人同住，他們要做他的子民，神要親自與他們同在，做他們的神。 </a:t>
            </a:r>
            <a:endParaRPr lang="en-US" altLang="ja-JP" sz="2800" dirty="0">
              <a:latin typeface="PMingLiU" panose="02020500000000000000" pitchFamily="18" charset="-120"/>
              <a:ea typeface="PMingLiU" panose="02020500000000000000" pitchFamily="18" charset="-120"/>
            </a:endParaRPr>
          </a:p>
          <a:p>
            <a:r>
              <a:rPr lang="en-US" altLang="ja-JP" sz="2800" dirty="0">
                <a:latin typeface="PMingLiU" panose="02020500000000000000" pitchFamily="18" charset="-120"/>
                <a:ea typeface="PMingLiU" panose="02020500000000000000" pitchFamily="18" charset="-120"/>
              </a:rPr>
              <a:t>4 </a:t>
            </a:r>
            <a:r>
              <a:rPr lang="ja-JP" altLang="en-US" sz="2800">
                <a:latin typeface="PMingLiU" panose="02020500000000000000" pitchFamily="18" charset="-120"/>
                <a:ea typeface="PMingLiU" panose="02020500000000000000" pitchFamily="18" charset="-120"/>
              </a:rPr>
              <a:t>神要擦去他們一切的眼淚，不再有死亡，也不再有悲哀、哭號、疼痛，因為以前的事都過去了。」 </a:t>
            </a:r>
            <a:endParaRPr lang="en-US" altLang="ja-JP" sz="2800" dirty="0">
              <a:latin typeface="PMingLiU" panose="02020500000000000000" pitchFamily="18" charset="-120"/>
              <a:ea typeface="PMingLiU" panose="02020500000000000000" pitchFamily="18" charset="-120"/>
            </a:endParaRPr>
          </a:p>
          <a:p>
            <a:r>
              <a:rPr lang="en-US" altLang="ja-JP" sz="2800" dirty="0">
                <a:latin typeface="PMingLiU" panose="02020500000000000000" pitchFamily="18" charset="-120"/>
                <a:ea typeface="PMingLiU" panose="02020500000000000000" pitchFamily="18" charset="-120"/>
              </a:rPr>
              <a:t>5 </a:t>
            </a:r>
            <a:r>
              <a:rPr lang="ja-JP" altLang="en-US" sz="2800">
                <a:latin typeface="PMingLiU" panose="02020500000000000000" pitchFamily="18" charset="-120"/>
                <a:ea typeface="PMingLiU" panose="02020500000000000000" pitchFamily="18" charset="-120"/>
              </a:rPr>
              <a:t>坐寶座的說：「看哪，</a:t>
            </a:r>
            <a:r>
              <a:rPr lang="ja-JP" altLang="en-US" sz="2800">
                <a:solidFill>
                  <a:srgbClr val="FFC000"/>
                </a:solidFill>
                <a:latin typeface="PMingLiU" panose="02020500000000000000" pitchFamily="18" charset="-120"/>
                <a:ea typeface="PMingLiU" panose="02020500000000000000" pitchFamily="18" charset="-120"/>
              </a:rPr>
              <a:t>我將一切都更新了！</a:t>
            </a:r>
            <a:r>
              <a:rPr lang="ja-JP" altLang="en-US" sz="2800">
                <a:latin typeface="PMingLiU" panose="02020500000000000000" pitchFamily="18" charset="-120"/>
                <a:ea typeface="PMingLiU" panose="02020500000000000000" pitchFamily="18" charset="-120"/>
              </a:rPr>
              <a:t>」</a:t>
            </a:r>
            <a:endParaRPr lang="en-US" sz="2800" dirty="0">
              <a:latin typeface="PMingLiU" panose="02020500000000000000" pitchFamily="18" charset="-120"/>
              <a:ea typeface="PMingLiU" panose="02020500000000000000" pitchFamily="18" charset="-120"/>
            </a:endParaRPr>
          </a:p>
        </p:txBody>
      </p:sp>
    </p:spTree>
    <p:extLst>
      <p:ext uri="{BB962C8B-B14F-4D97-AF65-F5344CB8AC3E}">
        <p14:creationId xmlns:p14="http://schemas.microsoft.com/office/powerpoint/2010/main" val="13654963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26C7EC-A8DD-FC4B-8E6C-B309287EB58E}"/>
              </a:ext>
            </a:extLst>
          </p:cNvPr>
          <p:cNvSpPr>
            <a:spLocks noGrp="1"/>
          </p:cNvSpPr>
          <p:nvPr>
            <p:ph type="title"/>
          </p:nvPr>
        </p:nvSpPr>
        <p:spPr/>
        <p:txBody>
          <a:bodyPr/>
          <a:lstStyle/>
          <a:p>
            <a:r>
              <a:rPr lang="ja-JP" altLang="en-US" b="1">
                <a:latin typeface="PMingLiU" panose="02020500000000000000" pitchFamily="18" charset="-120"/>
                <a:ea typeface="PMingLiU" panose="02020500000000000000" pitchFamily="18" charset="-120"/>
              </a:rPr>
              <a:t>啟示錄 </a:t>
            </a:r>
            <a:r>
              <a:rPr lang="en-US" altLang="ja-JP" b="1" dirty="0">
                <a:latin typeface="PMingLiU" panose="02020500000000000000" pitchFamily="18" charset="-120"/>
                <a:ea typeface="PMingLiU" panose="02020500000000000000" pitchFamily="18" charset="-120"/>
              </a:rPr>
              <a:t>21</a:t>
            </a:r>
            <a:endParaRPr lang="en-US" dirty="0">
              <a:latin typeface="PMingLiU" panose="02020500000000000000" pitchFamily="18" charset="-120"/>
              <a:ea typeface="PMingLiU" panose="02020500000000000000" pitchFamily="18" charset="-120"/>
            </a:endParaRPr>
          </a:p>
        </p:txBody>
      </p:sp>
      <p:sp>
        <p:nvSpPr>
          <p:cNvPr id="3" name="Content Placeholder 2">
            <a:extLst>
              <a:ext uri="{FF2B5EF4-FFF2-40B4-BE49-F238E27FC236}">
                <a16:creationId xmlns:a16="http://schemas.microsoft.com/office/drawing/2014/main" id="{9BD1390B-12A3-CD47-8E49-E22C7D0ACADB}"/>
              </a:ext>
            </a:extLst>
          </p:cNvPr>
          <p:cNvSpPr>
            <a:spLocks noGrp="1"/>
          </p:cNvSpPr>
          <p:nvPr>
            <p:ph idx="1"/>
          </p:nvPr>
        </p:nvSpPr>
        <p:spPr>
          <a:xfrm>
            <a:off x="459604" y="2163451"/>
            <a:ext cx="10907334" cy="4205817"/>
          </a:xfrm>
        </p:spPr>
        <p:txBody>
          <a:bodyPr>
            <a:noAutofit/>
          </a:bodyPr>
          <a:lstStyle/>
          <a:p>
            <a:r>
              <a:rPr lang="ja-JP" altLang="en-US" sz="2800">
                <a:latin typeface="PMingLiU" panose="02020500000000000000" pitchFamily="18" charset="-120"/>
                <a:ea typeface="PMingLiU" panose="02020500000000000000" pitchFamily="18" charset="-120"/>
              </a:rPr>
              <a:t>在</a:t>
            </a:r>
            <a:r>
              <a:rPr lang="en-US" altLang="ja-JP" sz="2800" dirty="0">
                <a:latin typeface="PMingLiU" panose="02020500000000000000" pitchFamily="18" charset="-120"/>
                <a:ea typeface="PMingLiU" panose="02020500000000000000" pitchFamily="18" charset="-120"/>
              </a:rPr>
              <a:t>21</a:t>
            </a:r>
            <a:r>
              <a:rPr lang="ja-JP" altLang="en-US" sz="2800">
                <a:latin typeface="PMingLiU" panose="02020500000000000000" pitchFamily="18" charset="-120"/>
                <a:ea typeface="PMingLiU" panose="02020500000000000000" pitchFamily="18" charset="-120"/>
              </a:rPr>
              <a:t>：</a:t>
            </a:r>
            <a:r>
              <a:rPr lang="en-US" altLang="ja-JP" sz="2800" dirty="0">
                <a:latin typeface="PMingLiU" panose="02020500000000000000" pitchFamily="18" charset="-120"/>
                <a:ea typeface="PMingLiU" panose="02020500000000000000" pitchFamily="18" charset="-120"/>
              </a:rPr>
              <a:t>1</a:t>
            </a:r>
            <a:r>
              <a:rPr lang="ja-JP" altLang="en-US" sz="2800">
                <a:latin typeface="PMingLiU" panose="02020500000000000000" pitchFamily="18" charset="-120"/>
                <a:ea typeface="PMingLiU" panose="02020500000000000000" pitchFamily="18" charset="-120"/>
              </a:rPr>
              <a:t>中， 「天地」一詞是指</a:t>
            </a:r>
            <a:r>
              <a:rPr lang="ja-JP" altLang="en-US" sz="2800">
                <a:solidFill>
                  <a:srgbClr val="FFC000"/>
                </a:solidFill>
                <a:latin typeface="PMingLiU" panose="02020500000000000000" pitchFamily="18" charset="-120"/>
                <a:ea typeface="PMingLiU" panose="02020500000000000000" pitchFamily="18" charset="-120"/>
              </a:rPr>
              <a:t>整個宇宙</a:t>
            </a:r>
            <a:r>
              <a:rPr lang="ja-JP" altLang="en-US" sz="2800">
                <a:latin typeface="PMingLiU" panose="02020500000000000000" pitchFamily="18" charset="-120"/>
                <a:ea typeface="PMingLiU" panose="02020500000000000000" pitchFamily="18" charset="-120"/>
              </a:rPr>
              <a:t>，而不只是天堂。</a:t>
            </a:r>
            <a:endParaRPr lang="en-US" altLang="ja-JP" sz="2800" dirty="0">
              <a:latin typeface="PMingLiU" panose="02020500000000000000" pitchFamily="18" charset="-120"/>
              <a:ea typeface="PMingLiU" panose="02020500000000000000" pitchFamily="18" charset="-120"/>
            </a:endParaRPr>
          </a:p>
          <a:p>
            <a:r>
              <a:rPr lang="ja-JP" altLang="en-US" sz="2800">
                <a:latin typeface="PMingLiU" panose="02020500000000000000" pitchFamily="18" charset="-120"/>
                <a:ea typeface="PMingLiU" panose="02020500000000000000" pitchFamily="18" charset="-120"/>
              </a:rPr>
              <a:t>在</a:t>
            </a:r>
            <a:r>
              <a:rPr lang="en-US" altLang="ja-JP" sz="2800" dirty="0">
                <a:latin typeface="PMingLiU" panose="02020500000000000000" pitchFamily="18" charset="-120"/>
                <a:ea typeface="PMingLiU" panose="02020500000000000000" pitchFamily="18" charset="-120"/>
              </a:rPr>
              <a:t>21</a:t>
            </a:r>
            <a:r>
              <a:rPr lang="ja-JP" altLang="en-US" sz="2800">
                <a:latin typeface="PMingLiU" panose="02020500000000000000" pitchFamily="18" charset="-120"/>
                <a:ea typeface="PMingLiU" panose="02020500000000000000" pitchFamily="18" charset="-120"/>
              </a:rPr>
              <a:t>：</a:t>
            </a:r>
            <a:r>
              <a:rPr lang="en-US" altLang="ja-JP" sz="2800" dirty="0">
                <a:latin typeface="PMingLiU" panose="02020500000000000000" pitchFamily="18" charset="-120"/>
                <a:ea typeface="PMingLiU" panose="02020500000000000000" pitchFamily="18" charset="-120"/>
              </a:rPr>
              <a:t>3</a:t>
            </a:r>
            <a:r>
              <a:rPr lang="ja-JP" altLang="en-US" sz="2800">
                <a:latin typeface="PMingLiU" panose="02020500000000000000" pitchFamily="18" charset="-120"/>
                <a:ea typeface="PMingLiU" panose="02020500000000000000" pitchFamily="18" charset="-120"/>
              </a:rPr>
              <a:t>中， 「看哪，神的帳幕在人間！他要與人同住。 」</a:t>
            </a:r>
            <a:r>
              <a:rPr lang="ja-JP" altLang="en-US" sz="2800">
                <a:solidFill>
                  <a:srgbClr val="FFC000"/>
                </a:solidFill>
                <a:latin typeface="PMingLiU" panose="02020500000000000000" pitchFamily="18" charset="-120"/>
                <a:ea typeface="PMingLiU" panose="02020500000000000000" pitchFamily="18" charset="-120"/>
              </a:rPr>
              <a:t>神住在地上</a:t>
            </a:r>
            <a:r>
              <a:rPr lang="ja-JP" altLang="en-US" sz="2800">
                <a:latin typeface="PMingLiU" panose="02020500000000000000" pitchFamily="18" charset="-120"/>
                <a:ea typeface="PMingLiU" panose="02020500000000000000" pitchFamily="18" charset="-120"/>
              </a:rPr>
              <a:t>， 神的國不是在天堂。 在新的創造中，天地之間沒有鮮明的對比。</a:t>
            </a:r>
            <a:endParaRPr lang="en-US" altLang="ja-JP" sz="2800" dirty="0">
              <a:latin typeface="PMingLiU" panose="02020500000000000000" pitchFamily="18" charset="-120"/>
              <a:ea typeface="PMingLiU" panose="02020500000000000000" pitchFamily="18" charset="-120"/>
            </a:endParaRPr>
          </a:p>
          <a:p>
            <a:r>
              <a:rPr lang="ja-JP" altLang="en-US" sz="2800">
                <a:latin typeface="PMingLiU" panose="02020500000000000000" pitchFamily="18" charset="-120"/>
                <a:ea typeface="PMingLiU" panose="02020500000000000000" pitchFamily="18" charset="-120"/>
              </a:rPr>
              <a:t>在</a:t>
            </a:r>
            <a:r>
              <a:rPr lang="en-US" altLang="ja-JP" sz="2800" dirty="0">
                <a:latin typeface="PMingLiU" panose="02020500000000000000" pitchFamily="18" charset="-120"/>
                <a:ea typeface="PMingLiU" panose="02020500000000000000" pitchFamily="18" charset="-120"/>
              </a:rPr>
              <a:t>21</a:t>
            </a:r>
            <a:r>
              <a:rPr lang="ja-JP" altLang="en-US" sz="2800">
                <a:latin typeface="PMingLiU" panose="02020500000000000000" pitchFamily="18" charset="-120"/>
                <a:ea typeface="PMingLiU" panose="02020500000000000000" pitchFamily="18" charset="-120"/>
              </a:rPr>
              <a:t>：</a:t>
            </a:r>
            <a:r>
              <a:rPr lang="en-US" altLang="ja-JP" sz="2800" dirty="0">
                <a:latin typeface="PMingLiU" panose="02020500000000000000" pitchFamily="18" charset="-120"/>
                <a:ea typeface="PMingLiU" panose="02020500000000000000" pitchFamily="18" charset="-120"/>
              </a:rPr>
              <a:t>5</a:t>
            </a:r>
            <a:r>
              <a:rPr lang="ja-JP" altLang="en-US" sz="2800">
                <a:latin typeface="PMingLiU" panose="02020500000000000000" pitchFamily="18" charset="-120"/>
                <a:ea typeface="PMingLiU" panose="02020500000000000000" pitchFamily="18" charset="-120"/>
              </a:rPr>
              <a:t>中，上帝宣告： 「</a:t>
            </a:r>
            <a:r>
              <a:rPr lang="ja-JP" altLang="en-US" sz="2800">
                <a:solidFill>
                  <a:srgbClr val="FFC000"/>
                </a:solidFill>
                <a:latin typeface="PMingLiU" panose="02020500000000000000" pitchFamily="18" charset="-120"/>
                <a:ea typeface="PMingLiU" panose="02020500000000000000" pitchFamily="18" charset="-120"/>
              </a:rPr>
              <a:t>我將一切都更新了！ </a:t>
            </a:r>
            <a:r>
              <a:rPr lang="ja-JP" altLang="en-US" sz="2800">
                <a:latin typeface="PMingLiU" panose="02020500000000000000" pitchFamily="18" charset="-120"/>
                <a:ea typeface="PMingLiU" panose="02020500000000000000" pitchFamily="18" charset="-120"/>
              </a:rPr>
              <a:t>」 （</a:t>
            </a:r>
            <a:r>
              <a:rPr lang="en-US" altLang="ja-JP" sz="2800" dirty="0">
                <a:latin typeface="PMingLiU" panose="02020500000000000000" pitchFamily="18" charset="-120"/>
                <a:ea typeface="PMingLiU" panose="02020500000000000000" pitchFamily="18" charset="-120"/>
              </a:rPr>
              <a:t>I am making everything new</a:t>
            </a:r>
            <a:r>
              <a:rPr lang="ja-JP" altLang="en-US" sz="2800">
                <a:latin typeface="PMingLiU" panose="02020500000000000000" pitchFamily="18" charset="-120"/>
                <a:ea typeface="PMingLiU" panose="02020500000000000000" pitchFamily="18" charset="-120"/>
              </a:rPr>
              <a:t>）他不是宣稱「我重新製造新的事物。 」 （</a:t>
            </a:r>
            <a:r>
              <a:rPr lang="en-US" altLang="ja-JP" sz="2800" dirty="0">
                <a:latin typeface="PMingLiU" panose="02020500000000000000" pitchFamily="18" charset="-120"/>
                <a:ea typeface="PMingLiU" panose="02020500000000000000" pitchFamily="18" charset="-120"/>
              </a:rPr>
              <a:t> I am making new things</a:t>
            </a:r>
            <a:r>
              <a:rPr lang="ja-JP" altLang="en-US" sz="2800">
                <a:latin typeface="PMingLiU" panose="02020500000000000000" pitchFamily="18" charset="-120"/>
                <a:ea typeface="PMingLiU" panose="02020500000000000000" pitchFamily="18" charset="-120"/>
              </a:rPr>
              <a:t>）</a:t>
            </a:r>
            <a:endParaRPr lang="en-US" altLang="ja-JP" sz="2800" dirty="0">
              <a:latin typeface="PMingLiU" panose="02020500000000000000" pitchFamily="18" charset="-120"/>
              <a:ea typeface="PMingLiU" panose="02020500000000000000" pitchFamily="18" charset="-120"/>
            </a:endParaRPr>
          </a:p>
          <a:p>
            <a:r>
              <a:rPr lang="ja-JP" altLang="en-US" sz="2800">
                <a:latin typeface="PMingLiU" panose="02020500000000000000" pitchFamily="18" charset="-120"/>
                <a:ea typeface="PMingLiU" panose="02020500000000000000" pitchFamily="18" charset="-120"/>
              </a:rPr>
              <a:t>新天新地並不是何凌西所說「曲終人散」 （一切都消失） ，而是曲終人未散！</a:t>
            </a:r>
            <a:endParaRPr lang="en-US" sz="2800" dirty="0">
              <a:latin typeface="PMingLiU" panose="02020500000000000000" pitchFamily="18" charset="-120"/>
              <a:ea typeface="PMingLiU" panose="02020500000000000000" pitchFamily="18" charset="-120"/>
            </a:endParaRPr>
          </a:p>
        </p:txBody>
      </p:sp>
    </p:spTree>
    <p:extLst>
      <p:ext uri="{BB962C8B-B14F-4D97-AF65-F5344CB8AC3E}">
        <p14:creationId xmlns:p14="http://schemas.microsoft.com/office/powerpoint/2010/main" val="9295353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582BE8-FF02-C244-B9BF-CAC0FA06E5E6}"/>
              </a:ext>
            </a:extLst>
          </p:cNvPr>
          <p:cNvSpPr>
            <a:spLocks noGrp="1"/>
          </p:cNvSpPr>
          <p:nvPr>
            <p:ph type="title"/>
          </p:nvPr>
        </p:nvSpPr>
        <p:spPr/>
        <p:txBody>
          <a:bodyPr/>
          <a:lstStyle/>
          <a:p>
            <a:r>
              <a:rPr lang="ja-JP" altLang="en-US">
                <a:latin typeface="PMingLiU" panose="02020500000000000000" pitchFamily="18" charset="-120"/>
                <a:ea typeface="PMingLiU" panose="02020500000000000000" pitchFamily="18" charset="-120"/>
              </a:rPr>
              <a:t>新的創造是什麼意思呢？</a:t>
            </a:r>
            <a:endParaRPr lang="en-US" dirty="0">
              <a:latin typeface="PMingLiU" panose="02020500000000000000" pitchFamily="18" charset="-120"/>
              <a:ea typeface="PMingLiU" panose="02020500000000000000" pitchFamily="18" charset="-120"/>
            </a:endParaRPr>
          </a:p>
        </p:txBody>
      </p:sp>
      <p:sp>
        <p:nvSpPr>
          <p:cNvPr id="3" name="Content Placeholder 2">
            <a:extLst>
              <a:ext uri="{FF2B5EF4-FFF2-40B4-BE49-F238E27FC236}">
                <a16:creationId xmlns:a16="http://schemas.microsoft.com/office/drawing/2014/main" id="{340E81CA-424A-E54A-8377-8B4AD91180D3}"/>
              </a:ext>
            </a:extLst>
          </p:cNvPr>
          <p:cNvSpPr>
            <a:spLocks noGrp="1"/>
          </p:cNvSpPr>
          <p:nvPr>
            <p:ph idx="1"/>
          </p:nvPr>
        </p:nvSpPr>
        <p:spPr>
          <a:xfrm>
            <a:off x="475370" y="2356214"/>
            <a:ext cx="6587582" cy="3902695"/>
          </a:xfrm>
        </p:spPr>
        <p:txBody>
          <a:bodyPr>
            <a:normAutofit fontScale="85000" lnSpcReduction="20000"/>
          </a:bodyPr>
          <a:lstStyle/>
          <a:p>
            <a:pPr>
              <a:lnSpc>
                <a:spcPct val="120000"/>
              </a:lnSpc>
            </a:pPr>
            <a:r>
              <a:rPr lang="ja-JP" altLang="en-US" sz="3200">
                <a:latin typeface="PMingLiU" panose="02020500000000000000" pitchFamily="18" charset="-120"/>
                <a:ea typeface="PMingLiU" panose="02020500000000000000" pitchFamily="18" charset="-120"/>
              </a:rPr>
              <a:t>哥林多後書 </a:t>
            </a:r>
            <a:r>
              <a:rPr lang="en-US" altLang="ja-JP" sz="3200" dirty="0">
                <a:latin typeface="PMingLiU" panose="02020500000000000000" pitchFamily="18" charset="-120"/>
                <a:ea typeface="PMingLiU" panose="02020500000000000000" pitchFamily="18" charset="-120"/>
              </a:rPr>
              <a:t>5:17: </a:t>
            </a:r>
            <a:r>
              <a:rPr lang="ja-JP" altLang="en-US" sz="3200">
                <a:latin typeface="PMingLiU" panose="02020500000000000000" pitchFamily="18" charset="-120"/>
                <a:ea typeface="PMingLiU" panose="02020500000000000000" pitchFamily="18" charset="-120"/>
              </a:rPr>
              <a:t>「若有人在基督裡，他就是新造的人，舊事已過，都變成新的了。 」</a:t>
            </a:r>
            <a:endParaRPr lang="en-US" altLang="ja-JP" sz="3200" dirty="0">
              <a:latin typeface="PMingLiU" panose="02020500000000000000" pitchFamily="18" charset="-120"/>
              <a:ea typeface="PMingLiU" panose="02020500000000000000" pitchFamily="18" charset="-120"/>
            </a:endParaRPr>
          </a:p>
          <a:p>
            <a:pPr>
              <a:lnSpc>
                <a:spcPct val="120000"/>
              </a:lnSpc>
            </a:pPr>
            <a:r>
              <a:rPr lang="ja-JP" altLang="en-US" sz="3200">
                <a:latin typeface="PMingLiU" panose="02020500000000000000" pitchFamily="18" charset="-120"/>
                <a:ea typeface="PMingLiU" panose="02020500000000000000" pitchFamily="18" charset="-120"/>
              </a:rPr>
              <a:t>加拉太書 </a:t>
            </a:r>
            <a:r>
              <a:rPr lang="en-US" altLang="ja-JP" sz="3200" dirty="0">
                <a:latin typeface="PMingLiU" panose="02020500000000000000" pitchFamily="18" charset="-120"/>
                <a:ea typeface="PMingLiU" panose="02020500000000000000" pitchFamily="18" charset="-120"/>
              </a:rPr>
              <a:t>6:15: </a:t>
            </a:r>
            <a:r>
              <a:rPr lang="ja-JP" altLang="en-US" sz="3200">
                <a:latin typeface="PMingLiU" panose="02020500000000000000" pitchFamily="18" charset="-120"/>
                <a:ea typeface="PMingLiU" panose="02020500000000000000" pitchFamily="18" charset="-120"/>
              </a:rPr>
              <a:t>「受割禮不受割禮都無關緊要，要緊的就是做新造的人。 」</a:t>
            </a:r>
            <a:endParaRPr lang="en-US" altLang="ja-JP" sz="3200" dirty="0">
              <a:latin typeface="PMingLiU" panose="02020500000000000000" pitchFamily="18" charset="-120"/>
              <a:ea typeface="PMingLiU" panose="02020500000000000000" pitchFamily="18" charset="-120"/>
            </a:endParaRPr>
          </a:p>
          <a:p>
            <a:pPr>
              <a:lnSpc>
                <a:spcPct val="120000"/>
              </a:lnSpc>
            </a:pPr>
            <a:r>
              <a:rPr lang="ja-JP" altLang="en-US" sz="3200">
                <a:latin typeface="PMingLiU" panose="02020500000000000000" pitchFamily="18" charset="-120"/>
                <a:ea typeface="PMingLiU" panose="02020500000000000000" pitchFamily="18" charset="-120"/>
              </a:rPr>
              <a:t>新造的意思不是要毀滅你先前的性格、思想，好像</a:t>
            </a:r>
            <a:r>
              <a:rPr lang="en-US" altLang="ja-JP" sz="3200" dirty="0">
                <a:latin typeface="PMingLiU" panose="02020500000000000000" pitchFamily="18" charset="-120"/>
                <a:ea typeface="PMingLiU" panose="02020500000000000000" pitchFamily="18" charset="-120"/>
              </a:rPr>
              <a:t> format </a:t>
            </a:r>
            <a:r>
              <a:rPr lang="ja-JP" altLang="en-US" sz="3200">
                <a:latin typeface="PMingLiU" panose="02020500000000000000" pitchFamily="18" charset="-120"/>
                <a:ea typeface="PMingLiU" panose="02020500000000000000" pitchFamily="18" charset="-120"/>
              </a:rPr>
              <a:t>一張記憶卡，而是</a:t>
            </a:r>
            <a:r>
              <a:rPr lang="ja-JP" altLang="en-US" sz="3200">
                <a:solidFill>
                  <a:srgbClr val="FFC000"/>
                </a:solidFill>
                <a:latin typeface="PMingLiU" panose="02020500000000000000" pitchFamily="18" charset="-120"/>
                <a:ea typeface="PMingLiU" panose="02020500000000000000" pitchFamily="18" charset="-120"/>
              </a:rPr>
              <a:t>在現存的基礎上更新</a:t>
            </a:r>
            <a:r>
              <a:rPr lang="ja-JP" altLang="en-US" sz="3200">
                <a:latin typeface="PMingLiU" panose="02020500000000000000" pitchFamily="18" charset="-120"/>
                <a:ea typeface="PMingLiU" panose="02020500000000000000" pitchFamily="18" charset="-120"/>
              </a:rPr>
              <a:t>。曲終人未散！</a:t>
            </a:r>
            <a:endParaRPr lang="en-US" sz="3200" dirty="0">
              <a:latin typeface="PMingLiU" panose="02020500000000000000" pitchFamily="18" charset="-120"/>
              <a:ea typeface="PMingLiU" panose="02020500000000000000" pitchFamily="18" charset="-120"/>
            </a:endParaRPr>
          </a:p>
        </p:txBody>
      </p:sp>
      <p:pic>
        <p:nvPicPr>
          <p:cNvPr id="4" name="Picture 3">
            <a:extLst>
              <a:ext uri="{FF2B5EF4-FFF2-40B4-BE49-F238E27FC236}">
                <a16:creationId xmlns:a16="http://schemas.microsoft.com/office/drawing/2014/main" id="{B11DC836-792B-D14F-959D-F96FC012B2D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474606" y="2356215"/>
            <a:ext cx="4379959" cy="2463727"/>
          </a:xfrm>
          <a:prstGeom prst="rect">
            <a:avLst/>
          </a:prstGeom>
        </p:spPr>
      </p:pic>
    </p:spTree>
    <p:extLst>
      <p:ext uri="{BB962C8B-B14F-4D97-AF65-F5344CB8AC3E}">
        <p14:creationId xmlns:p14="http://schemas.microsoft.com/office/powerpoint/2010/main" val="21056940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DACFBB-D628-6247-9D66-F482A85C31B4}"/>
              </a:ext>
            </a:extLst>
          </p:cNvPr>
          <p:cNvSpPr>
            <a:spLocks noGrp="1"/>
          </p:cNvSpPr>
          <p:nvPr>
            <p:ph type="title"/>
          </p:nvPr>
        </p:nvSpPr>
        <p:spPr/>
        <p:txBody>
          <a:bodyPr/>
          <a:lstStyle/>
          <a:p>
            <a:r>
              <a:rPr lang="ja-JP" altLang="en-US"/>
              <a:t>總結</a:t>
            </a:r>
            <a:endParaRPr lang="en-US" dirty="0"/>
          </a:p>
        </p:txBody>
      </p:sp>
      <p:sp>
        <p:nvSpPr>
          <p:cNvPr id="3" name="Content Placeholder 2">
            <a:extLst>
              <a:ext uri="{FF2B5EF4-FFF2-40B4-BE49-F238E27FC236}">
                <a16:creationId xmlns:a16="http://schemas.microsoft.com/office/drawing/2014/main" id="{5BF19B4D-FB61-5F42-8790-98087E6342AA}"/>
              </a:ext>
            </a:extLst>
          </p:cNvPr>
          <p:cNvSpPr>
            <a:spLocks noGrp="1"/>
          </p:cNvSpPr>
          <p:nvPr>
            <p:ph idx="1"/>
          </p:nvPr>
        </p:nvSpPr>
        <p:spPr>
          <a:xfrm>
            <a:off x="252248" y="2352638"/>
            <a:ext cx="11414235" cy="4032396"/>
          </a:xfrm>
        </p:spPr>
        <p:txBody>
          <a:bodyPr>
            <a:normAutofit fontScale="92500"/>
          </a:bodyPr>
          <a:lstStyle/>
          <a:p>
            <a:pPr>
              <a:lnSpc>
                <a:spcPct val="110000"/>
              </a:lnSpc>
            </a:pPr>
            <a:r>
              <a:rPr lang="ja-JP" altLang="en-US" sz="2800">
                <a:latin typeface="PMingLiU" panose="02020500000000000000" pitchFamily="18" charset="-120"/>
                <a:ea typeface="PMingLiU" panose="02020500000000000000" pitchFamily="18" charset="-120"/>
              </a:rPr>
              <a:t>流行的末世論認為地球會毀滅，那又何苦搞環保？</a:t>
            </a:r>
            <a:endParaRPr lang="en-US" altLang="ja-JP" sz="2800" dirty="0">
              <a:latin typeface="PMingLiU" panose="02020500000000000000" pitchFamily="18" charset="-120"/>
              <a:ea typeface="PMingLiU" panose="02020500000000000000" pitchFamily="18" charset="-120"/>
            </a:endParaRPr>
          </a:p>
          <a:p>
            <a:pPr>
              <a:lnSpc>
                <a:spcPct val="110000"/>
              </a:lnSpc>
            </a:pPr>
            <a:r>
              <a:rPr lang="ja-JP" altLang="en-US" sz="2800">
                <a:latin typeface="PMingLiU" panose="02020500000000000000" pitchFamily="18" charset="-120"/>
                <a:ea typeface="PMingLiU" panose="02020500000000000000" pitchFamily="18" charset="-120"/>
              </a:rPr>
              <a:t>流行的上帝觀認為全能的神會保守一切，那又何需擔心消耗資源？</a:t>
            </a:r>
            <a:endParaRPr lang="en-US" altLang="ja-JP" sz="2800" dirty="0">
              <a:latin typeface="PMingLiU" panose="02020500000000000000" pitchFamily="18" charset="-120"/>
              <a:ea typeface="PMingLiU" panose="02020500000000000000" pitchFamily="18" charset="-120"/>
            </a:endParaRPr>
          </a:p>
          <a:p>
            <a:pPr>
              <a:lnSpc>
                <a:spcPct val="110000"/>
              </a:lnSpc>
            </a:pPr>
            <a:r>
              <a:rPr lang="ja-JP" altLang="en-US" sz="2800">
                <a:latin typeface="PMingLiU" panose="02020500000000000000" pitchFamily="18" charset="-120"/>
                <a:ea typeface="PMingLiU" panose="02020500000000000000" pitchFamily="18" charset="-120"/>
              </a:rPr>
              <a:t>流行的救贖論認為神只會拯救人的靈魂，那又何必理會大自然和其他生物？</a:t>
            </a:r>
            <a:endParaRPr lang="en-US" altLang="ja-JP" sz="2800" dirty="0">
              <a:latin typeface="PMingLiU" panose="02020500000000000000" pitchFamily="18" charset="-120"/>
              <a:ea typeface="PMingLiU" panose="02020500000000000000" pitchFamily="18" charset="-120"/>
            </a:endParaRPr>
          </a:p>
          <a:p>
            <a:pPr>
              <a:lnSpc>
                <a:spcPct val="110000"/>
              </a:lnSpc>
            </a:pPr>
            <a:r>
              <a:rPr lang="ja-JP" altLang="en-US" sz="2800">
                <a:latin typeface="PMingLiU" panose="02020500000000000000" pitchFamily="18" charset="-120"/>
                <a:ea typeface="PMingLiU" panose="02020500000000000000" pitchFamily="18" charset="-120"/>
              </a:rPr>
              <a:t>神的國將降臨在地上，新天新地是一個更新的世界， 人有托管地球的責任。</a:t>
            </a:r>
            <a:endParaRPr lang="en-US" altLang="ja-JP" sz="2800" dirty="0">
              <a:latin typeface="PMingLiU" panose="02020500000000000000" pitchFamily="18" charset="-120"/>
              <a:ea typeface="PMingLiU" panose="02020500000000000000" pitchFamily="18" charset="-120"/>
            </a:endParaRPr>
          </a:p>
          <a:p>
            <a:pPr>
              <a:lnSpc>
                <a:spcPct val="110000"/>
              </a:lnSpc>
            </a:pPr>
            <a:r>
              <a:rPr lang="ja-JP" altLang="en-US" sz="2800">
                <a:latin typeface="PMingLiU" panose="02020500000000000000" pitchFamily="18" charset="-120"/>
                <a:ea typeface="PMingLiU" panose="02020500000000000000" pitchFamily="18" charset="-120"/>
              </a:rPr>
              <a:t>二世祖心態不是信心，而是鼓吹消費主義，甚至大美國主義（美國的生活方式受到神的祝福） 。</a:t>
            </a:r>
            <a:endParaRPr lang="en-US" altLang="ja-JP" sz="2800" dirty="0">
              <a:latin typeface="PMingLiU" panose="02020500000000000000" pitchFamily="18" charset="-120"/>
              <a:ea typeface="PMingLiU" panose="02020500000000000000" pitchFamily="18" charset="-120"/>
            </a:endParaRPr>
          </a:p>
          <a:p>
            <a:pPr>
              <a:lnSpc>
                <a:spcPct val="110000"/>
              </a:lnSpc>
            </a:pPr>
            <a:r>
              <a:rPr lang="ja-JP" altLang="en-US" sz="2800">
                <a:latin typeface="PMingLiU" panose="02020500000000000000" pitchFamily="18" charset="-120"/>
                <a:ea typeface="PMingLiU" panose="02020500000000000000" pitchFamily="18" charset="-120"/>
              </a:rPr>
              <a:t>神要救贖的對像不只是人類，而是包括了大自然和其中一切受造之物。</a:t>
            </a:r>
            <a:endParaRPr lang="en-US" altLang="ja-JP" sz="2800" dirty="0">
              <a:latin typeface="PMingLiU" panose="02020500000000000000" pitchFamily="18" charset="-120"/>
              <a:ea typeface="PMingLiU" panose="02020500000000000000" pitchFamily="18" charset="-120"/>
            </a:endParaRPr>
          </a:p>
          <a:p>
            <a:endParaRPr lang="en-US" altLang="ja-JP" dirty="0">
              <a:latin typeface="PMingLiU" panose="02020500000000000000" pitchFamily="18" charset="-120"/>
              <a:ea typeface="PMingLiU" panose="02020500000000000000" pitchFamily="18" charset="-120"/>
            </a:endParaRPr>
          </a:p>
          <a:p>
            <a:endParaRPr lang="en-US" altLang="ja-JP" dirty="0">
              <a:latin typeface="PMingLiU" panose="02020500000000000000" pitchFamily="18" charset="-120"/>
              <a:ea typeface="PMingLiU" panose="02020500000000000000" pitchFamily="18" charset="-120"/>
            </a:endParaRPr>
          </a:p>
          <a:p>
            <a:endParaRPr lang="en-US" altLang="ja-JP" dirty="0">
              <a:latin typeface="PMingLiU" panose="02020500000000000000" pitchFamily="18" charset="-120"/>
              <a:ea typeface="PMingLiU" panose="02020500000000000000" pitchFamily="18" charset="-120"/>
            </a:endParaRPr>
          </a:p>
          <a:p>
            <a:endParaRPr lang="en-US" dirty="0">
              <a:latin typeface="PMingLiU" panose="02020500000000000000" pitchFamily="18" charset="-120"/>
              <a:ea typeface="PMingLiU" panose="02020500000000000000" pitchFamily="18" charset="-120"/>
            </a:endParaRPr>
          </a:p>
        </p:txBody>
      </p:sp>
    </p:spTree>
    <p:extLst>
      <p:ext uri="{BB962C8B-B14F-4D97-AF65-F5344CB8AC3E}">
        <p14:creationId xmlns:p14="http://schemas.microsoft.com/office/powerpoint/2010/main" val="2786147170"/>
      </p:ext>
    </p:extLst>
  </p:cSld>
  <p:clrMapOvr>
    <a:masterClrMapping/>
  </p:clrMapOvr>
</p:sld>
</file>

<file path=ppt/theme/theme1.xml><?xml version="1.0" encoding="utf-8"?>
<a:theme xmlns:a="http://schemas.openxmlformats.org/drawingml/2006/main" name="Berlin">
  <a:themeElements>
    <a:clrScheme name="Berlin">
      <a:dk1>
        <a:sysClr val="windowText" lastClr="000000"/>
      </a:dk1>
      <a:lt1>
        <a:sysClr val="window" lastClr="FFFFFF"/>
      </a:lt1>
      <a:dk2>
        <a:srgbClr val="9D360E"/>
      </a:dk2>
      <a:lt2>
        <a:srgbClr val="E7E6E6"/>
      </a:lt2>
      <a:accent1>
        <a:srgbClr val="F09415"/>
      </a:accent1>
      <a:accent2>
        <a:srgbClr val="C1B56B"/>
      </a:accent2>
      <a:accent3>
        <a:srgbClr val="4BAF73"/>
      </a:accent3>
      <a:accent4>
        <a:srgbClr val="5AA6C0"/>
      </a:accent4>
      <a:accent5>
        <a:srgbClr val="D17DF9"/>
      </a:accent5>
      <a:accent6>
        <a:srgbClr val="FA7E5C"/>
      </a:accent6>
      <a:hlink>
        <a:srgbClr val="FFAE3E"/>
      </a:hlink>
      <a:folHlink>
        <a:srgbClr val="FCC77E"/>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0CBE056-4EF4-4D92-969E-947779DA7AA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Berlin</Template>
  <TotalTime>1102</TotalTime>
  <Words>2317</Words>
  <Application>Microsoft Macintosh PowerPoint</Application>
  <PresentationFormat>Widescreen</PresentationFormat>
  <Paragraphs>110</Paragraphs>
  <Slides>31</Slides>
  <Notes>8</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31</vt:i4>
      </vt:variant>
    </vt:vector>
  </HeadingPairs>
  <TitlesOfParts>
    <vt:vector size="39" baseType="lpstr">
      <vt:lpstr>ＭＳ Ｐゴシック</vt:lpstr>
      <vt:lpstr>Noto Sans Symbols</vt:lpstr>
      <vt:lpstr>PMingLiU</vt:lpstr>
      <vt:lpstr>Arial</vt:lpstr>
      <vt:lpstr>Calibri</vt:lpstr>
      <vt:lpstr>Century Gothic</vt:lpstr>
      <vt:lpstr>Trebuchet MS</vt:lpstr>
      <vt:lpstr>Berlin</vt:lpstr>
      <vt:lpstr>曲終人未散</vt:lpstr>
      <vt:lpstr>流行的末世論</vt:lpstr>
      <vt:lpstr>天災人禍被視為末世徵兆</vt:lpstr>
      <vt:lpstr>洪水是氣候變遷的結果</vt:lpstr>
      <vt:lpstr>自相矛盾？</vt:lpstr>
      <vt:lpstr>PowerPoint Presentation</vt:lpstr>
      <vt:lpstr>PowerPoint Presentation</vt:lpstr>
      <vt:lpstr>PowerPoint Presentation</vt:lpstr>
      <vt:lpstr>PowerPoint Presentation</vt:lpstr>
      <vt:lpstr>PowerPoint Presentation</vt:lpstr>
      <vt:lpstr>神在掌權，何須擔心地球資源呢？</vt:lpstr>
      <vt:lpstr>充滿信心還是二世祖心態？</vt:lpstr>
      <vt:lpstr>神在掌權，何須擔心環境汚染呢？</vt:lpstr>
      <vt:lpstr>套用同樣的想法</vt:lpstr>
      <vt:lpstr>靈魂上天堂就可以？</vt:lpstr>
      <vt:lpstr>為什麼末日論如此流行？</vt:lpstr>
      <vt:lpstr>美國人的生活方式受到祝福？</vt:lpstr>
      <vt:lpstr>美國人的生活方式受到祝福？</vt:lpstr>
      <vt:lpstr>美國的反環保措施</vt:lpstr>
      <vt:lpstr>美國的反環保措施</vt:lpstr>
      <vt:lpstr>美國的反環保措施</vt:lpstr>
      <vt:lpstr>Grand Staircase-Escalante National Monument</vt:lpstr>
      <vt:lpstr>Grand Staircase-Escalante National Monument</vt:lpstr>
      <vt:lpstr>Olympics National Park</vt:lpstr>
      <vt:lpstr>人以自己為世界的中心</vt:lpstr>
      <vt:lpstr>我們正確地理解末世論嗎？</vt:lpstr>
      <vt:lpstr>我們正確地理解末世論嗎？</vt:lpstr>
      <vt:lpstr>啟示錄 21</vt:lpstr>
      <vt:lpstr>啟示錄 21</vt:lpstr>
      <vt:lpstr>新的創造是什麼意思呢？</vt:lpstr>
      <vt:lpstr>總結</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Chong Ho (Alex) Yu</dc:creator>
  <cp:lastModifiedBy>Chong Ho (Alex) Yu</cp:lastModifiedBy>
  <cp:revision>150</cp:revision>
  <dcterms:created xsi:type="dcterms:W3CDTF">2020-03-06T18:55:13Z</dcterms:created>
  <dcterms:modified xsi:type="dcterms:W3CDTF">2020-03-09T04:50:15Z</dcterms:modified>
</cp:coreProperties>
</file>