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8" r:id="rId4"/>
    <p:sldId id="257" r:id="rId5"/>
    <p:sldId id="258" r:id="rId6"/>
    <p:sldId id="259" r:id="rId7"/>
    <p:sldId id="260" r:id="rId8"/>
    <p:sldId id="279" r:id="rId9"/>
    <p:sldId id="280" r:id="rId10"/>
    <p:sldId id="261" r:id="rId11"/>
    <p:sldId id="262" r:id="rId12"/>
    <p:sldId id="263" r:id="rId13"/>
    <p:sldId id="264" r:id="rId14"/>
    <p:sldId id="265" r:id="rId15"/>
    <p:sldId id="267" r:id="rId16"/>
    <p:sldId id="268" r:id="rId17"/>
    <p:sldId id="281" r:id="rId18"/>
    <p:sldId id="269" r:id="rId19"/>
    <p:sldId id="271" r:id="rId20"/>
    <p:sldId id="276" r:id="rId21"/>
  </p:sldIdLst>
  <p:sldSz cx="10388600" cy="58547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ing" id="{F030CCD9-D9C2-4815-B8DC-01F7719ECF05}">
          <p14:sldIdLst>
            <p14:sldId id="256"/>
            <p14:sldId id="277"/>
            <p14:sldId id="278"/>
          </p14:sldIdLst>
        </p14:section>
        <p14:section name=" Historical Context of the America First Movement" id="{B903B17C-0E9C-49E7-B4AD-1F3AACD0B4C3}">
          <p14:sldIdLst>
            <p14:sldId id="257"/>
            <p14:sldId id="258"/>
            <p14:sldId id="259"/>
            <p14:sldId id="260"/>
            <p14:sldId id="279"/>
            <p14:sldId id="280"/>
            <p14:sldId id="261"/>
          </p14:sldIdLst>
        </p14:section>
        <p14:section name=" Charles Lindbergh and Isolationism" id="{9F215C64-F52B-40B2-87EF-0BE413A58144}">
          <p14:sldIdLst>
            <p14:sldId id="262"/>
            <p14:sldId id="263"/>
            <p14:sldId id="264"/>
            <p14:sldId id="265"/>
          </p14:sldIdLst>
        </p14:section>
        <p14:section name=" The Modern &quot;America First&quot; Movement" id="{749F747D-5E67-4140-8A87-1AD7F8A4B82C}">
          <p14:sldIdLst>
            <p14:sldId id="267"/>
            <p14:sldId id="268"/>
            <p14:sldId id="281"/>
            <p14:sldId id="269"/>
            <p14:sldId id="271"/>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autoAdjust="0"/>
    <p:restoredTop sz="94653" autoAdjust="0"/>
  </p:normalViewPr>
  <p:slideViewPr>
    <p:cSldViewPr>
      <p:cViewPr varScale="1">
        <p:scale>
          <a:sx n="133" d="100"/>
          <a:sy n="133" d="100"/>
        </p:scale>
        <p:origin x="72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BA3856-9B0C-104F-B789-D192F0F9890B}" type="doc">
      <dgm:prSet loTypeId="urn:microsoft.com/office/officeart/2005/8/layout/venn1" loCatId="" qsTypeId="urn:microsoft.com/office/officeart/2005/8/quickstyle/simple1" qsCatId="simple" csTypeId="urn:microsoft.com/office/officeart/2005/8/colors/accent1_2" csCatId="accent1" phldr="1"/>
      <dgm:spPr/>
    </dgm:pt>
    <dgm:pt modelId="{56B4DFD1-CD09-A744-9F47-15723079CE22}">
      <dgm:prSet phldrT="[Text]"/>
      <dgm:spPr/>
      <dgm:t>
        <a:bodyPr/>
        <a:lstStyle/>
        <a:p>
          <a:r>
            <a:rPr lang="en-US" dirty="0"/>
            <a:t>UK</a:t>
          </a:r>
        </a:p>
      </dgm:t>
    </dgm:pt>
    <dgm:pt modelId="{CA6FD5F8-5DED-D644-9627-75C4ECA8776F}" type="parTrans" cxnId="{14D5806B-02B1-3144-A065-39F621A8B67D}">
      <dgm:prSet/>
      <dgm:spPr/>
      <dgm:t>
        <a:bodyPr/>
        <a:lstStyle/>
        <a:p>
          <a:endParaRPr lang="en-US"/>
        </a:p>
      </dgm:t>
    </dgm:pt>
    <dgm:pt modelId="{51008DDA-2E3D-F34C-BDFC-FA62E1FF5ECB}" type="sibTrans" cxnId="{14D5806B-02B1-3144-A065-39F621A8B67D}">
      <dgm:prSet/>
      <dgm:spPr/>
      <dgm:t>
        <a:bodyPr/>
        <a:lstStyle/>
        <a:p>
          <a:endParaRPr lang="en-US"/>
        </a:p>
      </dgm:t>
    </dgm:pt>
    <dgm:pt modelId="{D22B6E41-899A-AC4C-B255-1DAC7DD1AEA0}">
      <dgm:prSet phldrT="[Text]"/>
      <dgm:spPr/>
      <dgm:t>
        <a:bodyPr/>
        <a:lstStyle/>
        <a:p>
          <a:r>
            <a:rPr lang="en-US" dirty="0"/>
            <a:t>Jews</a:t>
          </a:r>
        </a:p>
      </dgm:t>
    </dgm:pt>
    <dgm:pt modelId="{85372CB7-388F-F941-BAA6-ADF9D46BE561}" type="parTrans" cxnId="{74A29C0F-EAC0-D24F-BEB1-B1A731CEFEC8}">
      <dgm:prSet/>
      <dgm:spPr/>
      <dgm:t>
        <a:bodyPr/>
        <a:lstStyle/>
        <a:p>
          <a:endParaRPr lang="en-US"/>
        </a:p>
      </dgm:t>
    </dgm:pt>
    <dgm:pt modelId="{6D498114-C855-844B-96E8-46BFE963654A}" type="sibTrans" cxnId="{74A29C0F-EAC0-D24F-BEB1-B1A731CEFEC8}">
      <dgm:prSet/>
      <dgm:spPr/>
      <dgm:t>
        <a:bodyPr/>
        <a:lstStyle/>
        <a:p>
          <a:endParaRPr lang="en-US"/>
        </a:p>
      </dgm:t>
    </dgm:pt>
    <dgm:pt modelId="{38D78FEA-704E-FB4A-86C5-41C02834F775}">
      <dgm:prSet phldrT="[Text]"/>
      <dgm:spPr/>
      <dgm:t>
        <a:bodyPr/>
        <a:lstStyle/>
        <a:p>
          <a:r>
            <a:rPr lang="en-US" dirty="0"/>
            <a:t>FDR</a:t>
          </a:r>
        </a:p>
      </dgm:t>
    </dgm:pt>
    <dgm:pt modelId="{4BD9DC30-950D-0C42-8F64-5A847F56C0B3}" type="parTrans" cxnId="{A4743BA0-000C-5F40-98E6-6261E3511780}">
      <dgm:prSet/>
      <dgm:spPr/>
      <dgm:t>
        <a:bodyPr/>
        <a:lstStyle/>
        <a:p>
          <a:endParaRPr lang="en-US"/>
        </a:p>
      </dgm:t>
    </dgm:pt>
    <dgm:pt modelId="{D4562FB6-7AEC-EB49-87F8-C1EDEA187693}" type="sibTrans" cxnId="{A4743BA0-000C-5F40-98E6-6261E3511780}">
      <dgm:prSet/>
      <dgm:spPr/>
      <dgm:t>
        <a:bodyPr/>
        <a:lstStyle/>
        <a:p>
          <a:endParaRPr lang="en-US"/>
        </a:p>
      </dgm:t>
    </dgm:pt>
    <dgm:pt modelId="{88192551-8C8D-BB48-AED6-ECB54FFA2F71}" type="pres">
      <dgm:prSet presAssocID="{27BA3856-9B0C-104F-B789-D192F0F9890B}" presName="compositeShape" presStyleCnt="0">
        <dgm:presLayoutVars>
          <dgm:chMax val="7"/>
          <dgm:dir/>
          <dgm:resizeHandles val="exact"/>
        </dgm:presLayoutVars>
      </dgm:prSet>
      <dgm:spPr/>
    </dgm:pt>
    <dgm:pt modelId="{C1471786-2D50-3A45-BB15-4CEEEE46104B}" type="pres">
      <dgm:prSet presAssocID="{56B4DFD1-CD09-A744-9F47-15723079CE22}" presName="circ1" presStyleLbl="vennNode1" presStyleIdx="0" presStyleCnt="3"/>
      <dgm:spPr/>
    </dgm:pt>
    <dgm:pt modelId="{A2122B9B-9C18-0641-AFEE-CDBB974EE520}" type="pres">
      <dgm:prSet presAssocID="{56B4DFD1-CD09-A744-9F47-15723079CE22}" presName="circ1Tx" presStyleLbl="revTx" presStyleIdx="0" presStyleCnt="0">
        <dgm:presLayoutVars>
          <dgm:chMax val="0"/>
          <dgm:chPref val="0"/>
          <dgm:bulletEnabled val="1"/>
        </dgm:presLayoutVars>
      </dgm:prSet>
      <dgm:spPr/>
    </dgm:pt>
    <dgm:pt modelId="{C218BADF-A4E0-E041-AF5E-486BD46858B1}" type="pres">
      <dgm:prSet presAssocID="{D22B6E41-899A-AC4C-B255-1DAC7DD1AEA0}" presName="circ2" presStyleLbl="vennNode1" presStyleIdx="1" presStyleCnt="3"/>
      <dgm:spPr/>
    </dgm:pt>
    <dgm:pt modelId="{0E0598FD-E3FC-414F-99D1-932346BC2BC6}" type="pres">
      <dgm:prSet presAssocID="{D22B6E41-899A-AC4C-B255-1DAC7DD1AEA0}" presName="circ2Tx" presStyleLbl="revTx" presStyleIdx="0" presStyleCnt="0">
        <dgm:presLayoutVars>
          <dgm:chMax val="0"/>
          <dgm:chPref val="0"/>
          <dgm:bulletEnabled val="1"/>
        </dgm:presLayoutVars>
      </dgm:prSet>
      <dgm:spPr/>
    </dgm:pt>
    <dgm:pt modelId="{AC54BCED-3826-5944-9D3F-008450456BAF}" type="pres">
      <dgm:prSet presAssocID="{38D78FEA-704E-FB4A-86C5-41C02834F775}" presName="circ3" presStyleLbl="vennNode1" presStyleIdx="2" presStyleCnt="3"/>
      <dgm:spPr/>
    </dgm:pt>
    <dgm:pt modelId="{3D608F99-E2DA-774A-87C7-AB3B51C67087}" type="pres">
      <dgm:prSet presAssocID="{38D78FEA-704E-FB4A-86C5-41C02834F775}" presName="circ3Tx" presStyleLbl="revTx" presStyleIdx="0" presStyleCnt="0">
        <dgm:presLayoutVars>
          <dgm:chMax val="0"/>
          <dgm:chPref val="0"/>
          <dgm:bulletEnabled val="1"/>
        </dgm:presLayoutVars>
      </dgm:prSet>
      <dgm:spPr/>
    </dgm:pt>
  </dgm:ptLst>
  <dgm:cxnLst>
    <dgm:cxn modelId="{EAE79A07-1EE0-784C-A365-E41E0373ECB2}" type="presOf" srcId="{56B4DFD1-CD09-A744-9F47-15723079CE22}" destId="{C1471786-2D50-3A45-BB15-4CEEEE46104B}" srcOrd="0" destOrd="0" presId="urn:microsoft.com/office/officeart/2005/8/layout/venn1"/>
    <dgm:cxn modelId="{74A29C0F-EAC0-D24F-BEB1-B1A731CEFEC8}" srcId="{27BA3856-9B0C-104F-B789-D192F0F9890B}" destId="{D22B6E41-899A-AC4C-B255-1DAC7DD1AEA0}" srcOrd="1" destOrd="0" parTransId="{85372CB7-388F-F941-BAA6-ADF9D46BE561}" sibTransId="{6D498114-C855-844B-96E8-46BFE963654A}"/>
    <dgm:cxn modelId="{2F5D3210-C78C-8346-A4B0-59F6CEF74217}" type="presOf" srcId="{27BA3856-9B0C-104F-B789-D192F0F9890B}" destId="{88192551-8C8D-BB48-AED6-ECB54FFA2F71}" srcOrd="0" destOrd="0" presId="urn:microsoft.com/office/officeart/2005/8/layout/venn1"/>
    <dgm:cxn modelId="{B31ECA39-4287-F941-8C61-899AF7F059B2}" type="presOf" srcId="{D22B6E41-899A-AC4C-B255-1DAC7DD1AEA0}" destId="{0E0598FD-E3FC-414F-99D1-932346BC2BC6}" srcOrd="1" destOrd="0" presId="urn:microsoft.com/office/officeart/2005/8/layout/venn1"/>
    <dgm:cxn modelId="{14D5806B-02B1-3144-A065-39F621A8B67D}" srcId="{27BA3856-9B0C-104F-B789-D192F0F9890B}" destId="{56B4DFD1-CD09-A744-9F47-15723079CE22}" srcOrd="0" destOrd="0" parTransId="{CA6FD5F8-5DED-D644-9627-75C4ECA8776F}" sibTransId="{51008DDA-2E3D-F34C-BDFC-FA62E1FF5ECB}"/>
    <dgm:cxn modelId="{A36FA679-49D3-8640-A073-7D24F806299F}" type="presOf" srcId="{D22B6E41-899A-AC4C-B255-1DAC7DD1AEA0}" destId="{C218BADF-A4E0-E041-AF5E-486BD46858B1}" srcOrd="0" destOrd="0" presId="urn:microsoft.com/office/officeart/2005/8/layout/venn1"/>
    <dgm:cxn modelId="{4F00E68C-27E0-D649-B637-B927346E229B}" type="presOf" srcId="{38D78FEA-704E-FB4A-86C5-41C02834F775}" destId="{AC54BCED-3826-5944-9D3F-008450456BAF}" srcOrd="0" destOrd="0" presId="urn:microsoft.com/office/officeart/2005/8/layout/venn1"/>
    <dgm:cxn modelId="{5978BC9C-4E3E-0741-9599-A3F4C7706DDA}" type="presOf" srcId="{56B4DFD1-CD09-A744-9F47-15723079CE22}" destId="{A2122B9B-9C18-0641-AFEE-CDBB974EE520}" srcOrd="1" destOrd="0" presId="urn:microsoft.com/office/officeart/2005/8/layout/venn1"/>
    <dgm:cxn modelId="{A4743BA0-000C-5F40-98E6-6261E3511780}" srcId="{27BA3856-9B0C-104F-B789-D192F0F9890B}" destId="{38D78FEA-704E-FB4A-86C5-41C02834F775}" srcOrd="2" destOrd="0" parTransId="{4BD9DC30-950D-0C42-8F64-5A847F56C0B3}" sibTransId="{D4562FB6-7AEC-EB49-87F8-C1EDEA187693}"/>
    <dgm:cxn modelId="{96ACCEEB-79A1-364E-ADD8-468CBA913C46}" type="presOf" srcId="{38D78FEA-704E-FB4A-86C5-41C02834F775}" destId="{3D608F99-E2DA-774A-87C7-AB3B51C67087}" srcOrd="1" destOrd="0" presId="urn:microsoft.com/office/officeart/2005/8/layout/venn1"/>
    <dgm:cxn modelId="{D512453C-53AF-E44D-B63F-E9505332AF11}" type="presParOf" srcId="{88192551-8C8D-BB48-AED6-ECB54FFA2F71}" destId="{C1471786-2D50-3A45-BB15-4CEEEE46104B}" srcOrd="0" destOrd="0" presId="urn:microsoft.com/office/officeart/2005/8/layout/venn1"/>
    <dgm:cxn modelId="{C3A31557-8657-7844-805A-EA740E9979C0}" type="presParOf" srcId="{88192551-8C8D-BB48-AED6-ECB54FFA2F71}" destId="{A2122B9B-9C18-0641-AFEE-CDBB974EE520}" srcOrd="1" destOrd="0" presId="urn:microsoft.com/office/officeart/2005/8/layout/venn1"/>
    <dgm:cxn modelId="{0714F72F-18B9-B44A-96A3-66B4C498DA33}" type="presParOf" srcId="{88192551-8C8D-BB48-AED6-ECB54FFA2F71}" destId="{C218BADF-A4E0-E041-AF5E-486BD46858B1}" srcOrd="2" destOrd="0" presId="urn:microsoft.com/office/officeart/2005/8/layout/venn1"/>
    <dgm:cxn modelId="{5A3F71C6-BC65-4C4A-A25A-23D711E8833E}" type="presParOf" srcId="{88192551-8C8D-BB48-AED6-ECB54FFA2F71}" destId="{0E0598FD-E3FC-414F-99D1-932346BC2BC6}" srcOrd="3" destOrd="0" presId="urn:microsoft.com/office/officeart/2005/8/layout/venn1"/>
    <dgm:cxn modelId="{C793F4AE-7EEA-7C47-A1FD-54B77D544123}" type="presParOf" srcId="{88192551-8C8D-BB48-AED6-ECB54FFA2F71}" destId="{AC54BCED-3826-5944-9D3F-008450456BAF}" srcOrd="4" destOrd="0" presId="urn:microsoft.com/office/officeart/2005/8/layout/venn1"/>
    <dgm:cxn modelId="{0F4FC75D-8EC7-1C44-A8FE-4DD54C1972DA}" type="presParOf" srcId="{88192551-8C8D-BB48-AED6-ECB54FFA2F71}" destId="{3D608F99-E2DA-774A-87C7-AB3B51C67087}"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471786-2D50-3A45-BB15-4CEEEE46104B}">
      <dsp:nvSpPr>
        <dsp:cNvPr id="0" name=""/>
        <dsp:cNvSpPr/>
      </dsp:nvSpPr>
      <dsp:spPr>
        <a:xfrm>
          <a:off x="1475104" y="28142"/>
          <a:ext cx="1350856" cy="135085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r>
            <a:rPr lang="en-US" sz="3300" kern="1200" dirty="0"/>
            <a:t>UK</a:t>
          </a:r>
        </a:p>
      </dsp:txBody>
      <dsp:txXfrm>
        <a:off x="1655219" y="264542"/>
        <a:ext cx="990627" cy="607885"/>
      </dsp:txXfrm>
    </dsp:sp>
    <dsp:sp modelId="{C218BADF-A4E0-E041-AF5E-486BD46858B1}">
      <dsp:nvSpPr>
        <dsp:cNvPr id="0" name=""/>
        <dsp:cNvSpPr/>
      </dsp:nvSpPr>
      <dsp:spPr>
        <a:xfrm>
          <a:off x="1962538" y="872427"/>
          <a:ext cx="1350856" cy="135085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r>
            <a:rPr lang="en-US" sz="3300" kern="1200" dirty="0"/>
            <a:t>Jews</a:t>
          </a:r>
        </a:p>
      </dsp:txBody>
      <dsp:txXfrm>
        <a:off x="2375675" y="1221399"/>
        <a:ext cx="810513" cy="742970"/>
      </dsp:txXfrm>
    </dsp:sp>
    <dsp:sp modelId="{AC54BCED-3826-5944-9D3F-008450456BAF}">
      <dsp:nvSpPr>
        <dsp:cNvPr id="0" name=""/>
        <dsp:cNvSpPr/>
      </dsp:nvSpPr>
      <dsp:spPr>
        <a:xfrm>
          <a:off x="987670" y="872427"/>
          <a:ext cx="1350856" cy="135085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r>
            <a:rPr lang="en-US" sz="3300" kern="1200" dirty="0"/>
            <a:t>FDR</a:t>
          </a:r>
        </a:p>
      </dsp:txBody>
      <dsp:txXfrm>
        <a:off x="1114876" y="1221399"/>
        <a:ext cx="810513" cy="74297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10/24/24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5854700"/>
          </a:xfrm>
          <a:prstGeom prst="rect">
            <a:avLst/>
          </a:prstGeom>
          <a:solidFill>
            <a:srgbClr val="FFFFFF"/>
          </a:solidFill>
        </p:spPr>
        <p:txBody>
          <a:bodyPr/>
          <a:lstStyle/>
          <a:p>
            <a:endParaRPr lang="en-US"/>
          </a:p>
        </p:txBody>
      </p:sp>
      <p:pic>
        <p:nvPicPr>
          <p:cNvPr id="3" name="Picture 3"/>
          <p:cNvPicPr>
            <a:picLocks noChangeAspect="1"/>
          </p:cNvPicPr>
          <p:nvPr/>
        </p:nvPicPr>
        <p:blipFill>
          <a:blip r:embed="rId2"/>
          <a:srcRect l="1000" r="1000"/>
          <a:stretch>
            <a:fillRect/>
          </a:stretch>
        </p:blipFill>
        <p:spPr>
          <a:xfrm>
            <a:off x="0" y="0"/>
            <a:ext cx="10388600" cy="5854700"/>
          </a:xfrm>
          <a:prstGeom prst="rect">
            <a:avLst/>
          </a:prstGeom>
        </p:spPr>
      </p:pic>
      <p:sp>
        <p:nvSpPr>
          <p:cNvPr id="4" name="AutoShape 4"/>
          <p:cNvSpPr/>
          <p:nvPr/>
        </p:nvSpPr>
        <p:spPr>
          <a:xfrm>
            <a:off x="774700" y="3022600"/>
            <a:ext cx="8851900" cy="266700"/>
          </a:xfrm>
          <a:prstGeom prst="rect">
            <a:avLst/>
          </a:prstGeom>
          <a:solidFill>
            <a:srgbClr val="000000">
              <a:alpha val="0"/>
            </a:srgbClr>
          </a:solidFill>
        </p:spPr>
        <p:txBody>
          <a:bodyPr/>
          <a:lstStyle/>
          <a:p>
            <a:endParaRPr lang="en-US"/>
          </a:p>
        </p:txBody>
      </p:sp>
      <p:sp>
        <p:nvSpPr>
          <p:cNvPr id="5" name="AutoShape 5"/>
          <p:cNvSpPr/>
          <p:nvPr/>
        </p:nvSpPr>
        <p:spPr>
          <a:xfrm>
            <a:off x="0" y="3676"/>
            <a:ext cx="10388600" cy="5854700"/>
          </a:xfrm>
          <a:prstGeom prst="rect">
            <a:avLst/>
          </a:prstGeom>
          <a:solidFill>
            <a:srgbClr val="000000">
              <a:alpha val="0"/>
            </a:srgbClr>
          </a:solidFill>
        </p:spPr>
        <p:txBody>
          <a:bodyPr/>
          <a:lstStyle/>
          <a:p>
            <a:endParaRPr lang="en-US"/>
          </a:p>
        </p:txBody>
      </p:sp>
      <p:sp>
        <p:nvSpPr>
          <p:cNvPr id="6" name="AutoShape 6"/>
          <p:cNvSpPr/>
          <p:nvPr/>
        </p:nvSpPr>
        <p:spPr>
          <a:xfrm>
            <a:off x="3632200" y="762000"/>
            <a:ext cx="3111500" cy="0"/>
          </a:xfrm>
          <a:prstGeom prst="rect">
            <a:avLst/>
          </a:prstGeom>
          <a:solidFill>
            <a:srgbClr val="000000"/>
          </a:solidFill>
        </p:spPr>
        <p:txBody>
          <a:bodyPr/>
          <a:lstStyle/>
          <a:p>
            <a:endParaRPr lang="en-US"/>
          </a:p>
        </p:txBody>
      </p:sp>
      <p:sp>
        <p:nvSpPr>
          <p:cNvPr id="7" name="AutoShape 7"/>
          <p:cNvSpPr/>
          <p:nvPr/>
        </p:nvSpPr>
        <p:spPr>
          <a:xfrm>
            <a:off x="774700" y="1143000"/>
            <a:ext cx="8851900" cy="2159000"/>
          </a:xfrm>
          <a:prstGeom prst="rect">
            <a:avLst/>
          </a:prstGeom>
          <a:solidFill>
            <a:srgbClr val="3FB447">
              <a:alpha val="0"/>
            </a:srgbClr>
          </a:solidFill>
        </p:spPr>
        <p:txBody>
          <a:bodyPr/>
          <a:lstStyle/>
          <a:p>
            <a:endParaRPr lang="en-US"/>
          </a:p>
        </p:txBody>
      </p:sp>
      <p:sp>
        <p:nvSpPr>
          <p:cNvPr id="8" name="TextBox 8"/>
          <p:cNvSpPr txBox="1"/>
          <p:nvPr/>
        </p:nvSpPr>
        <p:spPr>
          <a:xfrm>
            <a:off x="774700" y="1143000"/>
            <a:ext cx="8851900" cy="1574800"/>
          </a:xfrm>
          <a:prstGeom prst="rect">
            <a:avLst/>
          </a:prstGeom>
          <a:solidFill>
            <a:srgbClr val="000000">
              <a:alpha val="0"/>
            </a:srgbClr>
          </a:solidFill>
        </p:spPr>
        <p:txBody>
          <a:bodyPr lIns="0" tIns="0" rIns="0" bIns="0" rtlCol="0" anchor="ctr"/>
          <a:lstStyle/>
          <a:p>
            <a:pPr indent="0" algn="l">
              <a:lnSpc>
                <a:spcPct val="100000"/>
              </a:lnSpc>
              <a:defRPr/>
            </a:pPr>
            <a:r>
              <a:rPr lang="en-US" sz="4800" b="1" dirty="0">
                <a:solidFill>
                  <a:srgbClr val="000000"/>
                </a:solidFill>
                <a:latin typeface="Poppins"/>
              </a:rPr>
              <a:t>America First Movement: Then and Now</a:t>
            </a:r>
            <a:endParaRPr lang="en-US" sz="1100" dirty="0"/>
          </a:p>
        </p:txBody>
      </p:sp>
      <p:sp>
        <p:nvSpPr>
          <p:cNvPr id="9" name="TextBox 9"/>
          <p:cNvSpPr txBox="1"/>
          <p:nvPr/>
        </p:nvSpPr>
        <p:spPr>
          <a:xfrm>
            <a:off x="4203700" y="4263456"/>
            <a:ext cx="3124200" cy="1276350"/>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Chong Ho Alex Yu</a:t>
            </a:r>
            <a:endParaRPr lang="en-US" sz="1100" dirty="0"/>
          </a:p>
        </p:txBody>
      </p:sp>
      <p:sp>
        <p:nvSpPr>
          <p:cNvPr id="11" name="TextBox 8">
            <a:extLst>
              <a:ext uri="{FF2B5EF4-FFF2-40B4-BE49-F238E27FC236}">
                <a16:creationId xmlns:a16="http://schemas.microsoft.com/office/drawing/2014/main" id="{45B0FF9A-8147-A0B9-08F4-FDD0CB5FA7FE}"/>
              </a:ext>
            </a:extLst>
          </p:cNvPr>
          <p:cNvSpPr txBox="1"/>
          <p:nvPr/>
        </p:nvSpPr>
        <p:spPr>
          <a:xfrm>
            <a:off x="762000" y="2723081"/>
            <a:ext cx="5981700" cy="15748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Poppins"/>
              </a:rPr>
              <a:t>Living Grace Alliance Church’s Seminar</a:t>
            </a:r>
          </a:p>
          <a:p>
            <a:pPr indent="0" algn="l">
              <a:lnSpc>
                <a:spcPct val="100000"/>
              </a:lnSpc>
              <a:defRPr/>
            </a:pPr>
            <a:r>
              <a:rPr lang="en-US" sz="2400" b="1" dirty="0">
                <a:solidFill>
                  <a:srgbClr val="000000"/>
                </a:solidFill>
                <a:latin typeface="Poppins"/>
              </a:rPr>
              <a:t>2024.10.24</a:t>
            </a:r>
            <a:endParaRPr lang="en-US" sz="2400" dirty="0"/>
          </a:p>
        </p:txBody>
      </p:sp>
      <p:pic>
        <p:nvPicPr>
          <p:cNvPr id="10" name="Picture 2">
            <a:extLst>
              <a:ext uri="{FF2B5EF4-FFF2-40B4-BE49-F238E27FC236}">
                <a16:creationId xmlns:a16="http://schemas.microsoft.com/office/drawing/2014/main" id="{678B6A78-1116-A49C-FB71-414711DC1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8485" y="2131060"/>
            <a:ext cx="2580640" cy="25806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0388598" cy="5854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901302" cy="58547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person in a suit and tie&#10;&#10;Description automatically generated">
            <a:extLst>
              <a:ext uri="{FF2B5EF4-FFF2-40B4-BE49-F238E27FC236}">
                <a16:creationId xmlns:a16="http://schemas.microsoft.com/office/drawing/2014/main" id="{1E74ACFD-A737-4478-D51C-D38BDF200391}"/>
              </a:ext>
            </a:extLst>
          </p:cNvPr>
          <p:cNvPicPr>
            <a:picLocks noChangeAspect="1"/>
          </p:cNvPicPr>
          <p:nvPr/>
        </p:nvPicPr>
        <p:blipFill>
          <a:blip r:embed="rId2"/>
          <a:stretch>
            <a:fillRect/>
          </a:stretch>
        </p:blipFill>
        <p:spPr>
          <a:xfrm>
            <a:off x="722171" y="549329"/>
            <a:ext cx="5657650" cy="4752426"/>
          </a:xfrm>
          <a:prstGeom prst="rect">
            <a:avLst/>
          </a:prstGeom>
        </p:spPr>
      </p:pic>
      <p:grpSp>
        <p:nvGrpSpPr>
          <p:cNvPr id="11" name="Group 10">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05567" y="917891"/>
            <a:ext cx="1331183" cy="1001372"/>
            <a:chOff x="9160561" y="1075188"/>
            <a:chExt cx="1562267" cy="1172973"/>
          </a:xfrm>
        </p:grpSpPr>
        <p:sp>
          <p:nvSpPr>
            <p:cNvPr id="4"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5"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65061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388600" cy="5854700"/>
          </a:xfrm>
          <a:prstGeom prst="rect">
            <a:avLst/>
          </a:prstGeom>
          <a:solidFill>
            <a:srgbClr val="57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53" y="409829"/>
            <a:ext cx="9575693" cy="503504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erson speaking into a microphone&#10;&#10;Description automatically generated">
            <a:extLst>
              <a:ext uri="{FF2B5EF4-FFF2-40B4-BE49-F238E27FC236}">
                <a16:creationId xmlns:a16="http://schemas.microsoft.com/office/drawing/2014/main" id="{DDE4AD9E-A35B-6F73-771F-89A667C8F380}"/>
              </a:ext>
            </a:extLst>
          </p:cNvPr>
          <p:cNvPicPr>
            <a:picLocks noChangeAspect="1"/>
          </p:cNvPicPr>
          <p:nvPr/>
        </p:nvPicPr>
        <p:blipFill>
          <a:blip r:embed="rId2"/>
          <a:stretch>
            <a:fillRect/>
          </a:stretch>
        </p:blipFill>
        <p:spPr>
          <a:xfrm>
            <a:off x="2552055" y="549330"/>
            <a:ext cx="5284489" cy="4756039"/>
          </a:xfrm>
          <a:prstGeom prst="rect">
            <a:avLst/>
          </a:prstGeom>
        </p:spPr>
      </p:pic>
    </p:spTree>
    <p:extLst>
      <p:ext uri="{BB962C8B-B14F-4D97-AF65-F5344CB8AC3E}">
        <p14:creationId xmlns:p14="http://schemas.microsoft.com/office/powerpoint/2010/main" val="2557331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txBody>
          <a:bodyPr/>
          <a:lstStyle/>
          <a:p>
            <a:endParaRPr lang="en-US"/>
          </a:p>
        </p:txBody>
      </p:sp>
      <p:pic>
        <p:nvPicPr>
          <p:cNvPr id="4" name="Picture 4"/>
          <p:cNvPicPr>
            <a:picLocks noChangeAspect="1"/>
          </p:cNvPicPr>
          <p:nvPr/>
        </p:nvPicPr>
        <p:blipFill>
          <a:blip r:embed="rId3"/>
          <a:srcRect l="1000" r="1000"/>
          <a:stretch>
            <a:fillRect/>
          </a:stretch>
        </p:blipFill>
        <p:spPr>
          <a:xfrm>
            <a:off x="0" y="0"/>
            <a:ext cx="10388600" cy="5854700"/>
          </a:xfrm>
          <a:prstGeom prst="rect">
            <a:avLst/>
          </a:prstGeom>
        </p:spPr>
      </p:pic>
      <p:sp>
        <p:nvSpPr>
          <p:cNvPr id="5" name="AutoShape 5"/>
          <p:cNvSpPr/>
          <p:nvPr/>
        </p:nvSpPr>
        <p:spPr>
          <a:xfrm>
            <a:off x="762000" y="1524000"/>
            <a:ext cx="8864600" cy="266700"/>
          </a:xfrm>
          <a:prstGeom prst="rect">
            <a:avLst/>
          </a:prstGeom>
          <a:solidFill>
            <a:srgbClr val="000000">
              <a:alpha val="0"/>
            </a:srgbClr>
          </a:solidFill>
        </p:spPr>
        <p:txBody>
          <a:bodyPr/>
          <a:lstStyle/>
          <a:p>
            <a:endParaRPr lang="en-US"/>
          </a:p>
        </p:txBody>
      </p:sp>
      <p:sp>
        <p:nvSpPr>
          <p:cNvPr id="6" name="AutoShape 6"/>
          <p:cNvSpPr/>
          <p:nvPr/>
        </p:nvSpPr>
        <p:spPr>
          <a:xfrm>
            <a:off x="0" y="0"/>
            <a:ext cx="10388600" cy="5854700"/>
          </a:xfrm>
          <a:prstGeom prst="rect">
            <a:avLst/>
          </a:prstGeom>
          <a:solidFill>
            <a:srgbClr val="000000">
              <a:alpha val="0"/>
            </a:srgbClr>
          </a:solidFill>
        </p:spPr>
        <p:txBody>
          <a:bodyPr/>
          <a:lstStyle/>
          <a:p>
            <a:endParaRPr lang="en-US"/>
          </a:p>
        </p:txBody>
      </p:sp>
      <p:sp>
        <p:nvSpPr>
          <p:cNvPr id="7" name="AutoShape 7"/>
          <p:cNvSpPr/>
          <p:nvPr/>
        </p:nvSpPr>
        <p:spPr>
          <a:xfrm>
            <a:off x="3632200" y="4584700"/>
            <a:ext cx="3111500" cy="0"/>
          </a:xfrm>
          <a:prstGeom prst="rect">
            <a:avLst/>
          </a:prstGeom>
          <a:solidFill>
            <a:srgbClr val="000000"/>
          </a:solidFill>
        </p:spPr>
        <p:txBody>
          <a:bodyPr/>
          <a:lstStyle/>
          <a:p>
            <a:endParaRPr lang="en-US"/>
          </a:p>
        </p:txBody>
      </p:sp>
      <p:sp>
        <p:nvSpPr>
          <p:cNvPr id="8" name="TextBox 8"/>
          <p:cNvSpPr txBox="1"/>
          <p:nvPr/>
        </p:nvSpPr>
        <p:spPr>
          <a:xfrm>
            <a:off x="762000" y="2603500"/>
            <a:ext cx="8864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a:solidFill>
                  <a:srgbClr val="000000"/>
                </a:solidFill>
                <a:latin typeface="苹方-简"/>
              </a:rPr>
              <a:t> Historical Context of the America First Movement</a:t>
            </a:r>
            <a:endParaRPr lang="en-US" sz="1100"/>
          </a:p>
        </p:txBody>
      </p:sp>
      <p:sp>
        <p:nvSpPr>
          <p:cNvPr id="9" name="TextBox 9"/>
          <p:cNvSpPr txBox="1"/>
          <p:nvPr/>
        </p:nvSpPr>
        <p:spPr>
          <a:xfrm>
            <a:off x="762000" y="1524000"/>
            <a:ext cx="8864600" cy="266700"/>
          </a:xfrm>
          <a:prstGeom prst="rect">
            <a:avLst/>
          </a:prstGeom>
          <a:solidFill>
            <a:srgbClr val="000000">
              <a:alpha val="0"/>
            </a:srgbClr>
          </a:solidFill>
        </p:spPr>
        <p:txBody>
          <a:bodyPr lIns="0" tIns="0" rIns="0" bIns="0" rtlCol="0" anchor="ctr"/>
          <a:lstStyle/>
          <a:p>
            <a:pPr indent="0" algn="ctr">
              <a:lnSpc>
                <a:spcPct val="100000"/>
              </a:lnSpc>
              <a:defRPr/>
            </a:pPr>
            <a:r>
              <a:rPr lang="en-US" sz="1800" b="1">
                <a:solidFill>
                  <a:srgbClr val="000000"/>
                </a:solidFill>
                <a:latin typeface="苹方-简"/>
              </a:rPr>
              <a:t>Section 1</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15122" y="1282699"/>
            <a:ext cx="5194301" cy="3917950"/>
          </a:xfrm>
          <a:prstGeom prst="rect">
            <a:avLst/>
          </a:prstGeom>
          <a:solidFill>
            <a:srgbClr val="FFFFFF"/>
          </a:solidFill>
        </p:spPr>
        <p:txBody>
          <a:bodyPr/>
          <a:lstStyle/>
          <a:p>
            <a:endParaRPr lang="en-US"/>
          </a:p>
        </p:txBody>
      </p:sp>
      <p:sp>
        <p:nvSpPr>
          <p:cNvPr id="4" name="AutoShape 4"/>
          <p:cNvSpPr/>
          <p:nvPr/>
        </p:nvSpPr>
        <p:spPr>
          <a:xfrm>
            <a:off x="5461000" y="2540000"/>
            <a:ext cx="3810000" cy="2146300"/>
          </a:xfrm>
          <a:prstGeom prst="rect">
            <a:avLst/>
          </a:prstGeom>
          <a:solidFill>
            <a:srgbClr val="000000">
              <a:alpha val="0"/>
            </a:srgbClr>
          </a:solidFill>
        </p:spPr>
        <p:txBody>
          <a:bodyPr/>
          <a:lstStyle/>
          <a:p>
            <a:endParaRPr lang="en-US"/>
          </a:p>
        </p:txBody>
      </p:sp>
      <p:sp>
        <p:nvSpPr>
          <p:cNvPr id="6" name="AutoShape 6"/>
          <p:cNvSpPr/>
          <p:nvPr/>
        </p:nvSpPr>
        <p:spPr>
          <a:xfrm flipV="1">
            <a:off x="779780" y="1168399"/>
            <a:ext cx="8910320" cy="89535"/>
          </a:xfrm>
          <a:prstGeom prst="rect">
            <a:avLst/>
          </a:prstGeom>
          <a:solidFill>
            <a:srgbClr val="000000"/>
          </a:solidFill>
        </p:spPr>
        <p:txBody>
          <a:bodyPr/>
          <a:lstStyle/>
          <a:p>
            <a:endParaRPr lang="en-US"/>
          </a:p>
        </p:txBody>
      </p:sp>
      <p:sp>
        <p:nvSpPr>
          <p:cNvPr id="7" name="TextBox 7"/>
          <p:cNvSpPr txBox="1"/>
          <p:nvPr/>
        </p:nvSpPr>
        <p:spPr>
          <a:xfrm>
            <a:off x="2222500" y="295910"/>
            <a:ext cx="6781800" cy="779781"/>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Origins of the America First Movement</a:t>
            </a:r>
            <a:endParaRPr lang="en-US" sz="1100" dirty="0"/>
          </a:p>
        </p:txBody>
      </p:sp>
      <p:sp>
        <p:nvSpPr>
          <p:cNvPr id="9" name="TextBox 9"/>
          <p:cNvSpPr txBox="1"/>
          <p:nvPr/>
        </p:nvSpPr>
        <p:spPr>
          <a:xfrm>
            <a:off x="3517900" y="1587498"/>
            <a:ext cx="6324600" cy="3581400"/>
          </a:xfrm>
          <a:prstGeom prst="rect">
            <a:avLst/>
          </a:prstGeom>
          <a:solidFill>
            <a:srgbClr val="000000">
              <a:alpha val="0"/>
            </a:srgbClr>
          </a:solidFill>
        </p:spPr>
        <p:txBody>
          <a:bodyPr lIns="0" tIns="0" rIns="0" bIns="0" rtlCol="0" anchor="ctr"/>
          <a:lstStyle/>
          <a:p>
            <a:pPr marL="285750" indent="-285750" algn="l">
              <a:lnSpc>
                <a:spcPct val="100000"/>
              </a:lnSpc>
              <a:buFont typeface="Arial" panose="020B0604020202020204" pitchFamily="34" charset="0"/>
              <a:buChar char="•"/>
              <a:defRPr/>
            </a:pPr>
            <a:r>
              <a:rPr lang="en-US" sz="1600" b="0" dirty="0">
                <a:solidFill>
                  <a:srgbClr val="000000">
                    <a:alpha val="87843"/>
                  </a:srgbClr>
                </a:solidFill>
                <a:latin typeface="苹方-简"/>
              </a:rPr>
              <a:t>The America First Movement was deeply influenced by the isolationist sentiments stemming from the aftermath of World War I and the economic hardships of the Great Depression.</a:t>
            </a:r>
          </a:p>
          <a:p>
            <a:pPr marL="285750" indent="-285750" algn="l">
              <a:lnSpc>
                <a:spcPct val="100000"/>
              </a:lnSpc>
              <a:buFont typeface="Arial" panose="020B0604020202020204" pitchFamily="34" charset="0"/>
              <a:buChar char="•"/>
              <a:defRPr/>
            </a:pPr>
            <a:r>
              <a:rPr lang="en-US" sz="1600" b="0" dirty="0">
                <a:solidFill>
                  <a:srgbClr val="000000">
                    <a:alpha val="87843"/>
                  </a:srgbClr>
                </a:solidFill>
                <a:latin typeface="苹方-简"/>
              </a:rPr>
              <a:t>Woodrow Wilson’s vision for World War I was rooted in a moral ideal: he wanted to make it </a:t>
            </a:r>
            <a:r>
              <a:rPr lang="en-US" sz="1600" b="1" dirty="0">
                <a:solidFill>
                  <a:srgbClr val="000000">
                    <a:alpha val="87843"/>
                  </a:srgbClr>
                </a:solidFill>
                <a:latin typeface="苹方-简"/>
              </a:rPr>
              <a:t>"a war to end all wars." </a:t>
            </a:r>
            <a:r>
              <a:rPr lang="en-US" sz="1600" b="0" dirty="0">
                <a:solidFill>
                  <a:srgbClr val="000000">
                    <a:alpha val="87843"/>
                  </a:srgbClr>
                </a:solidFill>
                <a:latin typeface="苹方-简"/>
              </a:rPr>
              <a:t>He believed that by reshaping the international order, the war could prevent future conflicts. Central to this vision was the </a:t>
            </a:r>
            <a:r>
              <a:rPr lang="en-US" sz="1600" b="1" dirty="0">
                <a:solidFill>
                  <a:srgbClr val="000000">
                    <a:alpha val="87843"/>
                  </a:srgbClr>
                </a:solidFill>
                <a:latin typeface="苹方-简"/>
              </a:rPr>
              <a:t>League of Nations</a:t>
            </a:r>
            <a:r>
              <a:rPr lang="en-US" sz="1600" b="0" dirty="0">
                <a:solidFill>
                  <a:srgbClr val="000000">
                    <a:alpha val="87843"/>
                  </a:srgbClr>
                </a:solidFill>
                <a:latin typeface="苹方-简"/>
              </a:rPr>
              <a:t>, an international organization aimed at fostering cooperation, peace, and mutual security among nations.</a:t>
            </a:r>
          </a:p>
          <a:p>
            <a:pPr marL="285750" indent="-285750" algn="l">
              <a:lnSpc>
                <a:spcPct val="100000"/>
              </a:lnSpc>
              <a:buFont typeface="Arial" panose="020B0604020202020204" pitchFamily="34" charset="0"/>
              <a:buChar char="•"/>
              <a:defRPr/>
            </a:pPr>
            <a:r>
              <a:rPr lang="en-US" sz="1600" b="0" dirty="0">
                <a:solidFill>
                  <a:srgbClr val="000000">
                    <a:alpha val="87843"/>
                  </a:srgbClr>
                </a:solidFill>
                <a:latin typeface="苹方-简"/>
              </a:rPr>
              <a:t>In the end, the U.S. did not join the League of Nations, reflecting a gap between Wilson’s internationalist ideals and the public’s isolationist sentiments.</a:t>
            </a:r>
          </a:p>
        </p:txBody>
      </p:sp>
      <p:pic>
        <p:nvPicPr>
          <p:cNvPr id="1026" name="Picture 2" descr="Woodrow Wilson - Wikipedia">
            <a:extLst>
              <a:ext uri="{FF2B5EF4-FFF2-40B4-BE49-F238E27FC236}">
                <a16:creationId xmlns:a16="http://schemas.microsoft.com/office/drawing/2014/main" id="{625FB57A-B91F-13EA-B3C6-4F39B0CA4C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00" y="1587498"/>
            <a:ext cx="2604479" cy="35814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00" r="3000"/>
          <a:stretch>
            <a:fillRect/>
          </a:stretch>
        </p:blipFill>
        <p:spPr>
          <a:xfrm>
            <a:off x="0" y="241300"/>
            <a:ext cx="10388600" cy="5854700"/>
          </a:xfrm>
          <a:prstGeom prst="rect">
            <a:avLst/>
          </a:prstGeom>
        </p:spPr>
      </p:pic>
      <p:sp>
        <p:nvSpPr>
          <p:cNvPr id="4" name="AutoShape 4"/>
          <p:cNvSpPr/>
          <p:nvPr/>
        </p:nvSpPr>
        <p:spPr>
          <a:xfrm>
            <a:off x="762000" y="2044700"/>
            <a:ext cx="4368800" cy="1917700"/>
          </a:xfrm>
          <a:prstGeom prst="rect">
            <a:avLst/>
          </a:prstGeom>
          <a:solidFill>
            <a:srgbClr val="000000">
              <a:alpha val="0"/>
            </a:srgbClr>
          </a:solidFill>
        </p:spPr>
        <p:txBody>
          <a:bodyPr/>
          <a:lstStyle/>
          <a:p>
            <a:endParaRPr lang="en-US"/>
          </a:p>
        </p:txBody>
      </p:sp>
      <p:sp>
        <p:nvSpPr>
          <p:cNvPr id="5" name="AutoShape 5"/>
          <p:cNvSpPr/>
          <p:nvPr/>
        </p:nvSpPr>
        <p:spPr>
          <a:xfrm>
            <a:off x="5334000" y="2044700"/>
            <a:ext cx="4368800" cy="1917700"/>
          </a:xfrm>
          <a:prstGeom prst="rect">
            <a:avLst/>
          </a:prstGeom>
          <a:solidFill>
            <a:srgbClr val="000000">
              <a:alpha val="0"/>
            </a:srgbClr>
          </a:solidFill>
        </p:spPr>
        <p:txBody>
          <a:bodyPr/>
          <a:lstStyle/>
          <a:p>
            <a:endParaRPr lang="en-US"/>
          </a:p>
        </p:txBody>
      </p:sp>
      <p:sp>
        <p:nvSpPr>
          <p:cNvPr id="6" name="AutoShape 6"/>
          <p:cNvSpPr/>
          <p:nvPr/>
        </p:nvSpPr>
        <p:spPr>
          <a:xfrm>
            <a:off x="762000" y="4178300"/>
            <a:ext cx="4368800" cy="1435100"/>
          </a:xfrm>
          <a:prstGeom prst="rect">
            <a:avLst/>
          </a:prstGeom>
          <a:solidFill>
            <a:srgbClr val="000000">
              <a:alpha val="0"/>
            </a:srgbClr>
          </a:solidFill>
        </p:spPr>
        <p:txBody>
          <a:bodyPr/>
          <a:lstStyle/>
          <a:p>
            <a:endParaRPr lang="en-US"/>
          </a:p>
        </p:txBody>
      </p:sp>
      <p:sp>
        <p:nvSpPr>
          <p:cNvPr id="7" name="AutoShape 7"/>
          <p:cNvSpPr/>
          <p:nvPr/>
        </p:nvSpPr>
        <p:spPr>
          <a:xfrm>
            <a:off x="5334000" y="4178300"/>
            <a:ext cx="4368800" cy="1435100"/>
          </a:xfrm>
          <a:prstGeom prst="rect">
            <a:avLst/>
          </a:prstGeom>
          <a:solidFill>
            <a:srgbClr val="000000">
              <a:alpha val="0"/>
            </a:srgbClr>
          </a:solidFill>
        </p:spPr>
        <p:txBody>
          <a:bodyPr/>
          <a:lstStyle/>
          <a:p>
            <a:endParaRPr lang="en-US"/>
          </a:p>
        </p:txBody>
      </p:sp>
      <p:pic>
        <p:nvPicPr>
          <p:cNvPr id="8" name="Picture 8"/>
          <p:cNvPicPr>
            <a:picLocks noChangeAspect="1"/>
          </p:cNvPicPr>
          <p:nvPr/>
        </p:nvPicPr>
        <p:blipFill>
          <a:blip r:embed="rId3"/>
          <a:srcRect/>
          <a:stretch>
            <a:fillRect/>
          </a:stretch>
        </p:blipFill>
        <p:spPr>
          <a:xfrm>
            <a:off x="3937000" y="2063750"/>
            <a:ext cx="1193800" cy="1193800"/>
          </a:xfrm>
          <a:prstGeom prst="rect">
            <a:avLst/>
          </a:prstGeom>
        </p:spPr>
      </p:pic>
      <p:pic>
        <p:nvPicPr>
          <p:cNvPr id="9" name="Picture 9"/>
          <p:cNvPicPr>
            <a:picLocks noChangeAspect="1"/>
          </p:cNvPicPr>
          <p:nvPr/>
        </p:nvPicPr>
        <p:blipFill>
          <a:blip r:embed="rId4"/>
          <a:srcRect/>
          <a:stretch>
            <a:fillRect/>
          </a:stretch>
        </p:blipFill>
        <p:spPr>
          <a:xfrm>
            <a:off x="5334000" y="2063750"/>
            <a:ext cx="1193800" cy="1193800"/>
          </a:xfrm>
          <a:prstGeom prst="rect">
            <a:avLst/>
          </a:prstGeom>
        </p:spPr>
      </p:pic>
      <p:pic>
        <p:nvPicPr>
          <p:cNvPr id="10" name="Picture 10"/>
          <p:cNvPicPr>
            <a:picLocks noChangeAspect="1"/>
          </p:cNvPicPr>
          <p:nvPr/>
        </p:nvPicPr>
        <p:blipFill>
          <a:blip r:embed="rId5"/>
          <a:srcRect/>
          <a:stretch>
            <a:fillRect/>
          </a:stretch>
        </p:blipFill>
        <p:spPr>
          <a:xfrm>
            <a:off x="3937000" y="3460750"/>
            <a:ext cx="1193800" cy="1193800"/>
          </a:xfrm>
          <a:prstGeom prst="rect">
            <a:avLst/>
          </a:prstGeom>
        </p:spPr>
      </p:pic>
      <p:pic>
        <p:nvPicPr>
          <p:cNvPr id="11" name="Picture 11"/>
          <p:cNvPicPr>
            <a:picLocks noChangeAspect="1"/>
          </p:cNvPicPr>
          <p:nvPr/>
        </p:nvPicPr>
        <p:blipFill>
          <a:blip r:embed="rId6"/>
          <a:srcRect/>
          <a:stretch>
            <a:fillRect/>
          </a:stretch>
        </p:blipFill>
        <p:spPr>
          <a:xfrm>
            <a:off x="5334000" y="3460750"/>
            <a:ext cx="1193800" cy="1193800"/>
          </a:xfrm>
          <a:prstGeom prst="rect">
            <a:avLst/>
          </a:prstGeom>
        </p:spPr>
      </p:pic>
      <p:sp>
        <p:nvSpPr>
          <p:cNvPr id="12" name="TextBox 12"/>
          <p:cNvSpPr txBox="1"/>
          <p:nvPr/>
        </p:nvSpPr>
        <p:spPr>
          <a:xfrm>
            <a:off x="4203700" y="2330450"/>
            <a:ext cx="660400" cy="660400"/>
          </a:xfrm>
          <a:prstGeom prst="rect">
            <a:avLst/>
          </a:prstGeom>
          <a:solidFill>
            <a:srgbClr val="000000">
              <a:alpha val="0"/>
            </a:srgbClr>
          </a:solidFill>
        </p:spPr>
        <p:txBody>
          <a:bodyPr lIns="0" tIns="0" rIns="0" bIns="0" rtlCol="0" anchor="ctr"/>
          <a:lstStyle/>
          <a:p>
            <a:pPr indent="0" algn="ctr">
              <a:lnSpc>
                <a:spcPct val="100000"/>
              </a:lnSpc>
              <a:defRPr/>
            </a:pPr>
            <a:r>
              <a:rPr lang="en-US" sz="2600" b="1">
                <a:solidFill>
                  <a:srgbClr val="000000"/>
                </a:solidFill>
                <a:latin typeface="苹方-简"/>
              </a:rPr>
              <a:t>01</a:t>
            </a:r>
            <a:endParaRPr lang="en-US" sz="1100"/>
          </a:p>
        </p:txBody>
      </p:sp>
      <p:sp>
        <p:nvSpPr>
          <p:cNvPr id="13" name="TextBox 13"/>
          <p:cNvSpPr txBox="1"/>
          <p:nvPr/>
        </p:nvSpPr>
        <p:spPr>
          <a:xfrm>
            <a:off x="5600700" y="2330450"/>
            <a:ext cx="660400" cy="660400"/>
          </a:xfrm>
          <a:prstGeom prst="rect">
            <a:avLst/>
          </a:prstGeom>
          <a:solidFill>
            <a:srgbClr val="000000">
              <a:alpha val="0"/>
            </a:srgbClr>
          </a:solidFill>
        </p:spPr>
        <p:txBody>
          <a:bodyPr lIns="0" tIns="0" rIns="0" bIns="0" rtlCol="0" anchor="ctr"/>
          <a:lstStyle/>
          <a:p>
            <a:pPr indent="0" algn="ctr">
              <a:lnSpc>
                <a:spcPct val="100000"/>
              </a:lnSpc>
              <a:defRPr/>
            </a:pPr>
            <a:r>
              <a:rPr lang="en-US" sz="2600" b="1">
                <a:solidFill>
                  <a:srgbClr val="000000"/>
                </a:solidFill>
                <a:latin typeface="苹方-简"/>
              </a:rPr>
              <a:t>02</a:t>
            </a:r>
            <a:endParaRPr lang="en-US" sz="1100"/>
          </a:p>
        </p:txBody>
      </p:sp>
      <p:sp>
        <p:nvSpPr>
          <p:cNvPr id="14" name="TextBox 14"/>
          <p:cNvSpPr txBox="1"/>
          <p:nvPr/>
        </p:nvSpPr>
        <p:spPr>
          <a:xfrm>
            <a:off x="4203700" y="3727450"/>
            <a:ext cx="660400" cy="660400"/>
          </a:xfrm>
          <a:prstGeom prst="rect">
            <a:avLst/>
          </a:prstGeom>
          <a:solidFill>
            <a:srgbClr val="000000">
              <a:alpha val="0"/>
            </a:srgbClr>
          </a:solidFill>
        </p:spPr>
        <p:txBody>
          <a:bodyPr lIns="0" tIns="0" rIns="0" bIns="0" rtlCol="0" anchor="ctr"/>
          <a:lstStyle/>
          <a:p>
            <a:pPr indent="0" algn="ctr">
              <a:lnSpc>
                <a:spcPct val="100000"/>
              </a:lnSpc>
              <a:defRPr/>
            </a:pPr>
            <a:r>
              <a:rPr lang="en-US" sz="2600" b="1">
                <a:solidFill>
                  <a:srgbClr val="000000"/>
                </a:solidFill>
                <a:latin typeface="苹方-简"/>
              </a:rPr>
              <a:t>03</a:t>
            </a:r>
            <a:endParaRPr lang="en-US" sz="1100"/>
          </a:p>
        </p:txBody>
      </p:sp>
      <p:sp>
        <p:nvSpPr>
          <p:cNvPr id="15" name="TextBox 15"/>
          <p:cNvSpPr txBox="1"/>
          <p:nvPr/>
        </p:nvSpPr>
        <p:spPr>
          <a:xfrm>
            <a:off x="5600700" y="3727450"/>
            <a:ext cx="660400" cy="660400"/>
          </a:xfrm>
          <a:prstGeom prst="rect">
            <a:avLst/>
          </a:prstGeom>
          <a:solidFill>
            <a:srgbClr val="000000">
              <a:alpha val="0"/>
            </a:srgbClr>
          </a:solidFill>
        </p:spPr>
        <p:txBody>
          <a:bodyPr lIns="0" tIns="0" rIns="0" bIns="0" rtlCol="0" anchor="ctr"/>
          <a:lstStyle/>
          <a:p>
            <a:pPr indent="0" algn="ctr">
              <a:lnSpc>
                <a:spcPct val="100000"/>
              </a:lnSpc>
              <a:defRPr/>
            </a:pPr>
            <a:r>
              <a:rPr lang="en-US" sz="2600" b="1">
                <a:solidFill>
                  <a:srgbClr val="000000"/>
                </a:solidFill>
                <a:latin typeface="苹方-简"/>
              </a:rPr>
              <a:t>04</a:t>
            </a:r>
            <a:endParaRPr lang="en-US" sz="1100"/>
          </a:p>
        </p:txBody>
      </p:sp>
      <p:sp>
        <p:nvSpPr>
          <p:cNvPr id="16" name="TextBox 16"/>
          <p:cNvSpPr txBox="1"/>
          <p:nvPr/>
        </p:nvSpPr>
        <p:spPr>
          <a:xfrm>
            <a:off x="762000" y="355600"/>
            <a:ext cx="8940800" cy="419100"/>
          </a:xfrm>
          <a:prstGeom prst="rect">
            <a:avLst/>
          </a:prstGeom>
          <a:solidFill>
            <a:srgbClr val="000000">
              <a:alpha val="0"/>
            </a:srgbClr>
          </a:solidFill>
        </p:spPr>
        <p:txBody>
          <a:bodyPr lIns="0" tIns="0" rIns="0" bIns="0" rtlCol="0" anchor="ctr"/>
          <a:lstStyle/>
          <a:p>
            <a:pPr indent="0" algn="l">
              <a:lnSpc>
                <a:spcPct val="100000"/>
              </a:lnSpc>
              <a:defRPr/>
            </a:pPr>
            <a:r>
              <a:rPr lang="en-US" sz="2800" b="1">
                <a:solidFill>
                  <a:srgbClr val="000000"/>
                </a:solidFill>
                <a:latin typeface="苹方-简"/>
              </a:rPr>
              <a:t>The America First Committee and Its Influence</a:t>
            </a:r>
            <a:endParaRPr lang="en-US" sz="1100"/>
          </a:p>
        </p:txBody>
      </p:sp>
      <p:sp>
        <p:nvSpPr>
          <p:cNvPr id="18" name="TextBox 18"/>
          <p:cNvSpPr txBox="1"/>
          <p:nvPr/>
        </p:nvSpPr>
        <p:spPr>
          <a:xfrm>
            <a:off x="6642100" y="1335639"/>
            <a:ext cx="2971800" cy="546100"/>
          </a:xfrm>
          <a:prstGeom prst="rect">
            <a:avLst/>
          </a:prstGeom>
          <a:solidFill>
            <a:srgbClr val="000000">
              <a:alpha val="0"/>
            </a:srgbClr>
          </a:solidFill>
        </p:spPr>
        <p:txBody>
          <a:bodyPr lIns="0" tIns="0" rIns="0" bIns="0" rtlCol="0" anchor="ctr"/>
          <a:lstStyle/>
          <a:p>
            <a:pPr indent="0" algn="r">
              <a:lnSpc>
                <a:spcPct val="100000"/>
              </a:lnSpc>
              <a:defRPr/>
            </a:pPr>
            <a:r>
              <a:rPr lang="en-US" sz="1800" b="1" dirty="0">
                <a:solidFill>
                  <a:srgbClr val="000000"/>
                </a:solidFill>
                <a:latin typeface="苹方-简"/>
              </a:rPr>
              <a:t>Domestic Focus Advocacy</a:t>
            </a:r>
            <a:endParaRPr lang="en-US" sz="1100" dirty="0"/>
          </a:p>
        </p:txBody>
      </p:sp>
      <p:sp>
        <p:nvSpPr>
          <p:cNvPr id="19" name="TextBox 19"/>
          <p:cNvSpPr txBox="1"/>
          <p:nvPr/>
        </p:nvSpPr>
        <p:spPr>
          <a:xfrm>
            <a:off x="762000" y="3460750"/>
            <a:ext cx="2971800" cy="266700"/>
          </a:xfrm>
          <a:prstGeom prst="rect">
            <a:avLst/>
          </a:prstGeom>
          <a:solidFill>
            <a:srgbClr val="000000">
              <a:alpha val="0"/>
            </a:srgbClr>
          </a:solidFill>
        </p:spPr>
        <p:txBody>
          <a:bodyPr lIns="0" tIns="0" rIns="0" bIns="0" rtlCol="0" anchor="ctr"/>
          <a:lstStyle/>
          <a:p>
            <a:pPr indent="0" algn="r">
              <a:lnSpc>
                <a:spcPct val="100000"/>
              </a:lnSpc>
              <a:defRPr/>
            </a:pPr>
            <a:r>
              <a:rPr lang="en-US" sz="1800" b="1" dirty="0">
                <a:solidFill>
                  <a:srgbClr val="000000"/>
                </a:solidFill>
                <a:latin typeface="苹方-简"/>
              </a:rPr>
              <a:t>Membership Growth</a:t>
            </a:r>
            <a:endParaRPr lang="en-US" sz="1100" dirty="0"/>
          </a:p>
        </p:txBody>
      </p:sp>
      <p:sp>
        <p:nvSpPr>
          <p:cNvPr id="20" name="TextBox 20"/>
          <p:cNvSpPr txBox="1"/>
          <p:nvPr/>
        </p:nvSpPr>
        <p:spPr>
          <a:xfrm>
            <a:off x="6731000" y="3460750"/>
            <a:ext cx="2971800" cy="266700"/>
          </a:xfrm>
          <a:prstGeom prst="rect">
            <a:avLst/>
          </a:prstGeom>
          <a:solidFill>
            <a:srgbClr val="000000">
              <a:alpha val="0"/>
            </a:srgbClr>
          </a:solidFill>
        </p:spPr>
        <p:txBody>
          <a:bodyPr lIns="0" tIns="0" rIns="0" bIns="0" rtlCol="0" anchor="ctr"/>
          <a:lstStyle/>
          <a:p>
            <a:pPr indent="0" algn="l">
              <a:lnSpc>
                <a:spcPct val="100000"/>
              </a:lnSpc>
              <a:defRPr/>
            </a:pPr>
            <a:r>
              <a:rPr lang="en-US" sz="1800" b="1">
                <a:solidFill>
                  <a:srgbClr val="000000"/>
                </a:solidFill>
                <a:latin typeface="苹方-简"/>
              </a:rPr>
              <a:t>Impact of Pearl Harbor</a:t>
            </a:r>
            <a:endParaRPr lang="en-US" sz="1100"/>
          </a:p>
        </p:txBody>
      </p:sp>
      <p:sp>
        <p:nvSpPr>
          <p:cNvPr id="21" name="TextBox 21"/>
          <p:cNvSpPr txBox="1"/>
          <p:nvPr/>
        </p:nvSpPr>
        <p:spPr>
          <a:xfrm>
            <a:off x="762000" y="2012950"/>
            <a:ext cx="2971800" cy="1054100"/>
          </a:xfrm>
          <a:prstGeom prst="rect">
            <a:avLst/>
          </a:prstGeom>
          <a:solidFill>
            <a:srgbClr val="000000">
              <a:alpha val="0"/>
            </a:srgbClr>
          </a:solidFill>
        </p:spPr>
        <p:txBody>
          <a:bodyPr lIns="0" tIns="0" rIns="0" bIns="0" rtlCol="0" anchor="ctr"/>
          <a:lstStyle/>
          <a:p>
            <a:pPr indent="0" algn="r">
              <a:lnSpc>
                <a:spcPct val="100000"/>
              </a:lnSpc>
              <a:defRPr/>
            </a:pPr>
            <a:r>
              <a:rPr lang="en-US" sz="1600" b="0" dirty="0">
                <a:solidFill>
                  <a:srgbClr val="000000"/>
                </a:solidFill>
              </a:rPr>
              <a:t>The America First Committee was founded in September 1940 by Yale law students and quickly became a powerful organization.</a:t>
            </a:r>
            <a:endParaRPr lang="en-US" sz="1600" dirty="0"/>
          </a:p>
        </p:txBody>
      </p:sp>
      <p:sp>
        <p:nvSpPr>
          <p:cNvPr id="22" name="TextBox 22"/>
          <p:cNvSpPr txBox="1"/>
          <p:nvPr/>
        </p:nvSpPr>
        <p:spPr>
          <a:xfrm>
            <a:off x="6731000" y="1974850"/>
            <a:ext cx="2971800" cy="1270000"/>
          </a:xfrm>
          <a:prstGeom prst="rect">
            <a:avLst/>
          </a:prstGeom>
          <a:solidFill>
            <a:srgbClr val="000000">
              <a:alpha val="0"/>
            </a:srgbClr>
          </a:solidFill>
        </p:spPr>
        <p:txBody>
          <a:bodyPr lIns="0" tIns="0" rIns="0" bIns="0" rtlCol="0" anchor="ctr"/>
          <a:lstStyle/>
          <a:p>
            <a:pPr indent="0" algn="l">
              <a:lnSpc>
                <a:spcPct val="100000"/>
              </a:lnSpc>
              <a:defRPr/>
            </a:pPr>
            <a:r>
              <a:rPr lang="en-US" sz="1600" b="0" dirty="0">
                <a:solidFill>
                  <a:srgbClr val="000000"/>
                </a:solidFill>
              </a:rPr>
              <a:t>The AFC effectively argued for prioritizing national resources on domestic issues, resonating with citizens concerned about economic stability and social welfare.</a:t>
            </a:r>
          </a:p>
          <a:p>
            <a:pPr indent="0" algn="l">
              <a:lnSpc>
                <a:spcPct val="100000"/>
              </a:lnSpc>
              <a:defRPr/>
            </a:pPr>
            <a:endParaRPr lang="en-US" sz="1400" b="0" dirty="0">
              <a:solidFill>
                <a:srgbClr val="000000"/>
              </a:solidFill>
              <a:latin typeface="苹方-简"/>
            </a:endParaRPr>
          </a:p>
        </p:txBody>
      </p:sp>
      <p:sp>
        <p:nvSpPr>
          <p:cNvPr id="23" name="TextBox 23"/>
          <p:cNvSpPr txBox="1"/>
          <p:nvPr/>
        </p:nvSpPr>
        <p:spPr>
          <a:xfrm>
            <a:off x="762000" y="3841750"/>
            <a:ext cx="2971800" cy="1054100"/>
          </a:xfrm>
          <a:prstGeom prst="rect">
            <a:avLst/>
          </a:prstGeom>
          <a:solidFill>
            <a:srgbClr val="000000">
              <a:alpha val="0"/>
            </a:srgbClr>
          </a:solidFill>
        </p:spPr>
        <p:txBody>
          <a:bodyPr lIns="0" tIns="0" rIns="0" bIns="0" rtlCol="0" anchor="ctr"/>
          <a:lstStyle/>
          <a:p>
            <a:pPr indent="0" algn="r">
              <a:lnSpc>
                <a:spcPct val="100000"/>
              </a:lnSpc>
              <a:defRPr/>
            </a:pPr>
            <a:r>
              <a:rPr lang="en-US" sz="1600" dirty="0"/>
              <a:t>The AFC's membership surged to over 800,000, showcasing widespread public support for isolationist policies during a critical period in American history</a:t>
            </a:r>
          </a:p>
        </p:txBody>
      </p:sp>
      <p:sp>
        <p:nvSpPr>
          <p:cNvPr id="24" name="TextBox 24"/>
          <p:cNvSpPr txBox="1"/>
          <p:nvPr/>
        </p:nvSpPr>
        <p:spPr>
          <a:xfrm>
            <a:off x="6731000" y="3841750"/>
            <a:ext cx="2971800" cy="1054100"/>
          </a:xfrm>
          <a:prstGeom prst="rect">
            <a:avLst/>
          </a:prstGeom>
          <a:solidFill>
            <a:srgbClr val="000000">
              <a:alpha val="0"/>
            </a:srgbClr>
          </a:solidFill>
        </p:spPr>
        <p:txBody>
          <a:bodyPr lIns="0" tIns="0" rIns="0" bIns="0" rtlCol="0" anchor="ctr"/>
          <a:lstStyle/>
          <a:p>
            <a:pPr indent="0" algn="l">
              <a:lnSpc>
                <a:spcPct val="100000"/>
              </a:lnSpc>
              <a:defRPr/>
            </a:pPr>
            <a:r>
              <a:rPr lang="en-US" sz="1600" b="0" dirty="0">
                <a:solidFill>
                  <a:srgbClr val="000000"/>
                </a:solidFill>
              </a:rPr>
              <a:t>The attack on Pearl Harbor drastically undermined the AFC's influence, leading to a rapid decline in its support and a shift towards a unified national war effort.</a:t>
            </a:r>
            <a:endParaRPr lang="en-US" sz="1600" dirty="0"/>
          </a:p>
        </p:txBody>
      </p:sp>
      <p:sp>
        <p:nvSpPr>
          <p:cNvPr id="3" name="TextBox 19">
            <a:extLst>
              <a:ext uri="{FF2B5EF4-FFF2-40B4-BE49-F238E27FC236}">
                <a16:creationId xmlns:a16="http://schemas.microsoft.com/office/drawing/2014/main" id="{6A7853DC-3F25-30EB-4876-998594F5526D}"/>
              </a:ext>
            </a:extLst>
          </p:cNvPr>
          <p:cNvSpPr txBox="1"/>
          <p:nvPr/>
        </p:nvSpPr>
        <p:spPr>
          <a:xfrm>
            <a:off x="698500" y="1520257"/>
            <a:ext cx="2971800" cy="266700"/>
          </a:xfrm>
          <a:prstGeom prst="rect">
            <a:avLst/>
          </a:prstGeom>
          <a:solidFill>
            <a:srgbClr val="000000">
              <a:alpha val="0"/>
            </a:srgbClr>
          </a:solidFill>
        </p:spPr>
        <p:txBody>
          <a:bodyPr lIns="0" tIns="0" rIns="0" bIns="0" rtlCol="0" anchor="ctr"/>
          <a:lstStyle/>
          <a:p>
            <a:pPr indent="0" algn="r">
              <a:lnSpc>
                <a:spcPct val="100000"/>
              </a:lnSpc>
              <a:defRPr/>
            </a:pPr>
            <a:r>
              <a:rPr lang="en-US" sz="1800" b="1" dirty="0">
                <a:solidFill>
                  <a:srgbClr val="000000"/>
                </a:solidFill>
                <a:latin typeface="苹方-简"/>
              </a:rPr>
              <a:t>Formation as a response to World War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a:srcRect t="3000" b="3000"/>
          <a:stretch>
            <a:fillRect/>
          </a:stretch>
        </p:blipFill>
        <p:spPr>
          <a:xfrm>
            <a:off x="6108700" y="1022350"/>
            <a:ext cx="3810000" cy="3810000"/>
          </a:xfrm>
          <a:prstGeom prst="roundRect">
            <a:avLst>
              <a:gd name="adj" fmla="val 6000"/>
            </a:avLst>
          </a:prstGeom>
        </p:spPr>
      </p:pic>
      <p:sp>
        <p:nvSpPr>
          <p:cNvPr id="4" name="AutoShape 4"/>
          <p:cNvSpPr/>
          <p:nvPr/>
        </p:nvSpPr>
        <p:spPr>
          <a:xfrm>
            <a:off x="1016000" y="2120900"/>
            <a:ext cx="3810000" cy="2146300"/>
          </a:xfrm>
          <a:prstGeom prst="rect">
            <a:avLst/>
          </a:prstGeom>
          <a:solidFill>
            <a:srgbClr val="000000">
              <a:alpha val="0"/>
            </a:srgbClr>
          </a:solidFill>
        </p:spPr>
        <p:txBody>
          <a:bodyPr/>
          <a:lstStyle/>
          <a:p>
            <a:endParaRPr lang="en-US"/>
          </a:p>
        </p:txBody>
      </p:sp>
      <p:sp>
        <p:nvSpPr>
          <p:cNvPr id="6" name="AutoShape 6"/>
          <p:cNvSpPr/>
          <p:nvPr/>
        </p:nvSpPr>
        <p:spPr>
          <a:xfrm>
            <a:off x="1016000" y="2095500"/>
            <a:ext cx="635000" cy="25400"/>
          </a:xfrm>
          <a:prstGeom prst="rect">
            <a:avLst/>
          </a:prstGeom>
          <a:solidFill>
            <a:srgbClr val="000000"/>
          </a:solidFill>
        </p:spPr>
        <p:txBody>
          <a:bodyPr/>
          <a:lstStyle/>
          <a:p>
            <a:endParaRPr lang="en-US"/>
          </a:p>
        </p:txBody>
      </p:sp>
      <p:sp>
        <p:nvSpPr>
          <p:cNvPr id="7" name="TextBox 7"/>
          <p:cNvSpPr txBox="1"/>
          <p:nvPr/>
        </p:nvSpPr>
        <p:spPr>
          <a:xfrm>
            <a:off x="1016000" y="1016000"/>
            <a:ext cx="3810000" cy="8509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Key Figures and Their Contributions</a:t>
            </a:r>
            <a:endParaRPr lang="en-US" sz="1100" dirty="0"/>
          </a:p>
        </p:txBody>
      </p:sp>
      <p:sp>
        <p:nvSpPr>
          <p:cNvPr id="9" name="TextBox 9"/>
          <p:cNvSpPr txBox="1"/>
          <p:nvPr/>
        </p:nvSpPr>
        <p:spPr>
          <a:xfrm>
            <a:off x="994410" y="2616200"/>
            <a:ext cx="4940300" cy="2165350"/>
          </a:xfrm>
          <a:prstGeom prst="rect">
            <a:avLst/>
          </a:prstGeom>
          <a:solidFill>
            <a:srgbClr val="000000">
              <a:alpha val="0"/>
            </a:srgbClr>
          </a:solidFill>
        </p:spPr>
        <p:txBody>
          <a:bodyPr lIns="0" tIns="0" rIns="0" bIns="0" rtlCol="0" anchor="ctr"/>
          <a:lstStyle/>
          <a:p>
            <a:pPr indent="0" algn="l">
              <a:lnSpc>
                <a:spcPct val="100000"/>
              </a:lnSpc>
              <a:defRPr/>
            </a:pPr>
            <a:r>
              <a:rPr lang="en-US" sz="2000" b="0" dirty="0">
                <a:solidFill>
                  <a:srgbClr val="000000">
                    <a:alpha val="87843"/>
                  </a:srgbClr>
                </a:solidFill>
                <a:latin typeface="苹方-简"/>
              </a:rPr>
              <a:t>Charles Lindbergh, already a national hero for his transatlantic flight in 1927, became the face of the isolationist movement. As a leading spokesperson for the America First Committee, Lindbergh delivered speeches across the country, arguing that America should not get involved in what he saw as a European problem.</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72432-1B86-B3EA-068B-73F515E4CB8A}"/>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18437C2-1B02-AC9A-105C-97D4D781F2CC}"/>
              </a:ext>
            </a:extLst>
          </p:cNvPr>
          <p:cNvSpPr txBox="1"/>
          <p:nvPr/>
        </p:nvSpPr>
        <p:spPr>
          <a:xfrm>
            <a:off x="722630" y="646366"/>
            <a:ext cx="3810000" cy="8509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Key Figures</a:t>
            </a:r>
            <a:endParaRPr lang="en-US" sz="1100" dirty="0"/>
          </a:p>
        </p:txBody>
      </p:sp>
      <p:sp>
        <p:nvSpPr>
          <p:cNvPr id="9" name="TextBox 9">
            <a:extLst>
              <a:ext uri="{FF2B5EF4-FFF2-40B4-BE49-F238E27FC236}">
                <a16:creationId xmlns:a16="http://schemas.microsoft.com/office/drawing/2014/main" id="{6C154993-C551-FF40-F7B2-A1C43534CDCF}"/>
              </a:ext>
            </a:extLst>
          </p:cNvPr>
          <p:cNvSpPr txBox="1"/>
          <p:nvPr/>
        </p:nvSpPr>
        <p:spPr>
          <a:xfrm>
            <a:off x="698500" y="1706912"/>
            <a:ext cx="5495290" cy="3498850"/>
          </a:xfrm>
          <a:prstGeom prst="rect">
            <a:avLst/>
          </a:prstGeom>
          <a:solidFill>
            <a:srgbClr val="000000">
              <a:alpha val="0"/>
            </a:srgbClr>
          </a:solidFill>
        </p:spPr>
        <p:txBody>
          <a:bodyPr lIns="0" tIns="0" rIns="0" bIns="0" rtlCol="0" anchor="ctr"/>
          <a:lstStyle/>
          <a:p>
            <a:pPr indent="0" algn="l">
              <a:lnSpc>
                <a:spcPct val="100000"/>
              </a:lnSpc>
              <a:defRPr/>
            </a:pPr>
            <a:r>
              <a:rPr lang="en-US" sz="2000" b="1" dirty="0">
                <a:solidFill>
                  <a:srgbClr val="000000">
                    <a:alpha val="87843"/>
                  </a:srgbClr>
                </a:solidFill>
                <a:latin typeface="苹方-简"/>
              </a:rPr>
              <a:t>Joseph P. Kennedy</a:t>
            </a:r>
            <a:r>
              <a:rPr lang="en-US" sz="2000" b="0" dirty="0">
                <a:solidFill>
                  <a:srgbClr val="000000">
                    <a:alpha val="87843"/>
                  </a:srgbClr>
                </a:solidFill>
                <a:latin typeface="苹方-简"/>
              </a:rPr>
              <a:t>: The father of future President John F. Kennedy, Joseph P. Kennedy served as the U.S. ambassador to the United Kingdom in the late 1930s. He was an outspoken advocate for appeasement and believed that Britain would lose to Nazi Germany. He also argued against U.S. involvement in the war, believing it would be disastrous for the country. His views caused friction with President Franklin D. Roosevelt, and he was eventually removed from his post in 1940.</a:t>
            </a:r>
            <a:endParaRPr lang="en-US" sz="2000" dirty="0"/>
          </a:p>
        </p:txBody>
      </p:sp>
      <p:pic>
        <p:nvPicPr>
          <p:cNvPr id="3074" name="Picture 2" descr="The Dark Side Of Joseph P. Kennedy Sr., The Patriarch Of The Kennedy Family">
            <a:extLst>
              <a:ext uri="{FF2B5EF4-FFF2-40B4-BE49-F238E27FC236}">
                <a16:creationId xmlns:a16="http://schemas.microsoft.com/office/drawing/2014/main" id="{5D7BE0A9-B469-B98B-53C4-B9D2FFE5B8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46" r="22583"/>
          <a:stretch/>
        </p:blipFill>
        <p:spPr bwMode="auto">
          <a:xfrm>
            <a:off x="6489700" y="1631950"/>
            <a:ext cx="3207343"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277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329736-0A3A-E620-4D89-4C85E0C94A63}"/>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388600" cy="58547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7">
            <a:extLst>
              <a:ext uri="{FF2B5EF4-FFF2-40B4-BE49-F238E27FC236}">
                <a16:creationId xmlns:a16="http://schemas.microsoft.com/office/drawing/2014/main" id="{F64D8981-03CD-9E14-390B-17387A6E1C7B}"/>
              </a:ext>
            </a:extLst>
          </p:cNvPr>
          <p:cNvSpPr txBox="1"/>
          <p:nvPr/>
        </p:nvSpPr>
        <p:spPr>
          <a:xfrm>
            <a:off x="5463637" y="701311"/>
            <a:ext cx="4090687" cy="670289"/>
          </a:xfrm>
          <a:prstGeom prst="rect">
            <a:avLst/>
          </a:prstGeom>
        </p:spPr>
        <p:txBody>
          <a:bodyPr vert="horz" lIns="91440" tIns="45720" rIns="91440" bIns="45720" rtlCol="0" anchor="b">
            <a:normAutofit fontScale="92500" lnSpcReduction="10000"/>
          </a:bodyPr>
          <a:lstStyle/>
          <a:p>
            <a:pPr indent="0">
              <a:lnSpc>
                <a:spcPct val="90000"/>
              </a:lnSpc>
              <a:spcBef>
                <a:spcPct val="0"/>
              </a:spcBef>
              <a:spcAft>
                <a:spcPts val="600"/>
              </a:spcAft>
              <a:defRPr/>
            </a:pPr>
            <a:r>
              <a:rPr lang="en-US" sz="4800" b="1" dirty="0">
                <a:latin typeface="+mj-lt"/>
                <a:ea typeface="+mj-ea"/>
                <a:cs typeface="+mj-cs"/>
              </a:rPr>
              <a:t>Key Figures</a:t>
            </a:r>
            <a:endParaRPr lang="en-US" sz="4800" dirty="0">
              <a:latin typeface="+mj-lt"/>
              <a:ea typeface="+mj-ea"/>
              <a:cs typeface="+mj-cs"/>
            </a:endParaRPr>
          </a:p>
        </p:txBody>
      </p:sp>
      <p:sp>
        <p:nvSpPr>
          <p:cNvPr id="5129" name="Rectangle 5128">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24965" cy="58547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Of All Things: Tales of William Randolph Hearst – The Times ...">
            <a:extLst>
              <a:ext uri="{FF2B5EF4-FFF2-40B4-BE49-F238E27FC236}">
                <a16:creationId xmlns:a16="http://schemas.microsoft.com/office/drawing/2014/main" id="{8EE7AFE6-5266-A278-C8F6-9FDB3ACADD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 b="4228"/>
          <a:stretch/>
        </p:blipFill>
        <p:spPr bwMode="auto">
          <a:xfrm>
            <a:off x="237853" y="255691"/>
            <a:ext cx="4449259" cy="534331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9">
            <a:extLst>
              <a:ext uri="{FF2B5EF4-FFF2-40B4-BE49-F238E27FC236}">
                <a16:creationId xmlns:a16="http://schemas.microsoft.com/office/drawing/2014/main" id="{7471EA87-99EF-7E79-2A87-1D3538A8803D}"/>
              </a:ext>
            </a:extLst>
          </p:cNvPr>
          <p:cNvSpPr txBox="1"/>
          <p:nvPr/>
        </p:nvSpPr>
        <p:spPr>
          <a:xfrm>
            <a:off x="5463637" y="1860550"/>
            <a:ext cx="4170853" cy="3505200"/>
          </a:xfrm>
          <a:prstGeom prst="rect">
            <a:avLst/>
          </a:prstGeom>
        </p:spPr>
        <p:txBody>
          <a:bodyPr vert="horz" lIns="91440" tIns="45720" rIns="91440" bIns="45720" rtlCol="0" anchor="t">
            <a:noAutofit/>
          </a:bodyPr>
          <a:lstStyle/>
          <a:p>
            <a:pPr>
              <a:lnSpc>
                <a:spcPct val="90000"/>
              </a:lnSpc>
              <a:spcAft>
                <a:spcPts val="600"/>
              </a:spcAft>
              <a:defRPr/>
            </a:pPr>
            <a:r>
              <a:rPr lang="en-US" sz="2000" b="1" dirty="0">
                <a:solidFill>
                  <a:schemeClr val="tx1">
                    <a:alpha val="80000"/>
                  </a:schemeClr>
                </a:solidFill>
              </a:rPr>
              <a:t>William Randolph Hearst, </a:t>
            </a:r>
            <a:r>
              <a:rPr lang="en-US" sz="2000" dirty="0">
                <a:solidFill>
                  <a:schemeClr val="tx1">
                    <a:alpha val="80000"/>
                  </a:schemeClr>
                </a:solidFill>
              </a:rPr>
              <a:t>the powerful media tycoon behind Hearst Newspapers, was a vocal and direct supporter of isolationism. Through his extensive media empire, Hearst advocated for the U.S. to avoid involvement in European conflicts, using his newspapers to promote the idea that American interests were best served by staying out of World War II.</a:t>
            </a:r>
          </a:p>
        </p:txBody>
      </p:sp>
      <p:cxnSp>
        <p:nvCxnSpPr>
          <p:cNvPr id="5131" name="Straight Connector 513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872375" y="3089785"/>
            <a:ext cx="0" cy="276491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9905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391DE8-05D0-76A6-334B-11C3CB7B20B2}"/>
              </a:ext>
            </a:extLst>
          </p:cNvPr>
          <p:cNvSpPr/>
          <p:nvPr/>
        </p:nvSpPr>
        <p:spPr>
          <a:xfrm>
            <a:off x="317500" y="1098550"/>
            <a:ext cx="6553200" cy="383540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AutoShape 4"/>
          <p:cNvSpPr/>
          <p:nvPr/>
        </p:nvSpPr>
        <p:spPr>
          <a:xfrm>
            <a:off x="7543800" y="3784600"/>
            <a:ext cx="2413000" cy="3365500"/>
          </a:xfrm>
          <a:prstGeom prst="rect">
            <a:avLst/>
          </a:prstGeom>
          <a:solidFill>
            <a:srgbClr val="000000">
              <a:alpha val="0"/>
            </a:srgbClr>
          </a:solidFill>
        </p:spPr>
        <p:txBody>
          <a:bodyPr/>
          <a:lstStyle/>
          <a:p>
            <a:endParaRPr lang="en-US"/>
          </a:p>
        </p:txBody>
      </p:sp>
      <p:sp>
        <p:nvSpPr>
          <p:cNvPr id="6" name="AutoShape 6"/>
          <p:cNvSpPr/>
          <p:nvPr/>
        </p:nvSpPr>
        <p:spPr>
          <a:xfrm>
            <a:off x="7175500" y="1835150"/>
            <a:ext cx="635000" cy="25400"/>
          </a:xfrm>
          <a:prstGeom prst="rect">
            <a:avLst/>
          </a:prstGeom>
          <a:solidFill>
            <a:srgbClr val="000000"/>
          </a:solidFill>
        </p:spPr>
        <p:txBody>
          <a:bodyPr/>
          <a:lstStyle/>
          <a:p>
            <a:endParaRPr lang="en-US"/>
          </a:p>
        </p:txBody>
      </p:sp>
      <p:sp>
        <p:nvSpPr>
          <p:cNvPr id="7" name="TextBox 7"/>
          <p:cNvSpPr txBox="1"/>
          <p:nvPr/>
        </p:nvSpPr>
        <p:spPr>
          <a:xfrm>
            <a:off x="7175500" y="641350"/>
            <a:ext cx="2413000" cy="914400"/>
          </a:xfrm>
          <a:prstGeom prst="rect">
            <a:avLst/>
          </a:prstGeom>
          <a:solidFill>
            <a:srgbClr val="000000">
              <a:alpha val="0"/>
            </a:srgbClr>
          </a:solidFill>
        </p:spPr>
        <p:txBody>
          <a:bodyPr lIns="0" tIns="0" rIns="0" bIns="0" rtlCol="0" anchor="ctr"/>
          <a:lstStyle/>
          <a:p>
            <a:pPr indent="0" algn="l">
              <a:lnSpc>
                <a:spcPct val="100000"/>
              </a:lnSpc>
              <a:defRPr/>
            </a:pPr>
            <a:r>
              <a:rPr lang="en-US" sz="2000" b="1">
                <a:solidFill>
                  <a:srgbClr val="000000"/>
                </a:solidFill>
                <a:latin typeface="苹方-简"/>
              </a:rPr>
              <a:t>Decline of the Movement Post-Pearl Harbor</a:t>
            </a:r>
            <a:endParaRPr lang="en-US" sz="1100"/>
          </a:p>
        </p:txBody>
      </p:sp>
      <p:sp>
        <p:nvSpPr>
          <p:cNvPr id="8" name="TextBox 8"/>
          <p:cNvSpPr txBox="1"/>
          <p:nvPr/>
        </p:nvSpPr>
        <p:spPr>
          <a:xfrm>
            <a:off x="7175500" y="2114550"/>
            <a:ext cx="2413000" cy="203200"/>
          </a:xfrm>
          <a:prstGeom prst="rect">
            <a:avLst/>
          </a:prstGeom>
          <a:solidFill>
            <a:srgbClr val="000000">
              <a:alpha val="0"/>
            </a:srgbClr>
          </a:solidFill>
        </p:spPr>
        <p:txBody>
          <a:bodyPr lIns="0" tIns="0" rIns="0" bIns="0" rtlCol="0" anchor="ctr"/>
          <a:lstStyle/>
          <a:p>
            <a:pPr indent="0" algn="l">
              <a:lnSpc>
                <a:spcPct val="100000"/>
              </a:lnSpc>
              <a:defRPr/>
            </a:pPr>
            <a:r>
              <a:rPr lang="en-US" sz="1400" b="1">
                <a:solidFill>
                  <a:srgbClr val="000000"/>
                </a:solidFill>
                <a:latin typeface="苹方-简"/>
              </a:rPr>
              <a:t>Shift in National Sentiment</a:t>
            </a:r>
            <a:endParaRPr lang="en-US" sz="1100"/>
          </a:p>
        </p:txBody>
      </p:sp>
      <p:sp>
        <p:nvSpPr>
          <p:cNvPr id="9" name="TextBox 9"/>
          <p:cNvSpPr txBox="1"/>
          <p:nvPr/>
        </p:nvSpPr>
        <p:spPr>
          <a:xfrm>
            <a:off x="7175500" y="2444750"/>
            <a:ext cx="2413000" cy="2768600"/>
          </a:xfrm>
          <a:prstGeom prst="rect">
            <a:avLst/>
          </a:prstGeom>
          <a:solidFill>
            <a:srgbClr val="000000">
              <a:alpha val="0"/>
            </a:srgbClr>
          </a:solidFill>
        </p:spPr>
        <p:txBody>
          <a:bodyPr lIns="0" tIns="0" rIns="0" bIns="0" rtlCol="0" anchor="ctr"/>
          <a:lstStyle/>
          <a:p>
            <a:pPr indent="0" algn="l">
              <a:lnSpc>
                <a:spcPct val="100000"/>
              </a:lnSpc>
              <a:defRPr/>
            </a:pPr>
            <a:r>
              <a:rPr lang="en-US" sz="1400" b="0" dirty="0">
                <a:solidFill>
                  <a:srgbClr val="000000"/>
                </a:solidFill>
                <a:latin typeface="苹方-简"/>
              </a:rPr>
              <a:t>The attack on Pearl Harbor catalyzed a dramatic transformation in American public opinion, leading to a near-universal support for military engagement and effectively nullifying the America First movement's isolationist arguments, as citizens rallied around the need for national unity and defense against external threats.</a:t>
            </a:r>
            <a:endParaRPr lang="en-US" sz="1100" dirty="0"/>
          </a:p>
        </p:txBody>
      </p:sp>
      <p:pic>
        <p:nvPicPr>
          <p:cNvPr id="1026" name="Picture 2" descr="Pearl Harbor: Attack, Deaths &amp; Facts | HISTORY">
            <a:extLst>
              <a:ext uri="{FF2B5EF4-FFF2-40B4-BE49-F238E27FC236}">
                <a16:creationId xmlns:a16="http://schemas.microsoft.com/office/drawing/2014/main" id="{E792ED27-F7FE-0DC3-B7A7-5BEAAEA7D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11" y="1243129"/>
            <a:ext cx="6323190" cy="3556794"/>
          </a:xfrm>
          <a:prstGeom prst="rect">
            <a:avLst/>
          </a:prstGeom>
          <a:noFill/>
          <a:ln w="25400">
            <a:solidFill>
              <a:schemeClr val="bg1"/>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txBody>
          <a:bodyPr/>
          <a:lstStyle/>
          <a:p>
            <a:endParaRPr lang="en-US"/>
          </a:p>
        </p:txBody>
      </p:sp>
      <p:pic>
        <p:nvPicPr>
          <p:cNvPr id="4" name="Picture 4"/>
          <p:cNvPicPr>
            <a:picLocks noChangeAspect="1"/>
          </p:cNvPicPr>
          <p:nvPr/>
        </p:nvPicPr>
        <p:blipFill>
          <a:blip r:embed="rId3"/>
          <a:srcRect l="1000" r="1000"/>
          <a:stretch>
            <a:fillRect/>
          </a:stretch>
        </p:blipFill>
        <p:spPr>
          <a:xfrm>
            <a:off x="0" y="0"/>
            <a:ext cx="10388600" cy="5854700"/>
          </a:xfrm>
          <a:prstGeom prst="rect">
            <a:avLst/>
          </a:prstGeom>
        </p:spPr>
      </p:pic>
      <p:sp>
        <p:nvSpPr>
          <p:cNvPr id="5" name="AutoShape 5"/>
          <p:cNvSpPr/>
          <p:nvPr/>
        </p:nvSpPr>
        <p:spPr>
          <a:xfrm>
            <a:off x="762000" y="1524000"/>
            <a:ext cx="8864600" cy="266700"/>
          </a:xfrm>
          <a:prstGeom prst="rect">
            <a:avLst/>
          </a:prstGeom>
          <a:solidFill>
            <a:srgbClr val="000000">
              <a:alpha val="0"/>
            </a:srgbClr>
          </a:solidFill>
        </p:spPr>
        <p:txBody>
          <a:bodyPr/>
          <a:lstStyle/>
          <a:p>
            <a:endParaRPr lang="en-US"/>
          </a:p>
        </p:txBody>
      </p:sp>
      <p:sp>
        <p:nvSpPr>
          <p:cNvPr id="6" name="AutoShape 6"/>
          <p:cNvSpPr/>
          <p:nvPr/>
        </p:nvSpPr>
        <p:spPr>
          <a:xfrm>
            <a:off x="0" y="0"/>
            <a:ext cx="10388600" cy="5854700"/>
          </a:xfrm>
          <a:prstGeom prst="rect">
            <a:avLst/>
          </a:prstGeom>
          <a:solidFill>
            <a:srgbClr val="000000">
              <a:alpha val="0"/>
            </a:srgbClr>
          </a:solidFill>
        </p:spPr>
        <p:txBody>
          <a:bodyPr/>
          <a:lstStyle/>
          <a:p>
            <a:endParaRPr lang="en-US"/>
          </a:p>
        </p:txBody>
      </p:sp>
      <p:sp>
        <p:nvSpPr>
          <p:cNvPr id="7" name="AutoShape 7"/>
          <p:cNvSpPr/>
          <p:nvPr/>
        </p:nvSpPr>
        <p:spPr>
          <a:xfrm>
            <a:off x="3632200" y="4584700"/>
            <a:ext cx="3111500" cy="0"/>
          </a:xfrm>
          <a:prstGeom prst="rect">
            <a:avLst/>
          </a:prstGeom>
          <a:solidFill>
            <a:srgbClr val="000000"/>
          </a:solidFill>
        </p:spPr>
        <p:txBody>
          <a:bodyPr/>
          <a:lstStyle/>
          <a:p>
            <a:endParaRPr lang="en-US"/>
          </a:p>
        </p:txBody>
      </p:sp>
      <p:sp>
        <p:nvSpPr>
          <p:cNvPr id="8" name="TextBox 8"/>
          <p:cNvSpPr txBox="1"/>
          <p:nvPr/>
        </p:nvSpPr>
        <p:spPr>
          <a:xfrm>
            <a:off x="762000" y="2603500"/>
            <a:ext cx="8864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a:solidFill>
                  <a:srgbClr val="000000"/>
                </a:solidFill>
                <a:latin typeface="苹方-简"/>
              </a:rPr>
              <a:t> Charles Lindbergh and Isolationism</a:t>
            </a:r>
            <a:endParaRPr lang="en-US" sz="1100"/>
          </a:p>
        </p:txBody>
      </p:sp>
      <p:sp>
        <p:nvSpPr>
          <p:cNvPr id="9" name="TextBox 9"/>
          <p:cNvSpPr txBox="1"/>
          <p:nvPr/>
        </p:nvSpPr>
        <p:spPr>
          <a:xfrm>
            <a:off x="762000" y="1524000"/>
            <a:ext cx="8864600" cy="266700"/>
          </a:xfrm>
          <a:prstGeom prst="rect">
            <a:avLst/>
          </a:prstGeom>
          <a:solidFill>
            <a:srgbClr val="000000">
              <a:alpha val="0"/>
            </a:srgbClr>
          </a:solidFill>
        </p:spPr>
        <p:txBody>
          <a:bodyPr lIns="0" tIns="0" rIns="0" bIns="0" rtlCol="0" anchor="ctr"/>
          <a:lstStyle/>
          <a:p>
            <a:pPr indent="0" algn="ctr">
              <a:lnSpc>
                <a:spcPct val="100000"/>
              </a:lnSpc>
              <a:defRPr/>
            </a:pPr>
            <a:r>
              <a:rPr lang="en-US" sz="1800" b="1">
                <a:solidFill>
                  <a:srgbClr val="000000"/>
                </a:solidFill>
                <a:latin typeface="苹方-简"/>
              </a:rPr>
              <a:t>Section 2</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a:srcRect l="13000" r="13000"/>
          <a:stretch>
            <a:fillRect/>
          </a:stretch>
        </p:blipFill>
        <p:spPr>
          <a:xfrm>
            <a:off x="831850" y="1016000"/>
            <a:ext cx="2673350" cy="2673350"/>
          </a:xfrm>
          <a:prstGeom prst="roundRect">
            <a:avLst>
              <a:gd name="adj" fmla="val 6000"/>
            </a:avLst>
          </a:prstGeom>
        </p:spPr>
      </p:pic>
      <p:sp>
        <p:nvSpPr>
          <p:cNvPr id="4" name="AutoShape 4"/>
          <p:cNvSpPr/>
          <p:nvPr/>
        </p:nvSpPr>
        <p:spPr>
          <a:xfrm>
            <a:off x="5410200" y="1016000"/>
            <a:ext cx="3810000" cy="1854200"/>
          </a:xfrm>
          <a:prstGeom prst="rect">
            <a:avLst/>
          </a:prstGeom>
          <a:solidFill>
            <a:srgbClr val="000000">
              <a:alpha val="0"/>
            </a:srgbClr>
          </a:solidFill>
        </p:spPr>
        <p:txBody>
          <a:bodyPr/>
          <a:lstStyle/>
          <a:p>
            <a:endParaRPr lang="en-US"/>
          </a:p>
        </p:txBody>
      </p:sp>
      <p:sp>
        <p:nvSpPr>
          <p:cNvPr id="7" name="TextBox 7"/>
          <p:cNvSpPr txBox="1"/>
          <p:nvPr/>
        </p:nvSpPr>
        <p:spPr>
          <a:xfrm>
            <a:off x="4051300" y="715946"/>
            <a:ext cx="5791200" cy="850900"/>
          </a:xfrm>
          <a:prstGeom prst="rect">
            <a:avLst/>
          </a:prstGeom>
          <a:solidFill>
            <a:srgbClr val="000000">
              <a:alpha val="0"/>
            </a:srgbClr>
          </a:solidFill>
        </p:spPr>
        <p:txBody>
          <a:bodyPr lIns="0" tIns="0" rIns="0" bIns="0" rtlCol="0" anchor="ctr"/>
          <a:lstStyle/>
          <a:p>
            <a:pPr indent="0" algn="l">
              <a:lnSpc>
                <a:spcPct val="100000"/>
              </a:lnSpc>
              <a:defRPr/>
            </a:pPr>
            <a:r>
              <a:rPr lang="en-US" sz="2400" b="1" dirty="0">
                <a:solidFill>
                  <a:srgbClr val="000000"/>
                </a:solidFill>
                <a:latin typeface="苹方-简"/>
              </a:rPr>
              <a:t>Lindbergh's Rise as a Spokesperson</a:t>
            </a:r>
            <a:endParaRPr lang="en-US" sz="2400" dirty="0"/>
          </a:p>
        </p:txBody>
      </p:sp>
      <p:sp>
        <p:nvSpPr>
          <p:cNvPr id="9" name="TextBox 9"/>
          <p:cNvSpPr txBox="1"/>
          <p:nvPr/>
        </p:nvSpPr>
        <p:spPr>
          <a:xfrm>
            <a:off x="3822700" y="1866900"/>
            <a:ext cx="6019800" cy="3346450"/>
          </a:xfrm>
          <a:prstGeom prst="rect">
            <a:avLst/>
          </a:prstGeom>
          <a:solidFill>
            <a:srgbClr val="000000">
              <a:alpha val="0"/>
            </a:srgbClr>
          </a:solidFill>
        </p:spPr>
        <p:txBody>
          <a:bodyPr lIns="0" tIns="0" rIns="0" bIns="0" rtlCol="0" anchor="ctr"/>
          <a:lstStyle/>
          <a:p>
            <a:pPr marL="285750" indent="-285750" algn="l">
              <a:lnSpc>
                <a:spcPct val="100000"/>
              </a:lnSpc>
              <a:buFont typeface="Arial" panose="020B0604020202020204" pitchFamily="34" charset="0"/>
              <a:buChar char="•"/>
              <a:defRPr/>
            </a:pPr>
            <a:r>
              <a:rPr lang="en-US" sz="1600" b="0" dirty="0">
                <a:solidFill>
                  <a:srgbClr val="000000">
                    <a:alpha val="87843"/>
                  </a:srgbClr>
                </a:solidFill>
                <a:latin typeface="苹方-简"/>
              </a:rPr>
              <a:t>Lindbergh’s speeches often blamed </a:t>
            </a:r>
            <a:r>
              <a:rPr lang="en-US" sz="1600" b="1" dirty="0">
                <a:solidFill>
                  <a:srgbClr val="000000">
                    <a:alpha val="87843"/>
                  </a:srgbClr>
                </a:solidFill>
                <a:latin typeface="苹方-简"/>
              </a:rPr>
              <a:t>"warmongers" in Britain, Roosevelt's administration, and American Jews for pushing the country toward war</a:t>
            </a:r>
            <a:r>
              <a:rPr lang="en-US" sz="1600" b="0" dirty="0">
                <a:solidFill>
                  <a:srgbClr val="000000">
                    <a:alpha val="87843"/>
                  </a:srgbClr>
                </a:solidFill>
                <a:latin typeface="苹方-简"/>
              </a:rPr>
              <a:t>. </a:t>
            </a:r>
          </a:p>
          <a:p>
            <a:pPr marL="285750" indent="-285750" algn="l">
              <a:lnSpc>
                <a:spcPct val="100000"/>
              </a:lnSpc>
              <a:buFont typeface="Arial" panose="020B0604020202020204" pitchFamily="34" charset="0"/>
              <a:buChar char="•"/>
              <a:defRPr/>
            </a:pPr>
            <a:endParaRPr lang="en-US" sz="1600" dirty="0">
              <a:solidFill>
                <a:srgbClr val="000000">
                  <a:alpha val="87843"/>
                </a:srgbClr>
              </a:solidFill>
              <a:latin typeface="苹方-简"/>
            </a:endParaRPr>
          </a:p>
          <a:p>
            <a:pPr marL="285750" indent="-285750" algn="l">
              <a:lnSpc>
                <a:spcPct val="100000"/>
              </a:lnSpc>
              <a:buFont typeface="Arial" panose="020B0604020202020204" pitchFamily="34" charset="0"/>
              <a:buChar char="•"/>
              <a:defRPr/>
            </a:pPr>
            <a:r>
              <a:rPr lang="en-US" sz="1600" b="0" dirty="0">
                <a:solidFill>
                  <a:srgbClr val="000000">
                    <a:alpha val="87843"/>
                  </a:srgbClr>
                </a:solidFill>
                <a:latin typeface="苹方-简"/>
              </a:rPr>
              <a:t>In a particularly infamous </a:t>
            </a:r>
            <a:r>
              <a:rPr lang="en-US" sz="1600" b="1" dirty="0">
                <a:solidFill>
                  <a:srgbClr val="000000">
                    <a:alpha val="87843"/>
                  </a:srgbClr>
                </a:solidFill>
                <a:latin typeface="苹方-简"/>
              </a:rPr>
              <a:t>speech in Des Moines, Iowa, on September 11, 1941</a:t>
            </a:r>
            <a:r>
              <a:rPr lang="en-US" sz="1600" b="0" dirty="0">
                <a:solidFill>
                  <a:srgbClr val="000000">
                    <a:alpha val="87843"/>
                  </a:srgbClr>
                </a:solidFill>
                <a:latin typeface="苹方-简"/>
              </a:rPr>
              <a:t>, Lindbergh suggested that Jewish groups were agitating for war because they feared Nazi persecution in Europe. This rhetoric sparked widespread controversy and accusations of anti-Semitism.</a:t>
            </a:r>
          </a:p>
          <a:p>
            <a:pPr marL="285750" indent="-285750" algn="l">
              <a:lnSpc>
                <a:spcPct val="100000"/>
              </a:lnSpc>
              <a:buFont typeface="Arial" panose="020B0604020202020204" pitchFamily="34" charset="0"/>
              <a:buChar char="•"/>
              <a:defRPr/>
            </a:pPr>
            <a:endParaRPr lang="en-US" sz="1600" b="0" dirty="0">
              <a:solidFill>
                <a:srgbClr val="000000">
                  <a:alpha val="87843"/>
                </a:srgbClr>
              </a:solidFill>
              <a:latin typeface="苹方-简"/>
            </a:endParaRPr>
          </a:p>
          <a:p>
            <a:pPr marL="285750" indent="-285750" algn="l">
              <a:lnSpc>
                <a:spcPct val="100000"/>
              </a:lnSpc>
              <a:buFont typeface="Arial" panose="020B0604020202020204" pitchFamily="34" charset="0"/>
              <a:buChar char="•"/>
              <a:defRPr/>
            </a:pPr>
            <a:r>
              <a:rPr lang="en-US" sz="1600" b="0" dirty="0">
                <a:solidFill>
                  <a:srgbClr val="000000">
                    <a:alpha val="87843"/>
                  </a:srgbClr>
                </a:solidFill>
                <a:latin typeface="苹方-简"/>
              </a:rPr>
              <a:t>Lindbergh’s views, which reflected the broader isolationist sentiment, were also rooted in his admiration for certain aspects of Nazi Germany, particularly their military prowess and technological advancements. He had visited Germany and met with Nazi officials in the 1930s, further complicating his image.</a:t>
            </a:r>
          </a:p>
          <a:p>
            <a:pPr indent="0" algn="l">
              <a:lnSpc>
                <a:spcPct val="100000"/>
              </a:lnSpc>
              <a:defRPr/>
            </a:pPr>
            <a:endParaRPr lang="en-US" sz="1400" b="0" dirty="0">
              <a:solidFill>
                <a:srgbClr val="000000">
                  <a:alpha val="87843"/>
                </a:srgbClr>
              </a:solidFill>
              <a:latin typeface="苹方-简"/>
            </a:endParaRPr>
          </a:p>
        </p:txBody>
      </p:sp>
      <p:graphicFrame>
        <p:nvGraphicFramePr>
          <p:cNvPr id="5" name="Diagram 4">
            <a:extLst>
              <a:ext uri="{FF2B5EF4-FFF2-40B4-BE49-F238E27FC236}">
                <a16:creationId xmlns:a16="http://schemas.microsoft.com/office/drawing/2014/main" id="{DD408D0F-402C-F38F-34CF-8C30F32FA807}"/>
              </a:ext>
            </a:extLst>
          </p:cNvPr>
          <p:cNvGraphicFramePr/>
          <p:nvPr>
            <p:extLst>
              <p:ext uri="{D42A27DB-BD31-4B8C-83A1-F6EECF244321}">
                <p14:modId xmlns:p14="http://schemas.microsoft.com/office/powerpoint/2010/main" val="1908229327"/>
              </p:ext>
            </p:extLst>
          </p:nvPr>
        </p:nvGraphicFramePr>
        <p:xfrm>
          <a:off x="17992" y="3079750"/>
          <a:ext cx="4301066" cy="22514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67400"/>
          </a:xfrm>
          <a:prstGeom prst="rect">
            <a:avLst/>
          </a:prstGeom>
        </p:spPr>
      </p:pic>
      <p:sp>
        <p:nvSpPr>
          <p:cNvPr id="3" name="AutoShape 3"/>
          <p:cNvSpPr/>
          <p:nvPr/>
        </p:nvSpPr>
        <p:spPr>
          <a:xfrm>
            <a:off x="0" y="0"/>
            <a:ext cx="10388600" cy="5867400"/>
          </a:xfrm>
          <a:prstGeom prst="rect">
            <a:avLst/>
          </a:prstGeom>
          <a:solidFill>
            <a:srgbClr val="000000">
              <a:alpha val="0"/>
            </a:srgbClr>
          </a:solidFill>
        </p:spPr>
        <p:txBody>
          <a:bodyPr/>
          <a:lstStyle/>
          <a:p>
            <a:endParaRPr lang="en-US"/>
          </a:p>
        </p:txBody>
      </p:sp>
      <p:sp>
        <p:nvSpPr>
          <p:cNvPr id="5" name="AutoShape 5"/>
          <p:cNvSpPr/>
          <p:nvPr/>
        </p:nvSpPr>
        <p:spPr>
          <a:xfrm>
            <a:off x="3784600" y="1308100"/>
            <a:ext cx="2806700" cy="4178300"/>
          </a:xfrm>
          <a:prstGeom prst="rect">
            <a:avLst/>
          </a:prstGeom>
          <a:solidFill>
            <a:srgbClr val="000000">
              <a:alpha val="0"/>
            </a:srgbClr>
          </a:solidFill>
        </p:spPr>
        <p:txBody>
          <a:bodyPr/>
          <a:lstStyle/>
          <a:p>
            <a:endParaRPr lang="en-US"/>
          </a:p>
        </p:txBody>
      </p:sp>
      <p:sp>
        <p:nvSpPr>
          <p:cNvPr id="6" name="AutoShape 6"/>
          <p:cNvSpPr/>
          <p:nvPr/>
        </p:nvSpPr>
        <p:spPr>
          <a:xfrm>
            <a:off x="7061200" y="1250950"/>
            <a:ext cx="2806700" cy="4178300"/>
          </a:xfrm>
          <a:prstGeom prst="rect">
            <a:avLst/>
          </a:prstGeom>
          <a:solidFill>
            <a:srgbClr val="000000">
              <a:alpha val="0"/>
            </a:srgbClr>
          </a:solidFill>
        </p:spPr>
        <p:txBody>
          <a:bodyPr/>
          <a:lstStyle/>
          <a:p>
            <a:endParaRPr lang="en-US"/>
          </a:p>
        </p:txBody>
      </p:sp>
      <p:sp>
        <p:nvSpPr>
          <p:cNvPr id="7" name="AutoShape 7"/>
          <p:cNvSpPr/>
          <p:nvPr/>
        </p:nvSpPr>
        <p:spPr>
          <a:xfrm>
            <a:off x="508000" y="0"/>
            <a:ext cx="0" cy="0"/>
          </a:xfrm>
          <a:prstGeom prst="rect">
            <a:avLst/>
          </a:prstGeom>
          <a:solidFill>
            <a:srgbClr val="000000">
              <a:alpha val="0"/>
            </a:srgbClr>
          </a:solidFill>
        </p:spPr>
        <p:txBody>
          <a:bodyPr/>
          <a:lstStyle/>
          <a:p>
            <a:endParaRPr lang="en-US"/>
          </a:p>
        </p:txBody>
      </p:sp>
      <p:sp>
        <p:nvSpPr>
          <p:cNvPr id="8" name="AutoShape 8"/>
          <p:cNvSpPr/>
          <p:nvPr/>
        </p:nvSpPr>
        <p:spPr>
          <a:xfrm>
            <a:off x="3784600" y="0"/>
            <a:ext cx="0" cy="0"/>
          </a:xfrm>
          <a:prstGeom prst="rect">
            <a:avLst/>
          </a:prstGeom>
          <a:solidFill>
            <a:srgbClr val="000000">
              <a:alpha val="0"/>
            </a:srgbClr>
          </a:solidFill>
        </p:spPr>
        <p:txBody>
          <a:bodyPr/>
          <a:lstStyle/>
          <a:p>
            <a:endParaRPr lang="en-US"/>
          </a:p>
        </p:txBody>
      </p:sp>
      <p:sp>
        <p:nvSpPr>
          <p:cNvPr id="9" name="AutoShape 9"/>
          <p:cNvSpPr/>
          <p:nvPr/>
        </p:nvSpPr>
        <p:spPr>
          <a:xfrm>
            <a:off x="7061200" y="0"/>
            <a:ext cx="0" cy="0"/>
          </a:xfrm>
          <a:prstGeom prst="rect">
            <a:avLst/>
          </a:prstGeom>
          <a:solidFill>
            <a:srgbClr val="000000">
              <a:alpha val="0"/>
            </a:srgbClr>
          </a:solidFill>
        </p:spPr>
        <p:txBody>
          <a:bodyPr/>
          <a:lstStyle/>
          <a:p>
            <a:endParaRPr lang="en-US"/>
          </a:p>
        </p:txBody>
      </p:sp>
      <p:sp>
        <p:nvSpPr>
          <p:cNvPr id="11" name="TextBox 11"/>
          <p:cNvSpPr txBox="1"/>
          <p:nvPr/>
        </p:nvSpPr>
        <p:spPr>
          <a:xfrm>
            <a:off x="4800600" y="1250950"/>
            <a:ext cx="762000" cy="762000"/>
          </a:xfrm>
          <a:prstGeom prst="roundRect">
            <a:avLst>
              <a:gd name="adj" fmla="val 50000"/>
            </a:avLst>
          </a:prstGeom>
          <a:solidFill>
            <a:srgbClr val="F07A7E"/>
          </a:solidFill>
        </p:spPr>
        <p:txBody>
          <a:bodyPr lIns="0" tIns="0" rIns="0" bIns="0" rtlCol="0" anchor="ctr"/>
          <a:lstStyle/>
          <a:p>
            <a:pPr indent="0" algn="l">
              <a:lnSpc>
                <a:spcPct val="100000"/>
              </a:lnSpc>
              <a:defRPr/>
            </a:pPr>
            <a:endParaRPr lang="en-US" sz="1100" dirty="0"/>
          </a:p>
        </p:txBody>
      </p:sp>
      <p:sp>
        <p:nvSpPr>
          <p:cNvPr id="12" name="TextBox 12"/>
          <p:cNvSpPr txBox="1"/>
          <p:nvPr/>
        </p:nvSpPr>
        <p:spPr>
          <a:xfrm>
            <a:off x="8089900" y="1250950"/>
            <a:ext cx="762000" cy="762000"/>
          </a:xfrm>
          <a:prstGeom prst="roundRect">
            <a:avLst>
              <a:gd name="adj" fmla="val 50000"/>
            </a:avLst>
          </a:prstGeom>
          <a:solidFill>
            <a:srgbClr val="F07A7E"/>
          </a:solidFill>
        </p:spPr>
        <p:txBody>
          <a:bodyPr lIns="0" tIns="0" rIns="0" bIns="0" rtlCol="0" anchor="ctr"/>
          <a:lstStyle/>
          <a:p>
            <a:pPr indent="0" algn="l">
              <a:lnSpc>
                <a:spcPct val="100000"/>
              </a:lnSpc>
              <a:defRPr/>
            </a:pPr>
            <a:endParaRPr lang="en-US" sz="1100" dirty="0"/>
          </a:p>
        </p:txBody>
      </p:sp>
      <p:sp>
        <p:nvSpPr>
          <p:cNvPr id="13" name="TextBox 13"/>
          <p:cNvSpPr txBox="1"/>
          <p:nvPr/>
        </p:nvSpPr>
        <p:spPr>
          <a:xfrm>
            <a:off x="508000" y="381000"/>
            <a:ext cx="9372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a:solidFill>
                  <a:srgbClr val="000000"/>
                </a:solidFill>
                <a:latin typeface="苹方-简"/>
              </a:rPr>
              <a:t>Controversial Rhetoric and Anti-Semitism</a:t>
            </a:r>
            <a:endParaRPr lang="en-US" sz="1100"/>
          </a:p>
        </p:txBody>
      </p:sp>
      <p:sp>
        <p:nvSpPr>
          <p:cNvPr id="15" name="TextBox 15"/>
          <p:cNvSpPr txBox="1"/>
          <p:nvPr/>
        </p:nvSpPr>
        <p:spPr>
          <a:xfrm>
            <a:off x="3784600" y="2266950"/>
            <a:ext cx="2806700" cy="635000"/>
          </a:xfrm>
          <a:prstGeom prst="rect">
            <a:avLst/>
          </a:prstGeom>
          <a:solidFill>
            <a:srgbClr val="000000">
              <a:alpha val="0"/>
            </a:srgbClr>
          </a:solidFill>
        </p:spPr>
        <p:txBody>
          <a:bodyPr lIns="0" tIns="0" rIns="0" bIns="0" rtlCol="0" anchor="ctr"/>
          <a:lstStyle/>
          <a:p>
            <a:pPr indent="0" algn="ctr">
              <a:lnSpc>
                <a:spcPct val="100000"/>
              </a:lnSpc>
              <a:defRPr/>
            </a:pPr>
            <a:r>
              <a:rPr lang="en-US" sz="2000" b="1">
                <a:solidFill>
                  <a:srgbClr val="000000"/>
                </a:solidFill>
                <a:latin typeface="苹方-简"/>
              </a:rPr>
              <a:t>Impact on Public Discourse</a:t>
            </a:r>
            <a:endParaRPr lang="en-US" sz="1100"/>
          </a:p>
        </p:txBody>
      </p:sp>
      <p:sp>
        <p:nvSpPr>
          <p:cNvPr id="16" name="TextBox 16"/>
          <p:cNvSpPr txBox="1"/>
          <p:nvPr/>
        </p:nvSpPr>
        <p:spPr>
          <a:xfrm>
            <a:off x="7327900" y="2266950"/>
            <a:ext cx="2273300" cy="635000"/>
          </a:xfrm>
          <a:prstGeom prst="rect">
            <a:avLst/>
          </a:prstGeom>
          <a:solidFill>
            <a:srgbClr val="000000">
              <a:alpha val="0"/>
            </a:srgbClr>
          </a:solidFill>
        </p:spPr>
        <p:txBody>
          <a:bodyPr lIns="0" tIns="0" rIns="0" bIns="0" rtlCol="0" anchor="ctr"/>
          <a:lstStyle/>
          <a:p>
            <a:pPr indent="0" algn="ctr">
              <a:lnSpc>
                <a:spcPct val="100000"/>
              </a:lnSpc>
              <a:defRPr/>
            </a:pPr>
            <a:r>
              <a:rPr lang="en-US" sz="2000" b="1">
                <a:solidFill>
                  <a:srgbClr val="000000"/>
                </a:solidFill>
                <a:latin typeface="苹方-简"/>
              </a:rPr>
              <a:t>Legacy of Division</a:t>
            </a:r>
            <a:endParaRPr lang="en-US" sz="1100"/>
          </a:p>
        </p:txBody>
      </p:sp>
      <p:sp>
        <p:nvSpPr>
          <p:cNvPr id="18" name="TextBox 18"/>
          <p:cNvSpPr txBox="1"/>
          <p:nvPr/>
        </p:nvSpPr>
        <p:spPr>
          <a:xfrm>
            <a:off x="3784600" y="3086100"/>
            <a:ext cx="2806700" cy="2400300"/>
          </a:xfrm>
          <a:prstGeom prst="rect">
            <a:avLst/>
          </a:prstGeom>
          <a:solidFill>
            <a:srgbClr val="000000">
              <a:alpha val="0"/>
            </a:srgbClr>
          </a:solidFill>
        </p:spPr>
        <p:txBody>
          <a:bodyPr lIns="0" tIns="0" rIns="0" bIns="0" rtlCol="0" anchor="ctr"/>
          <a:lstStyle/>
          <a:p>
            <a:pPr indent="0" algn="ctr">
              <a:lnSpc>
                <a:spcPct val="100000"/>
              </a:lnSpc>
              <a:defRPr/>
            </a:pPr>
            <a:r>
              <a:rPr lang="en-US" sz="1400" b="0" dirty="0">
                <a:solidFill>
                  <a:srgbClr val="000000"/>
                </a:solidFill>
                <a:latin typeface="苹方-简"/>
              </a:rPr>
              <a:t>The rhetoric employed by Lindbergh and the America First Committee contributed to the normalization of anti-Semitic sentiments, influencing public opinion and creating a legacy of exclusionary ideologies that persist in contemporary political discussions.</a:t>
            </a:r>
            <a:endParaRPr lang="en-US" sz="1100" dirty="0"/>
          </a:p>
        </p:txBody>
      </p:sp>
      <p:sp>
        <p:nvSpPr>
          <p:cNvPr id="19" name="TextBox 19"/>
          <p:cNvSpPr txBox="1"/>
          <p:nvPr/>
        </p:nvSpPr>
        <p:spPr>
          <a:xfrm>
            <a:off x="7061200" y="3086100"/>
            <a:ext cx="2806700" cy="2400300"/>
          </a:xfrm>
          <a:prstGeom prst="rect">
            <a:avLst/>
          </a:prstGeom>
          <a:solidFill>
            <a:srgbClr val="000000">
              <a:alpha val="0"/>
            </a:srgbClr>
          </a:solidFill>
        </p:spPr>
        <p:txBody>
          <a:bodyPr lIns="0" tIns="0" rIns="0" bIns="0" rtlCol="0" anchor="ctr"/>
          <a:lstStyle/>
          <a:p>
            <a:pPr indent="0" algn="ctr">
              <a:lnSpc>
                <a:spcPct val="100000"/>
              </a:lnSpc>
              <a:defRPr/>
            </a:pPr>
            <a:r>
              <a:rPr lang="en-US" sz="1400" b="0" dirty="0">
                <a:solidFill>
                  <a:srgbClr val="000000"/>
                </a:solidFill>
                <a:latin typeface="苹方-简"/>
              </a:rPr>
              <a:t>The America First movement's anti-Semitic undertones not only polarized public sentiment during its time but also left a lasting impact on American political culture, raising ongoing concerns about the resurgence of similar exclusionary narratives in modern discourse.</a:t>
            </a:r>
            <a:endParaRPr lang="en-US" sz="1100" dirty="0"/>
          </a:p>
        </p:txBody>
      </p:sp>
      <p:pic>
        <p:nvPicPr>
          <p:cNvPr id="2050" name="Picture 2" descr="Charles Augustus Lindbergh (4 February 1902–26 August 1974) | This Day in  Aviation">
            <a:extLst>
              <a:ext uri="{FF2B5EF4-FFF2-40B4-BE49-F238E27FC236}">
                <a16:creationId xmlns:a16="http://schemas.microsoft.com/office/drawing/2014/main" id="{43E4482B-7986-E98B-8401-C9A2C135C0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016" y="1424638"/>
            <a:ext cx="2594883" cy="40243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000" r="11000"/>
          <a:stretch>
            <a:fillRect/>
          </a:stretch>
        </p:blipFill>
        <p:spPr>
          <a:xfrm>
            <a:off x="0" y="0"/>
            <a:ext cx="10388600" cy="5854700"/>
          </a:xfrm>
          <a:prstGeom prst="rect">
            <a:avLst/>
          </a:prstGeom>
        </p:spPr>
      </p:pic>
      <p:sp>
        <p:nvSpPr>
          <p:cNvPr id="4" name="AutoShape 4"/>
          <p:cNvSpPr/>
          <p:nvPr/>
        </p:nvSpPr>
        <p:spPr>
          <a:xfrm>
            <a:off x="508000" y="4102100"/>
            <a:ext cx="1562100" cy="0"/>
          </a:xfrm>
          <a:prstGeom prst="rect">
            <a:avLst/>
          </a:prstGeom>
          <a:solidFill>
            <a:srgbClr val="000000">
              <a:alpha val="0"/>
            </a:srgbClr>
          </a:solidFill>
        </p:spPr>
        <p:txBody>
          <a:bodyPr/>
          <a:lstStyle/>
          <a:p>
            <a:endParaRPr lang="en-US"/>
          </a:p>
        </p:txBody>
      </p:sp>
      <p:sp>
        <p:nvSpPr>
          <p:cNvPr id="5" name="AutoShape 5"/>
          <p:cNvSpPr/>
          <p:nvPr/>
        </p:nvSpPr>
        <p:spPr>
          <a:xfrm>
            <a:off x="2070100" y="4102100"/>
            <a:ext cx="1562100" cy="0"/>
          </a:xfrm>
          <a:prstGeom prst="rect">
            <a:avLst/>
          </a:prstGeom>
          <a:solidFill>
            <a:srgbClr val="000000">
              <a:alpha val="0"/>
            </a:srgbClr>
          </a:solidFill>
        </p:spPr>
        <p:txBody>
          <a:bodyPr/>
          <a:lstStyle/>
          <a:p>
            <a:endParaRPr lang="en-US"/>
          </a:p>
        </p:txBody>
      </p:sp>
      <p:sp>
        <p:nvSpPr>
          <p:cNvPr id="6" name="AutoShape 6"/>
          <p:cNvSpPr/>
          <p:nvPr/>
        </p:nvSpPr>
        <p:spPr>
          <a:xfrm>
            <a:off x="3632200" y="4102100"/>
            <a:ext cx="1562100" cy="0"/>
          </a:xfrm>
          <a:prstGeom prst="rect">
            <a:avLst/>
          </a:prstGeom>
          <a:solidFill>
            <a:srgbClr val="000000">
              <a:alpha val="0"/>
            </a:srgbClr>
          </a:solidFill>
        </p:spPr>
        <p:txBody>
          <a:bodyPr/>
          <a:lstStyle/>
          <a:p>
            <a:endParaRPr lang="en-US"/>
          </a:p>
        </p:txBody>
      </p:sp>
      <p:sp>
        <p:nvSpPr>
          <p:cNvPr id="7" name="AutoShape 7"/>
          <p:cNvSpPr/>
          <p:nvPr/>
        </p:nvSpPr>
        <p:spPr>
          <a:xfrm>
            <a:off x="5194300" y="4102100"/>
            <a:ext cx="1562100" cy="0"/>
          </a:xfrm>
          <a:prstGeom prst="rect">
            <a:avLst/>
          </a:prstGeom>
          <a:solidFill>
            <a:srgbClr val="000000">
              <a:alpha val="0"/>
            </a:srgbClr>
          </a:solidFill>
        </p:spPr>
        <p:txBody>
          <a:bodyPr/>
          <a:lstStyle/>
          <a:p>
            <a:endParaRPr lang="en-US"/>
          </a:p>
        </p:txBody>
      </p:sp>
      <p:sp>
        <p:nvSpPr>
          <p:cNvPr id="8" name="AutoShape 8"/>
          <p:cNvSpPr/>
          <p:nvPr/>
        </p:nvSpPr>
        <p:spPr>
          <a:xfrm>
            <a:off x="6756400" y="4102100"/>
            <a:ext cx="1562100" cy="0"/>
          </a:xfrm>
          <a:prstGeom prst="rect">
            <a:avLst/>
          </a:prstGeom>
          <a:solidFill>
            <a:srgbClr val="000000">
              <a:alpha val="0"/>
            </a:srgbClr>
          </a:solidFill>
        </p:spPr>
        <p:txBody>
          <a:bodyPr/>
          <a:lstStyle/>
          <a:p>
            <a:endParaRPr lang="en-US"/>
          </a:p>
        </p:txBody>
      </p:sp>
      <p:sp>
        <p:nvSpPr>
          <p:cNvPr id="9" name="AutoShape 9"/>
          <p:cNvSpPr/>
          <p:nvPr/>
        </p:nvSpPr>
        <p:spPr>
          <a:xfrm>
            <a:off x="8318500" y="4102100"/>
            <a:ext cx="1562100" cy="0"/>
          </a:xfrm>
          <a:prstGeom prst="rect">
            <a:avLst/>
          </a:prstGeom>
          <a:solidFill>
            <a:srgbClr val="000000">
              <a:alpha val="0"/>
            </a:srgbClr>
          </a:solidFill>
        </p:spPr>
        <p:txBody>
          <a:bodyPr/>
          <a:lstStyle/>
          <a:p>
            <a:endParaRPr lang="en-US"/>
          </a:p>
        </p:txBody>
      </p:sp>
      <p:sp>
        <p:nvSpPr>
          <p:cNvPr id="10" name="AutoShape 10"/>
          <p:cNvSpPr/>
          <p:nvPr/>
        </p:nvSpPr>
        <p:spPr>
          <a:xfrm>
            <a:off x="508000" y="4102100"/>
            <a:ext cx="9372600" cy="50800"/>
          </a:xfrm>
          <a:prstGeom prst="rect">
            <a:avLst/>
          </a:prstGeom>
          <a:solidFill>
            <a:srgbClr val="FD9A94"/>
          </a:solidFill>
        </p:spPr>
        <p:txBody>
          <a:bodyPr/>
          <a:lstStyle/>
          <a:p>
            <a:endParaRPr lang="en-US"/>
          </a:p>
        </p:txBody>
      </p:sp>
      <p:sp>
        <p:nvSpPr>
          <p:cNvPr id="11" name="TextBox 11"/>
          <p:cNvSpPr txBox="1"/>
          <p:nvPr/>
        </p:nvSpPr>
        <p:spPr>
          <a:xfrm>
            <a:off x="508000" y="2021841"/>
            <a:ext cx="9372600" cy="419100"/>
          </a:xfrm>
          <a:prstGeom prst="rect">
            <a:avLst/>
          </a:prstGeom>
          <a:solidFill>
            <a:srgbClr val="000000">
              <a:alpha val="0"/>
            </a:srgbClr>
          </a:solidFill>
        </p:spPr>
        <p:txBody>
          <a:bodyPr lIns="0" tIns="0" rIns="0" bIns="0" rtlCol="0" anchor="ctr"/>
          <a:lstStyle/>
          <a:p>
            <a:pPr indent="0" algn="ctr">
              <a:lnSpc>
                <a:spcPct val="100000"/>
              </a:lnSpc>
              <a:defRPr/>
            </a:pPr>
            <a:r>
              <a:rPr lang="en-US" sz="2800" b="1" dirty="0">
                <a:solidFill>
                  <a:srgbClr val="000000"/>
                </a:solidFill>
                <a:latin typeface="苹方-简"/>
              </a:rPr>
              <a:t>Lindbergh's Shift During WWII</a:t>
            </a:r>
            <a:endParaRPr lang="en-US" sz="1100" dirty="0"/>
          </a:p>
        </p:txBody>
      </p:sp>
      <p:sp>
        <p:nvSpPr>
          <p:cNvPr id="12" name="TextBox 12"/>
          <p:cNvSpPr txBox="1"/>
          <p:nvPr/>
        </p:nvSpPr>
        <p:spPr>
          <a:xfrm>
            <a:off x="774700" y="3314700"/>
            <a:ext cx="1016000" cy="457200"/>
          </a:xfrm>
          <a:prstGeom prst="roundRect">
            <a:avLst>
              <a:gd name="adj" fmla="val 50000"/>
            </a:avLst>
          </a:prstGeom>
          <a:solidFill>
            <a:srgbClr val="FD9A94"/>
          </a:solidFill>
        </p:spPr>
        <p:txBody>
          <a:bodyPr lIns="0" tIns="0" rIns="0" bIns="0" rtlCol="0" anchor="ctr"/>
          <a:lstStyle/>
          <a:p>
            <a:pPr indent="127000" algn="ctr">
              <a:lnSpc>
                <a:spcPct val="100000"/>
              </a:lnSpc>
              <a:defRPr/>
            </a:pPr>
            <a:r>
              <a:rPr lang="en-US" sz="1400" b="1" dirty="0">
                <a:solidFill>
                  <a:srgbClr val="FFFFFF"/>
                </a:solidFill>
                <a:latin typeface="苹方-简"/>
              </a:rPr>
              <a:t>1941</a:t>
            </a:r>
            <a:endParaRPr lang="en-US" sz="1100" dirty="0"/>
          </a:p>
        </p:txBody>
      </p:sp>
      <p:sp>
        <p:nvSpPr>
          <p:cNvPr id="13" name="TextBox 13"/>
          <p:cNvSpPr txBox="1"/>
          <p:nvPr/>
        </p:nvSpPr>
        <p:spPr>
          <a:xfrm>
            <a:off x="2336800" y="4419600"/>
            <a:ext cx="1016000" cy="457200"/>
          </a:xfrm>
          <a:prstGeom prst="roundRect">
            <a:avLst>
              <a:gd name="adj" fmla="val 50000"/>
            </a:avLst>
          </a:prstGeom>
          <a:solidFill>
            <a:srgbClr val="F07A7E"/>
          </a:solidFill>
        </p:spPr>
        <p:txBody>
          <a:bodyPr lIns="0" tIns="0" rIns="0" bIns="0" rtlCol="0" anchor="ctr"/>
          <a:lstStyle/>
          <a:p>
            <a:pPr indent="127000" algn="ctr">
              <a:lnSpc>
                <a:spcPct val="100000"/>
              </a:lnSpc>
              <a:defRPr/>
            </a:pPr>
            <a:r>
              <a:rPr lang="en-US" sz="1400" b="1">
                <a:solidFill>
                  <a:srgbClr val="FFFFFF"/>
                </a:solidFill>
                <a:latin typeface="苹方-简"/>
              </a:rPr>
              <a:t>1942</a:t>
            </a:r>
            <a:endParaRPr lang="en-US" sz="1100"/>
          </a:p>
        </p:txBody>
      </p:sp>
      <p:sp>
        <p:nvSpPr>
          <p:cNvPr id="14" name="TextBox 14"/>
          <p:cNvSpPr txBox="1"/>
          <p:nvPr/>
        </p:nvSpPr>
        <p:spPr>
          <a:xfrm>
            <a:off x="3898900" y="3314700"/>
            <a:ext cx="1016000" cy="457200"/>
          </a:xfrm>
          <a:prstGeom prst="roundRect">
            <a:avLst>
              <a:gd name="adj" fmla="val 50000"/>
            </a:avLst>
          </a:prstGeom>
          <a:solidFill>
            <a:srgbClr val="FD9A94"/>
          </a:solidFill>
        </p:spPr>
        <p:txBody>
          <a:bodyPr lIns="0" tIns="0" rIns="0" bIns="0" rtlCol="0" anchor="ctr"/>
          <a:lstStyle/>
          <a:p>
            <a:pPr indent="127000" algn="ctr">
              <a:lnSpc>
                <a:spcPct val="100000"/>
              </a:lnSpc>
              <a:defRPr/>
            </a:pPr>
            <a:r>
              <a:rPr lang="en-US" sz="1400" b="1">
                <a:solidFill>
                  <a:srgbClr val="FFFFFF"/>
                </a:solidFill>
                <a:latin typeface="苹方-简"/>
              </a:rPr>
              <a:t>1943</a:t>
            </a:r>
            <a:endParaRPr lang="en-US" sz="1100"/>
          </a:p>
        </p:txBody>
      </p:sp>
      <p:sp>
        <p:nvSpPr>
          <p:cNvPr id="15" name="TextBox 15"/>
          <p:cNvSpPr txBox="1"/>
          <p:nvPr/>
        </p:nvSpPr>
        <p:spPr>
          <a:xfrm>
            <a:off x="5461000" y="4419600"/>
            <a:ext cx="1016000" cy="457200"/>
          </a:xfrm>
          <a:prstGeom prst="roundRect">
            <a:avLst>
              <a:gd name="adj" fmla="val 50000"/>
            </a:avLst>
          </a:prstGeom>
          <a:solidFill>
            <a:srgbClr val="F07A7E"/>
          </a:solidFill>
        </p:spPr>
        <p:txBody>
          <a:bodyPr lIns="0" tIns="0" rIns="0" bIns="0" rtlCol="0" anchor="ctr"/>
          <a:lstStyle/>
          <a:p>
            <a:pPr indent="127000" algn="ctr">
              <a:lnSpc>
                <a:spcPct val="100000"/>
              </a:lnSpc>
              <a:defRPr/>
            </a:pPr>
            <a:r>
              <a:rPr lang="en-US" sz="1400" b="1">
                <a:solidFill>
                  <a:srgbClr val="FFFFFF"/>
                </a:solidFill>
                <a:latin typeface="苹方-简"/>
              </a:rPr>
              <a:t>1944</a:t>
            </a:r>
            <a:endParaRPr lang="en-US" sz="1100"/>
          </a:p>
        </p:txBody>
      </p:sp>
      <p:sp>
        <p:nvSpPr>
          <p:cNvPr id="16" name="TextBox 16"/>
          <p:cNvSpPr txBox="1"/>
          <p:nvPr/>
        </p:nvSpPr>
        <p:spPr>
          <a:xfrm>
            <a:off x="7023100" y="3314700"/>
            <a:ext cx="1016000" cy="457200"/>
          </a:xfrm>
          <a:prstGeom prst="roundRect">
            <a:avLst>
              <a:gd name="adj" fmla="val 50000"/>
            </a:avLst>
          </a:prstGeom>
          <a:solidFill>
            <a:srgbClr val="FD9A94"/>
          </a:solidFill>
        </p:spPr>
        <p:txBody>
          <a:bodyPr lIns="0" tIns="0" rIns="0" bIns="0" rtlCol="0" anchor="ctr"/>
          <a:lstStyle/>
          <a:p>
            <a:pPr indent="127000" algn="ctr">
              <a:lnSpc>
                <a:spcPct val="100000"/>
              </a:lnSpc>
              <a:defRPr/>
            </a:pPr>
            <a:r>
              <a:rPr lang="en-US" sz="1400" b="1">
                <a:solidFill>
                  <a:srgbClr val="FFFFFF"/>
                </a:solidFill>
                <a:latin typeface="苹方-简"/>
              </a:rPr>
              <a:t>1945</a:t>
            </a:r>
            <a:endParaRPr lang="en-US" sz="1100"/>
          </a:p>
        </p:txBody>
      </p:sp>
      <p:sp>
        <p:nvSpPr>
          <p:cNvPr id="17" name="TextBox 17"/>
          <p:cNvSpPr txBox="1"/>
          <p:nvPr/>
        </p:nvSpPr>
        <p:spPr>
          <a:xfrm>
            <a:off x="8585200" y="4419600"/>
            <a:ext cx="1016000" cy="457200"/>
          </a:xfrm>
          <a:prstGeom prst="roundRect">
            <a:avLst>
              <a:gd name="adj" fmla="val 50000"/>
            </a:avLst>
          </a:prstGeom>
          <a:solidFill>
            <a:srgbClr val="F07A7E"/>
          </a:solidFill>
        </p:spPr>
        <p:txBody>
          <a:bodyPr lIns="0" tIns="0" rIns="0" bIns="0" rtlCol="0" anchor="ctr"/>
          <a:lstStyle/>
          <a:p>
            <a:pPr indent="127000" algn="ctr">
              <a:lnSpc>
                <a:spcPct val="100000"/>
              </a:lnSpc>
              <a:defRPr/>
            </a:pPr>
            <a:r>
              <a:rPr lang="en-US" sz="1400" b="1">
                <a:solidFill>
                  <a:srgbClr val="FFFFFF"/>
                </a:solidFill>
                <a:latin typeface="苹方-简"/>
              </a:rPr>
              <a:t>1946</a:t>
            </a:r>
            <a:endParaRPr lang="en-US" sz="1100"/>
          </a:p>
        </p:txBody>
      </p:sp>
      <p:sp>
        <p:nvSpPr>
          <p:cNvPr id="18" name="TextBox 18"/>
          <p:cNvSpPr txBox="1"/>
          <p:nvPr/>
        </p:nvSpPr>
        <p:spPr>
          <a:xfrm>
            <a:off x="381000" y="4419600"/>
            <a:ext cx="1803400" cy="800100"/>
          </a:xfrm>
          <a:prstGeom prst="roundRect">
            <a:avLst>
              <a:gd name="adj" fmla="val 31746"/>
            </a:avLst>
          </a:prstGeom>
          <a:solidFill>
            <a:srgbClr val="FD9A94"/>
          </a:solidFill>
        </p:spPr>
        <p:txBody>
          <a:bodyPr lIns="0" tIns="0" rIns="0" bIns="0" rtlCol="0" anchor="ctr"/>
          <a:lstStyle/>
          <a:p>
            <a:pPr indent="190500" algn="ctr">
              <a:lnSpc>
                <a:spcPct val="100000"/>
              </a:lnSpc>
              <a:defRPr/>
            </a:pPr>
            <a:r>
              <a:rPr lang="en-US" sz="1200" b="0">
                <a:solidFill>
                  <a:srgbClr val="FFFFFF"/>
                </a:solidFill>
                <a:latin typeface="苹方-简"/>
              </a:rPr>
              <a:t>Pearl Harbor Attack**</a:t>
            </a:r>
            <a:endParaRPr lang="en-US" sz="1100"/>
          </a:p>
        </p:txBody>
      </p:sp>
      <p:sp>
        <p:nvSpPr>
          <p:cNvPr id="19" name="TextBox 19"/>
          <p:cNvSpPr txBox="1"/>
          <p:nvPr/>
        </p:nvSpPr>
        <p:spPr>
          <a:xfrm>
            <a:off x="1943100" y="2984500"/>
            <a:ext cx="1803400" cy="800100"/>
          </a:xfrm>
          <a:prstGeom prst="roundRect">
            <a:avLst>
              <a:gd name="adj" fmla="val 31746"/>
            </a:avLst>
          </a:prstGeom>
          <a:solidFill>
            <a:srgbClr val="F07A7E"/>
          </a:solidFill>
        </p:spPr>
        <p:txBody>
          <a:bodyPr lIns="0" tIns="0" rIns="0" bIns="0" rtlCol="0" anchor="ctr"/>
          <a:lstStyle/>
          <a:p>
            <a:pPr indent="190500" algn="ctr">
              <a:lnSpc>
                <a:spcPct val="100000"/>
              </a:lnSpc>
              <a:defRPr/>
            </a:pPr>
            <a:r>
              <a:rPr lang="en-US" sz="1200" b="0">
                <a:solidFill>
                  <a:srgbClr val="FFFFFF"/>
                </a:solidFill>
                <a:latin typeface="苹方-简"/>
              </a:rPr>
              <a:t>Military Involvement**</a:t>
            </a:r>
            <a:endParaRPr lang="en-US" sz="1100"/>
          </a:p>
        </p:txBody>
      </p:sp>
      <p:sp>
        <p:nvSpPr>
          <p:cNvPr id="20" name="TextBox 20"/>
          <p:cNvSpPr txBox="1"/>
          <p:nvPr/>
        </p:nvSpPr>
        <p:spPr>
          <a:xfrm>
            <a:off x="3505200" y="4419600"/>
            <a:ext cx="1803400" cy="584200"/>
          </a:xfrm>
          <a:prstGeom prst="roundRect">
            <a:avLst>
              <a:gd name="adj" fmla="val 43478"/>
            </a:avLst>
          </a:prstGeom>
          <a:solidFill>
            <a:srgbClr val="FD9A94"/>
          </a:solidFill>
        </p:spPr>
        <p:txBody>
          <a:bodyPr lIns="0" tIns="0" rIns="0" bIns="0" rtlCol="0" anchor="ctr"/>
          <a:lstStyle/>
          <a:p>
            <a:pPr indent="190500" algn="ctr">
              <a:lnSpc>
                <a:spcPct val="100000"/>
              </a:lnSpc>
              <a:defRPr/>
            </a:pPr>
            <a:r>
              <a:rPr lang="en-US" sz="1200" b="0">
                <a:solidFill>
                  <a:srgbClr val="FFFFFF"/>
                </a:solidFill>
                <a:latin typeface="苹方-简"/>
              </a:rPr>
              <a:t>Public Support**</a:t>
            </a:r>
            <a:endParaRPr lang="en-US" sz="1100"/>
          </a:p>
        </p:txBody>
      </p:sp>
      <p:sp>
        <p:nvSpPr>
          <p:cNvPr id="21" name="TextBox 21"/>
          <p:cNvSpPr txBox="1"/>
          <p:nvPr/>
        </p:nvSpPr>
        <p:spPr>
          <a:xfrm>
            <a:off x="5067300" y="2984500"/>
            <a:ext cx="1803400" cy="800100"/>
          </a:xfrm>
          <a:prstGeom prst="roundRect">
            <a:avLst>
              <a:gd name="adj" fmla="val 31746"/>
            </a:avLst>
          </a:prstGeom>
          <a:solidFill>
            <a:srgbClr val="F07A7E"/>
          </a:solidFill>
        </p:spPr>
        <p:txBody>
          <a:bodyPr lIns="0" tIns="0" rIns="0" bIns="0" rtlCol="0" anchor="ctr"/>
          <a:lstStyle/>
          <a:p>
            <a:pPr indent="190500" algn="ctr">
              <a:lnSpc>
                <a:spcPct val="100000"/>
              </a:lnSpc>
              <a:defRPr/>
            </a:pPr>
            <a:r>
              <a:rPr lang="en-US" sz="1200" b="0">
                <a:solidFill>
                  <a:srgbClr val="FFFFFF"/>
                </a:solidFill>
                <a:latin typeface="苹方-简"/>
              </a:rPr>
              <a:t>Controversial Legacy**</a:t>
            </a:r>
            <a:endParaRPr lang="en-US" sz="1100"/>
          </a:p>
        </p:txBody>
      </p:sp>
      <p:sp>
        <p:nvSpPr>
          <p:cNvPr id="22" name="TextBox 22"/>
          <p:cNvSpPr txBox="1"/>
          <p:nvPr/>
        </p:nvSpPr>
        <p:spPr>
          <a:xfrm>
            <a:off x="6629400" y="4419600"/>
            <a:ext cx="1803400" cy="800100"/>
          </a:xfrm>
          <a:prstGeom prst="roundRect">
            <a:avLst>
              <a:gd name="adj" fmla="val 31746"/>
            </a:avLst>
          </a:prstGeom>
          <a:solidFill>
            <a:srgbClr val="FD9A94"/>
          </a:solidFill>
        </p:spPr>
        <p:txBody>
          <a:bodyPr lIns="0" tIns="0" rIns="0" bIns="0" rtlCol="0" anchor="ctr"/>
          <a:lstStyle/>
          <a:p>
            <a:pPr indent="190500" algn="ctr">
              <a:lnSpc>
                <a:spcPct val="100000"/>
              </a:lnSpc>
              <a:defRPr/>
            </a:pPr>
            <a:r>
              <a:rPr lang="en-US" sz="1200" b="0">
                <a:solidFill>
                  <a:srgbClr val="FFFFFF"/>
                </a:solidFill>
                <a:latin typeface="苹方-简"/>
              </a:rPr>
              <a:t>Post-War Reflection**</a:t>
            </a:r>
            <a:endParaRPr lang="en-US" sz="1100"/>
          </a:p>
        </p:txBody>
      </p:sp>
      <p:sp>
        <p:nvSpPr>
          <p:cNvPr id="23" name="TextBox 23"/>
          <p:cNvSpPr txBox="1"/>
          <p:nvPr/>
        </p:nvSpPr>
        <p:spPr>
          <a:xfrm>
            <a:off x="8191500" y="2984500"/>
            <a:ext cx="1803400" cy="800100"/>
          </a:xfrm>
          <a:prstGeom prst="roundRect">
            <a:avLst>
              <a:gd name="adj" fmla="val 31746"/>
            </a:avLst>
          </a:prstGeom>
          <a:solidFill>
            <a:srgbClr val="F07A7E"/>
          </a:solidFill>
        </p:spPr>
        <p:txBody>
          <a:bodyPr lIns="0" tIns="0" rIns="0" bIns="0" rtlCol="0" anchor="ctr"/>
          <a:lstStyle/>
          <a:p>
            <a:pPr indent="190500" algn="ctr">
              <a:lnSpc>
                <a:spcPct val="100000"/>
              </a:lnSpc>
              <a:defRPr/>
            </a:pPr>
            <a:r>
              <a:rPr lang="en-US" sz="1200" b="0">
                <a:solidFill>
                  <a:srgbClr val="FFFFFF"/>
                </a:solidFill>
                <a:latin typeface="苹方-简"/>
              </a:rPr>
              <a:t>Continued Advocacy**</a:t>
            </a:r>
            <a:endParaRPr lang="en-US" sz="1100"/>
          </a:p>
        </p:txBody>
      </p:sp>
      <p:sp>
        <p:nvSpPr>
          <p:cNvPr id="25" name="TextBox 25"/>
          <p:cNvSpPr txBox="1"/>
          <p:nvPr/>
        </p:nvSpPr>
        <p:spPr>
          <a:xfrm>
            <a:off x="1041400" y="3949700"/>
            <a:ext cx="381000" cy="381000"/>
          </a:xfrm>
          <a:prstGeom prst="roundRect">
            <a:avLst>
              <a:gd name="adj" fmla="val 50000"/>
            </a:avLst>
          </a:prstGeom>
          <a:solidFill>
            <a:srgbClr val="FD9A94"/>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1</a:t>
            </a:r>
            <a:endParaRPr lang="en-US" sz="1100"/>
          </a:p>
        </p:txBody>
      </p:sp>
      <p:sp>
        <p:nvSpPr>
          <p:cNvPr id="26" name="TextBox 26"/>
          <p:cNvSpPr txBox="1"/>
          <p:nvPr/>
        </p:nvSpPr>
        <p:spPr>
          <a:xfrm>
            <a:off x="2603500" y="3949700"/>
            <a:ext cx="381000" cy="381000"/>
          </a:xfrm>
          <a:prstGeom prst="roundRect">
            <a:avLst>
              <a:gd name="adj" fmla="val 50000"/>
            </a:avLst>
          </a:prstGeom>
          <a:solidFill>
            <a:srgbClr val="FD9A94"/>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2</a:t>
            </a:r>
            <a:endParaRPr lang="en-US" sz="1100"/>
          </a:p>
        </p:txBody>
      </p:sp>
      <p:sp>
        <p:nvSpPr>
          <p:cNvPr id="27" name="TextBox 27"/>
          <p:cNvSpPr txBox="1"/>
          <p:nvPr/>
        </p:nvSpPr>
        <p:spPr>
          <a:xfrm>
            <a:off x="4165600" y="3949700"/>
            <a:ext cx="381000" cy="381000"/>
          </a:xfrm>
          <a:prstGeom prst="roundRect">
            <a:avLst>
              <a:gd name="adj" fmla="val 50000"/>
            </a:avLst>
          </a:prstGeom>
          <a:solidFill>
            <a:srgbClr val="FD9A94"/>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3</a:t>
            </a:r>
            <a:endParaRPr lang="en-US" sz="1100"/>
          </a:p>
        </p:txBody>
      </p:sp>
      <p:sp>
        <p:nvSpPr>
          <p:cNvPr id="28" name="TextBox 28"/>
          <p:cNvSpPr txBox="1"/>
          <p:nvPr/>
        </p:nvSpPr>
        <p:spPr>
          <a:xfrm>
            <a:off x="5727700" y="3949700"/>
            <a:ext cx="381000" cy="381000"/>
          </a:xfrm>
          <a:prstGeom prst="roundRect">
            <a:avLst>
              <a:gd name="adj" fmla="val 50000"/>
            </a:avLst>
          </a:prstGeom>
          <a:solidFill>
            <a:srgbClr val="FD9A94"/>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4</a:t>
            </a:r>
            <a:endParaRPr lang="en-US" sz="1100"/>
          </a:p>
        </p:txBody>
      </p:sp>
      <p:sp>
        <p:nvSpPr>
          <p:cNvPr id="29" name="TextBox 29"/>
          <p:cNvSpPr txBox="1"/>
          <p:nvPr/>
        </p:nvSpPr>
        <p:spPr>
          <a:xfrm>
            <a:off x="7289800" y="3949700"/>
            <a:ext cx="381000" cy="381000"/>
          </a:xfrm>
          <a:prstGeom prst="roundRect">
            <a:avLst>
              <a:gd name="adj" fmla="val 50000"/>
            </a:avLst>
          </a:prstGeom>
          <a:solidFill>
            <a:srgbClr val="FD9A94"/>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5</a:t>
            </a:r>
            <a:endParaRPr lang="en-US" sz="1100"/>
          </a:p>
        </p:txBody>
      </p:sp>
      <p:sp>
        <p:nvSpPr>
          <p:cNvPr id="30" name="TextBox 30"/>
          <p:cNvSpPr txBox="1"/>
          <p:nvPr/>
        </p:nvSpPr>
        <p:spPr>
          <a:xfrm>
            <a:off x="8851900" y="3949700"/>
            <a:ext cx="381000" cy="381000"/>
          </a:xfrm>
          <a:prstGeom prst="roundRect">
            <a:avLst>
              <a:gd name="adj" fmla="val 50000"/>
            </a:avLst>
          </a:prstGeom>
          <a:solidFill>
            <a:srgbClr val="FD9A94"/>
          </a:solidFill>
        </p:spPr>
        <p:txBody>
          <a:bodyPr lIns="0" tIns="0" rIns="0" bIns="0" rtlCol="0" anchor="ctr"/>
          <a:lstStyle/>
          <a:p>
            <a:pPr indent="76200" algn="l">
              <a:lnSpc>
                <a:spcPct val="100000"/>
              </a:lnSpc>
              <a:defRPr/>
            </a:pPr>
            <a:r>
              <a:rPr lang="en-US" sz="1400" b="1">
                <a:solidFill>
                  <a:srgbClr val="FFFFFF"/>
                </a:solidFill>
                <a:latin typeface="Poppins, SimHei, STHeiti, &quot;LiHei Pro Medium&quot;"/>
              </a:rPr>
              <a:t>6</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0" y="0"/>
            <a:ext cx="10388600" cy="5854700"/>
          </a:xfrm>
          <a:prstGeom prst="rect">
            <a:avLst/>
          </a:prstGeom>
          <a:solidFill>
            <a:srgbClr val="000000">
              <a:alpha val="0"/>
            </a:srgbClr>
          </a:solidFill>
        </p:spPr>
        <p:txBody>
          <a:bodyPr/>
          <a:lstStyle/>
          <a:p>
            <a:endParaRPr lang="en-US"/>
          </a:p>
        </p:txBody>
      </p:sp>
      <p:pic>
        <p:nvPicPr>
          <p:cNvPr id="4" name="Picture 4"/>
          <p:cNvPicPr>
            <a:picLocks noChangeAspect="1"/>
          </p:cNvPicPr>
          <p:nvPr/>
        </p:nvPicPr>
        <p:blipFill>
          <a:blip r:embed="rId3"/>
          <a:srcRect l="1000" r="1000"/>
          <a:stretch>
            <a:fillRect/>
          </a:stretch>
        </p:blipFill>
        <p:spPr>
          <a:xfrm>
            <a:off x="0" y="32552"/>
            <a:ext cx="10388600" cy="5822148"/>
          </a:xfrm>
          <a:prstGeom prst="rect">
            <a:avLst/>
          </a:prstGeom>
        </p:spPr>
      </p:pic>
      <p:sp>
        <p:nvSpPr>
          <p:cNvPr id="5" name="AutoShape 5"/>
          <p:cNvSpPr/>
          <p:nvPr/>
        </p:nvSpPr>
        <p:spPr>
          <a:xfrm>
            <a:off x="762000" y="1524000"/>
            <a:ext cx="8864600" cy="266700"/>
          </a:xfrm>
          <a:prstGeom prst="rect">
            <a:avLst/>
          </a:prstGeom>
          <a:solidFill>
            <a:srgbClr val="000000">
              <a:alpha val="0"/>
            </a:srgbClr>
          </a:solidFill>
        </p:spPr>
        <p:txBody>
          <a:bodyPr/>
          <a:lstStyle/>
          <a:p>
            <a:endParaRPr lang="en-US"/>
          </a:p>
        </p:txBody>
      </p:sp>
      <p:sp>
        <p:nvSpPr>
          <p:cNvPr id="7" name="AutoShape 7"/>
          <p:cNvSpPr/>
          <p:nvPr/>
        </p:nvSpPr>
        <p:spPr>
          <a:xfrm>
            <a:off x="3632200" y="4584700"/>
            <a:ext cx="3111500" cy="0"/>
          </a:xfrm>
          <a:prstGeom prst="rect">
            <a:avLst/>
          </a:prstGeom>
          <a:solidFill>
            <a:srgbClr val="000000"/>
          </a:solidFill>
        </p:spPr>
        <p:txBody>
          <a:bodyPr/>
          <a:lstStyle/>
          <a:p>
            <a:endParaRPr lang="en-US"/>
          </a:p>
        </p:txBody>
      </p:sp>
      <p:sp>
        <p:nvSpPr>
          <p:cNvPr id="8" name="TextBox 8"/>
          <p:cNvSpPr txBox="1"/>
          <p:nvPr/>
        </p:nvSpPr>
        <p:spPr>
          <a:xfrm>
            <a:off x="5651500" y="2603499"/>
            <a:ext cx="3975100" cy="1308059"/>
          </a:xfrm>
          <a:prstGeom prst="rect">
            <a:avLst/>
          </a:prstGeom>
          <a:solidFill>
            <a:srgbClr val="000000">
              <a:alpha val="0"/>
            </a:srgbClr>
          </a:solidFill>
        </p:spPr>
        <p:txBody>
          <a:bodyPr lIns="0" tIns="0" rIns="0" bIns="0" rtlCol="0" anchor="ctr"/>
          <a:lstStyle/>
          <a:p>
            <a:pPr indent="0" algn="ctr">
              <a:lnSpc>
                <a:spcPct val="100000"/>
              </a:lnSpc>
              <a:defRPr/>
            </a:pPr>
            <a:r>
              <a:rPr lang="en-US" sz="2800" b="1" dirty="0">
                <a:solidFill>
                  <a:srgbClr val="000000"/>
                </a:solidFill>
                <a:latin typeface="苹方-简"/>
              </a:rPr>
              <a:t> The Modern "America First" Movement</a:t>
            </a:r>
            <a:endParaRPr lang="en-US" sz="1100" dirty="0"/>
          </a:p>
        </p:txBody>
      </p:sp>
      <p:sp>
        <p:nvSpPr>
          <p:cNvPr id="9" name="TextBox 9"/>
          <p:cNvSpPr txBox="1"/>
          <p:nvPr/>
        </p:nvSpPr>
        <p:spPr>
          <a:xfrm>
            <a:off x="5956300" y="1524000"/>
            <a:ext cx="3670300" cy="419100"/>
          </a:xfrm>
          <a:prstGeom prst="rect">
            <a:avLst/>
          </a:prstGeom>
          <a:solidFill>
            <a:srgbClr val="000000">
              <a:alpha val="0"/>
            </a:srgbClr>
          </a:solidFill>
        </p:spPr>
        <p:txBody>
          <a:bodyPr lIns="0" tIns="0" rIns="0" bIns="0" rtlCol="0" anchor="ctr"/>
          <a:lstStyle/>
          <a:p>
            <a:pPr indent="0" algn="ctr">
              <a:lnSpc>
                <a:spcPct val="100000"/>
              </a:lnSpc>
              <a:defRPr/>
            </a:pPr>
            <a:r>
              <a:rPr lang="en-US" sz="1800" b="1" dirty="0">
                <a:solidFill>
                  <a:srgbClr val="000000"/>
                </a:solidFill>
                <a:latin typeface="苹方-简"/>
              </a:rPr>
              <a:t>Section 3</a:t>
            </a:r>
            <a:endParaRPr lang="en-US" sz="1100" dirty="0"/>
          </a:p>
        </p:txBody>
      </p:sp>
      <p:pic>
        <p:nvPicPr>
          <p:cNvPr id="6" name="Picture 2">
            <a:extLst>
              <a:ext uri="{FF2B5EF4-FFF2-40B4-BE49-F238E27FC236}">
                <a16:creationId xmlns:a16="http://schemas.microsoft.com/office/drawing/2014/main" id="{E4772DED-06EF-388D-336B-173BC11359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700" y="787400"/>
            <a:ext cx="4222750" cy="4222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p:cNvSpPr/>
          <p:nvPr/>
        </p:nvSpPr>
        <p:spPr>
          <a:xfrm>
            <a:off x="2452259" y="3241720"/>
            <a:ext cx="3868178" cy="2043889"/>
          </a:xfrm>
          <a:prstGeom prst="rect">
            <a:avLst/>
          </a:prstGeom>
          <a:solidFill>
            <a:srgbClr val="000000">
              <a:alpha val="0"/>
            </a:srgbClr>
          </a:solidFill>
        </p:spPr>
        <p:txBody>
          <a:bodyPr/>
          <a:lstStyle/>
          <a:p>
            <a:endParaRPr lang="en-US"/>
          </a:p>
        </p:txBody>
      </p:sp>
      <p:sp>
        <p:nvSpPr>
          <p:cNvPr id="4" name="AutoShape 4"/>
          <p:cNvSpPr/>
          <p:nvPr/>
        </p:nvSpPr>
        <p:spPr>
          <a:xfrm>
            <a:off x="4178300" y="469900"/>
            <a:ext cx="5689600" cy="2133600"/>
          </a:xfrm>
          <a:prstGeom prst="rect">
            <a:avLst/>
          </a:prstGeom>
          <a:solidFill>
            <a:srgbClr val="000000">
              <a:alpha val="0"/>
            </a:srgbClr>
          </a:solidFill>
        </p:spPr>
        <p:txBody>
          <a:bodyPr/>
          <a:lstStyle/>
          <a:p>
            <a:endParaRPr lang="en-US"/>
          </a:p>
        </p:txBody>
      </p:sp>
      <p:sp>
        <p:nvSpPr>
          <p:cNvPr id="5" name="AutoShape 5"/>
          <p:cNvSpPr/>
          <p:nvPr/>
        </p:nvSpPr>
        <p:spPr>
          <a:xfrm>
            <a:off x="4178300" y="2984500"/>
            <a:ext cx="5689600" cy="2400300"/>
          </a:xfrm>
          <a:prstGeom prst="rect">
            <a:avLst/>
          </a:prstGeom>
          <a:solidFill>
            <a:srgbClr val="000000">
              <a:alpha val="0"/>
            </a:srgbClr>
          </a:solidFill>
        </p:spPr>
        <p:txBody>
          <a:bodyPr/>
          <a:lstStyle/>
          <a:p>
            <a:endParaRPr lang="en-US"/>
          </a:p>
        </p:txBody>
      </p:sp>
      <p:sp>
        <p:nvSpPr>
          <p:cNvPr id="6" name="AutoShape 6"/>
          <p:cNvSpPr/>
          <p:nvPr/>
        </p:nvSpPr>
        <p:spPr>
          <a:xfrm>
            <a:off x="4178300" y="0"/>
            <a:ext cx="0" cy="0"/>
          </a:xfrm>
          <a:prstGeom prst="rect">
            <a:avLst/>
          </a:prstGeom>
          <a:solidFill>
            <a:srgbClr val="000000">
              <a:alpha val="0"/>
            </a:srgbClr>
          </a:solidFill>
        </p:spPr>
        <p:txBody>
          <a:bodyPr/>
          <a:lstStyle/>
          <a:p>
            <a:endParaRPr lang="en-US"/>
          </a:p>
        </p:txBody>
      </p:sp>
      <p:sp>
        <p:nvSpPr>
          <p:cNvPr id="7" name="AutoShape 7"/>
          <p:cNvSpPr/>
          <p:nvPr/>
        </p:nvSpPr>
        <p:spPr>
          <a:xfrm>
            <a:off x="4178300" y="0"/>
            <a:ext cx="0" cy="0"/>
          </a:xfrm>
          <a:prstGeom prst="rect">
            <a:avLst/>
          </a:prstGeom>
          <a:solidFill>
            <a:srgbClr val="000000">
              <a:alpha val="0"/>
            </a:srgbClr>
          </a:solidFill>
        </p:spPr>
        <p:txBody>
          <a:bodyPr/>
          <a:lstStyle/>
          <a:p>
            <a:endParaRPr lang="en-US"/>
          </a:p>
        </p:txBody>
      </p:sp>
      <p:sp>
        <p:nvSpPr>
          <p:cNvPr id="10" name="TextBox 10"/>
          <p:cNvSpPr txBox="1"/>
          <p:nvPr/>
        </p:nvSpPr>
        <p:spPr>
          <a:xfrm>
            <a:off x="605790" y="1098550"/>
            <a:ext cx="3543300" cy="12700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Donald Trump's Adoption of the Phrase</a:t>
            </a:r>
            <a:endParaRPr lang="en-US" sz="1100" dirty="0"/>
          </a:p>
        </p:txBody>
      </p:sp>
      <p:sp>
        <p:nvSpPr>
          <p:cNvPr id="11" name="TextBox 11"/>
          <p:cNvSpPr txBox="1"/>
          <p:nvPr/>
        </p:nvSpPr>
        <p:spPr>
          <a:xfrm>
            <a:off x="6718300" y="469900"/>
            <a:ext cx="3149600" cy="2133600"/>
          </a:xfrm>
          <a:prstGeom prst="rect">
            <a:avLst/>
          </a:prstGeom>
          <a:solidFill>
            <a:srgbClr val="000000">
              <a:alpha val="0"/>
            </a:srgbClr>
          </a:solidFill>
        </p:spPr>
        <p:txBody>
          <a:bodyPr lIns="0" tIns="0" rIns="0" bIns="0" rtlCol="0" anchor="ctr"/>
          <a:lstStyle/>
          <a:p>
            <a:pPr indent="0" algn="l">
              <a:lnSpc>
                <a:spcPct val="100000"/>
              </a:lnSpc>
              <a:defRPr/>
            </a:pPr>
            <a:endParaRPr lang="en-US" sz="1600" dirty="0"/>
          </a:p>
        </p:txBody>
      </p:sp>
      <p:sp>
        <p:nvSpPr>
          <p:cNvPr id="12" name="TextBox 12"/>
          <p:cNvSpPr txBox="1"/>
          <p:nvPr/>
        </p:nvSpPr>
        <p:spPr>
          <a:xfrm>
            <a:off x="3657600" y="1098550"/>
            <a:ext cx="6032500" cy="4286250"/>
          </a:xfrm>
          <a:prstGeom prst="rect">
            <a:avLst/>
          </a:prstGeom>
          <a:solidFill>
            <a:srgbClr val="000000">
              <a:alpha val="0"/>
            </a:srgbClr>
          </a:solidFill>
        </p:spPr>
        <p:txBody>
          <a:bodyPr lIns="0" tIns="0" rIns="0" bIns="0" rtlCol="0" anchor="ctr"/>
          <a:lstStyle/>
          <a:p>
            <a:pPr indent="0" algn="l">
              <a:lnSpc>
                <a:spcPct val="100000"/>
              </a:lnSpc>
              <a:defRPr/>
            </a:pPr>
            <a:r>
              <a:rPr lang="en-US" sz="1600" b="0" dirty="0">
                <a:solidFill>
                  <a:srgbClr val="000000"/>
                </a:solidFill>
                <a:latin typeface="苹方-简"/>
              </a:rPr>
              <a:t>Trump's use of "America First" signifies a shift from historical isolationism to a modern form of </a:t>
            </a:r>
            <a:r>
              <a:rPr lang="en-US" sz="1600" b="1" dirty="0">
                <a:solidFill>
                  <a:srgbClr val="000000"/>
                </a:solidFill>
                <a:latin typeface="苹方-简"/>
              </a:rPr>
              <a:t>economic nationalism</a:t>
            </a:r>
            <a:r>
              <a:rPr lang="en-US" sz="1600" b="0" dirty="0">
                <a:solidFill>
                  <a:srgbClr val="000000"/>
                </a:solidFill>
                <a:latin typeface="苹方-简"/>
              </a:rPr>
              <a:t>, appealing to voters disillusioned by </a:t>
            </a:r>
            <a:r>
              <a:rPr lang="en-US" sz="1600" b="1" dirty="0">
                <a:solidFill>
                  <a:srgbClr val="000000"/>
                </a:solidFill>
                <a:latin typeface="苹方-简"/>
              </a:rPr>
              <a:t>globalization</a:t>
            </a:r>
            <a:r>
              <a:rPr lang="en-US" sz="1600" b="0" dirty="0">
                <a:solidFill>
                  <a:srgbClr val="000000"/>
                </a:solidFill>
                <a:latin typeface="苹方-简"/>
              </a:rPr>
              <a:t> and advocating for policies that prioritize American jobs and industries. Trump was not aware of AFC. </a:t>
            </a:r>
            <a:r>
              <a:rPr lang="en-US" sz="1600" dirty="0">
                <a:solidFill>
                  <a:srgbClr val="000000"/>
                </a:solidFill>
                <a:latin typeface="苹方-简"/>
              </a:rPr>
              <a:t>Trump told Sanger,</a:t>
            </a:r>
            <a:endParaRPr lang="en-US" sz="1600" b="0" dirty="0">
              <a:solidFill>
                <a:srgbClr val="000000"/>
              </a:solidFill>
              <a:latin typeface="苹方-简"/>
            </a:endParaRPr>
          </a:p>
          <a:p>
            <a:pPr indent="0" algn="l">
              <a:lnSpc>
                <a:spcPct val="100000"/>
              </a:lnSpc>
              <a:defRPr/>
            </a:pPr>
            <a:r>
              <a:rPr lang="en-US" sz="1600" dirty="0">
                <a:solidFill>
                  <a:srgbClr val="000000"/>
                </a:solidFill>
                <a:latin typeface="苹方-简"/>
              </a:rPr>
              <a:t>“Which leader does not care for the country first?”</a:t>
            </a:r>
            <a:endParaRPr lang="en-US" sz="1600" dirty="0"/>
          </a:p>
          <a:p>
            <a:pPr indent="0" algn="l">
              <a:lnSpc>
                <a:spcPct val="100000"/>
              </a:lnSpc>
              <a:defRPr/>
            </a:pPr>
            <a:endParaRPr lang="en-US" sz="1600" b="1" dirty="0">
              <a:solidFill>
                <a:srgbClr val="000000"/>
              </a:solidFill>
              <a:latin typeface="苹方-简"/>
            </a:endParaRPr>
          </a:p>
          <a:p>
            <a:pPr indent="0" algn="l">
              <a:lnSpc>
                <a:spcPct val="100000"/>
              </a:lnSpc>
              <a:defRPr/>
            </a:pPr>
            <a:r>
              <a:rPr lang="en-US" sz="1600" b="1" dirty="0">
                <a:solidFill>
                  <a:srgbClr val="000000"/>
                </a:solidFill>
                <a:latin typeface="苹方-简"/>
              </a:rPr>
              <a:t>Economic protectionism: </a:t>
            </a:r>
            <a:r>
              <a:rPr lang="en-US" sz="1600" b="0" dirty="0">
                <a:solidFill>
                  <a:srgbClr val="000000"/>
                </a:solidFill>
                <a:latin typeface="苹方-简"/>
              </a:rPr>
              <a:t>Trump pushed for policies that promoted American businesses and workers, such as renegotiating trade deals (e.g., replacing NAFTA with the USMCA) and imposing tariffs on China and other countries.</a:t>
            </a:r>
          </a:p>
          <a:p>
            <a:pPr indent="0" algn="l">
              <a:lnSpc>
                <a:spcPct val="100000"/>
              </a:lnSpc>
              <a:defRPr/>
            </a:pPr>
            <a:endParaRPr lang="en-US" sz="1600" b="0" dirty="0">
              <a:solidFill>
                <a:srgbClr val="000000"/>
              </a:solidFill>
              <a:latin typeface="苹方-简"/>
            </a:endParaRPr>
          </a:p>
          <a:p>
            <a:pPr indent="0" algn="l">
              <a:lnSpc>
                <a:spcPct val="100000"/>
              </a:lnSpc>
              <a:defRPr/>
            </a:pPr>
            <a:r>
              <a:rPr lang="en-US" sz="1600" b="1" dirty="0">
                <a:solidFill>
                  <a:srgbClr val="000000"/>
                </a:solidFill>
                <a:latin typeface="苹方-简"/>
              </a:rPr>
              <a:t>Opposition to globalism: </a:t>
            </a:r>
            <a:r>
              <a:rPr lang="en-US" sz="1600" b="0" dirty="0">
                <a:solidFill>
                  <a:srgbClr val="000000"/>
                </a:solidFill>
                <a:latin typeface="苹方-简"/>
              </a:rPr>
              <a:t>Trump criticized international institutions like the United Nations, NATO, and various trade agreements that he believed undermined American sovereignty and economic interests.</a:t>
            </a:r>
          </a:p>
          <a:p>
            <a:pPr indent="0" algn="l">
              <a:lnSpc>
                <a:spcPct val="100000"/>
              </a:lnSpc>
              <a:defRPr/>
            </a:pPr>
            <a:endParaRPr lang="en-US" sz="1600" b="0" dirty="0">
              <a:solidFill>
                <a:srgbClr val="000000"/>
              </a:solidFill>
              <a:latin typeface="苹方-简"/>
            </a:endParaRPr>
          </a:p>
        </p:txBody>
      </p:sp>
      <p:pic>
        <p:nvPicPr>
          <p:cNvPr id="2050" name="Picture 2" descr="New Cold Wars: China&amp;#39;s Rise, Russia&amp;#39;s Invasion, and America&amp;#39;s Struggle to Defend the West">
            <a:extLst>
              <a:ext uri="{FF2B5EF4-FFF2-40B4-BE49-F238E27FC236}">
                <a16:creationId xmlns:a16="http://schemas.microsoft.com/office/drawing/2014/main" id="{3059F07E-1BF1-41BD-F6D7-F764F88567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639" y="2603500"/>
            <a:ext cx="1793840" cy="27303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1BD96-F2E5-C074-E479-73E949602167}"/>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5BCC33CA-DC34-EC83-1D16-C6A1163FEECA}"/>
              </a:ext>
            </a:extLst>
          </p:cNvPr>
          <p:cNvPicPr>
            <a:picLocks noChangeAspect="1"/>
          </p:cNvPicPr>
          <p:nvPr/>
        </p:nvPicPr>
        <p:blipFill>
          <a:blip r:embed="rId2"/>
          <a:srcRect l="1000" r="1000"/>
          <a:stretch>
            <a:fillRect/>
          </a:stretch>
        </p:blipFill>
        <p:spPr>
          <a:xfrm>
            <a:off x="0" y="0"/>
            <a:ext cx="10388600" cy="5854700"/>
          </a:xfrm>
          <a:prstGeom prst="rect">
            <a:avLst/>
          </a:prstGeom>
        </p:spPr>
      </p:pic>
      <p:sp>
        <p:nvSpPr>
          <p:cNvPr id="3" name="AutoShape 3">
            <a:extLst>
              <a:ext uri="{FF2B5EF4-FFF2-40B4-BE49-F238E27FC236}">
                <a16:creationId xmlns:a16="http://schemas.microsoft.com/office/drawing/2014/main" id="{AE3F58DA-ADA8-0672-650A-9F2219A026CF}"/>
              </a:ext>
            </a:extLst>
          </p:cNvPr>
          <p:cNvSpPr/>
          <p:nvPr/>
        </p:nvSpPr>
        <p:spPr>
          <a:xfrm>
            <a:off x="2452259" y="3241720"/>
            <a:ext cx="3868178" cy="2043889"/>
          </a:xfrm>
          <a:prstGeom prst="rect">
            <a:avLst/>
          </a:prstGeom>
          <a:solidFill>
            <a:srgbClr val="000000">
              <a:alpha val="0"/>
            </a:srgbClr>
          </a:solidFill>
        </p:spPr>
        <p:txBody>
          <a:bodyPr/>
          <a:lstStyle/>
          <a:p>
            <a:endParaRPr lang="en-US"/>
          </a:p>
        </p:txBody>
      </p:sp>
      <p:sp>
        <p:nvSpPr>
          <p:cNvPr id="4" name="AutoShape 4">
            <a:extLst>
              <a:ext uri="{FF2B5EF4-FFF2-40B4-BE49-F238E27FC236}">
                <a16:creationId xmlns:a16="http://schemas.microsoft.com/office/drawing/2014/main" id="{E65343AD-62E1-E646-CA58-11E6F5B9935F}"/>
              </a:ext>
            </a:extLst>
          </p:cNvPr>
          <p:cNvSpPr/>
          <p:nvPr/>
        </p:nvSpPr>
        <p:spPr>
          <a:xfrm>
            <a:off x="4178300" y="469900"/>
            <a:ext cx="5689600" cy="2133600"/>
          </a:xfrm>
          <a:prstGeom prst="rect">
            <a:avLst/>
          </a:prstGeom>
          <a:solidFill>
            <a:srgbClr val="000000">
              <a:alpha val="0"/>
            </a:srgbClr>
          </a:solidFill>
        </p:spPr>
        <p:txBody>
          <a:bodyPr/>
          <a:lstStyle/>
          <a:p>
            <a:endParaRPr lang="en-US"/>
          </a:p>
        </p:txBody>
      </p:sp>
      <p:sp>
        <p:nvSpPr>
          <p:cNvPr id="5" name="AutoShape 5">
            <a:extLst>
              <a:ext uri="{FF2B5EF4-FFF2-40B4-BE49-F238E27FC236}">
                <a16:creationId xmlns:a16="http://schemas.microsoft.com/office/drawing/2014/main" id="{4BD7420E-D2F1-EBC7-FEDB-E18C9D30C20C}"/>
              </a:ext>
            </a:extLst>
          </p:cNvPr>
          <p:cNvSpPr/>
          <p:nvPr/>
        </p:nvSpPr>
        <p:spPr>
          <a:xfrm>
            <a:off x="4178300" y="2984500"/>
            <a:ext cx="5689600" cy="2400300"/>
          </a:xfrm>
          <a:prstGeom prst="rect">
            <a:avLst/>
          </a:prstGeom>
          <a:solidFill>
            <a:srgbClr val="000000">
              <a:alpha val="0"/>
            </a:srgbClr>
          </a:solidFill>
        </p:spPr>
        <p:txBody>
          <a:bodyPr/>
          <a:lstStyle/>
          <a:p>
            <a:endParaRPr lang="en-US"/>
          </a:p>
        </p:txBody>
      </p:sp>
      <p:sp>
        <p:nvSpPr>
          <p:cNvPr id="6" name="AutoShape 6">
            <a:extLst>
              <a:ext uri="{FF2B5EF4-FFF2-40B4-BE49-F238E27FC236}">
                <a16:creationId xmlns:a16="http://schemas.microsoft.com/office/drawing/2014/main" id="{CFFA406A-81A3-121C-BED2-B30AC51D7488}"/>
              </a:ext>
            </a:extLst>
          </p:cNvPr>
          <p:cNvSpPr/>
          <p:nvPr/>
        </p:nvSpPr>
        <p:spPr>
          <a:xfrm>
            <a:off x="4178300" y="0"/>
            <a:ext cx="0" cy="0"/>
          </a:xfrm>
          <a:prstGeom prst="rect">
            <a:avLst/>
          </a:prstGeom>
          <a:solidFill>
            <a:srgbClr val="000000">
              <a:alpha val="0"/>
            </a:srgbClr>
          </a:solidFill>
        </p:spPr>
        <p:txBody>
          <a:bodyPr/>
          <a:lstStyle/>
          <a:p>
            <a:endParaRPr lang="en-US"/>
          </a:p>
        </p:txBody>
      </p:sp>
      <p:sp>
        <p:nvSpPr>
          <p:cNvPr id="7" name="AutoShape 7">
            <a:extLst>
              <a:ext uri="{FF2B5EF4-FFF2-40B4-BE49-F238E27FC236}">
                <a16:creationId xmlns:a16="http://schemas.microsoft.com/office/drawing/2014/main" id="{3CB468A3-4442-6AF6-390C-6C838B5E9C74}"/>
              </a:ext>
            </a:extLst>
          </p:cNvPr>
          <p:cNvSpPr/>
          <p:nvPr/>
        </p:nvSpPr>
        <p:spPr>
          <a:xfrm>
            <a:off x="4178300" y="0"/>
            <a:ext cx="0" cy="0"/>
          </a:xfrm>
          <a:prstGeom prst="rect">
            <a:avLst/>
          </a:prstGeom>
          <a:solidFill>
            <a:srgbClr val="000000">
              <a:alpha val="0"/>
            </a:srgbClr>
          </a:solidFill>
        </p:spPr>
        <p:txBody>
          <a:bodyPr/>
          <a:lstStyle/>
          <a:p>
            <a:endParaRPr lang="en-US"/>
          </a:p>
        </p:txBody>
      </p:sp>
      <p:pic>
        <p:nvPicPr>
          <p:cNvPr id="8" name="Picture 8">
            <a:extLst>
              <a:ext uri="{FF2B5EF4-FFF2-40B4-BE49-F238E27FC236}">
                <a16:creationId xmlns:a16="http://schemas.microsoft.com/office/drawing/2014/main" id="{B0DE0101-8DF4-EFA1-0913-38B87BEB47EE}"/>
              </a:ext>
            </a:extLst>
          </p:cNvPr>
          <p:cNvPicPr>
            <a:picLocks noChangeAspect="1"/>
          </p:cNvPicPr>
          <p:nvPr/>
        </p:nvPicPr>
        <p:blipFill>
          <a:blip r:embed="rId3"/>
          <a:srcRect l="4000" r="4000"/>
          <a:stretch>
            <a:fillRect/>
          </a:stretch>
        </p:blipFill>
        <p:spPr>
          <a:xfrm>
            <a:off x="3657600" y="469900"/>
            <a:ext cx="2540000" cy="2108200"/>
          </a:xfrm>
          <a:prstGeom prst="rect">
            <a:avLst/>
          </a:prstGeom>
        </p:spPr>
      </p:pic>
      <p:pic>
        <p:nvPicPr>
          <p:cNvPr id="9" name="Picture 9">
            <a:extLst>
              <a:ext uri="{FF2B5EF4-FFF2-40B4-BE49-F238E27FC236}">
                <a16:creationId xmlns:a16="http://schemas.microsoft.com/office/drawing/2014/main" id="{48983E60-4649-05EE-394A-AC0CBB4EDCEE}"/>
              </a:ext>
            </a:extLst>
          </p:cNvPr>
          <p:cNvPicPr>
            <a:picLocks noChangeAspect="1"/>
          </p:cNvPicPr>
          <p:nvPr/>
        </p:nvPicPr>
        <p:blipFill>
          <a:blip r:embed="rId4"/>
          <a:srcRect t="1000" b="1000"/>
          <a:stretch>
            <a:fillRect/>
          </a:stretch>
        </p:blipFill>
        <p:spPr>
          <a:xfrm>
            <a:off x="6777131" y="2927350"/>
            <a:ext cx="2768600" cy="2297938"/>
          </a:xfrm>
          <a:prstGeom prst="rect">
            <a:avLst/>
          </a:prstGeom>
        </p:spPr>
      </p:pic>
      <p:sp>
        <p:nvSpPr>
          <p:cNvPr id="10" name="TextBox 10">
            <a:extLst>
              <a:ext uri="{FF2B5EF4-FFF2-40B4-BE49-F238E27FC236}">
                <a16:creationId xmlns:a16="http://schemas.microsoft.com/office/drawing/2014/main" id="{CE9FAA24-96C0-4510-03E1-0920072E4BC7}"/>
              </a:ext>
            </a:extLst>
          </p:cNvPr>
          <p:cNvSpPr txBox="1"/>
          <p:nvPr/>
        </p:nvSpPr>
        <p:spPr>
          <a:xfrm>
            <a:off x="605790" y="1098550"/>
            <a:ext cx="3543300" cy="127000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Donald Trump's Adoption of the Phrase</a:t>
            </a:r>
            <a:endParaRPr lang="en-US" sz="1100" dirty="0"/>
          </a:p>
        </p:txBody>
      </p:sp>
      <p:sp>
        <p:nvSpPr>
          <p:cNvPr id="11" name="TextBox 11">
            <a:extLst>
              <a:ext uri="{FF2B5EF4-FFF2-40B4-BE49-F238E27FC236}">
                <a16:creationId xmlns:a16="http://schemas.microsoft.com/office/drawing/2014/main" id="{37173650-C09D-1334-B3F7-396B4FC74A26}"/>
              </a:ext>
            </a:extLst>
          </p:cNvPr>
          <p:cNvSpPr txBox="1"/>
          <p:nvPr/>
        </p:nvSpPr>
        <p:spPr>
          <a:xfrm>
            <a:off x="706941" y="3032170"/>
            <a:ext cx="5711191" cy="2133600"/>
          </a:xfrm>
          <a:prstGeom prst="rect">
            <a:avLst/>
          </a:prstGeom>
          <a:solidFill>
            <a:srgbClr val="000000">
              <a:alpha val="0"/>
            </a:srgbClr>
          </a:solidFill>
        </p:spPr>
        <p:txBody>
          <a:bodyPr lIns="0" tIns="0" rIns="0" bIns="0" rtlCol="0" anchor="ctr"/>
          <a:lstStyle/>
          <a:p>
            <a:pPr marR="0" lvl="0">
              <a:buSzPts val="1000"/>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Peace through strength</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While Trump criticized U.S. involvement in "endless wars," such as those in Iraq and Afghanistan, he did not advocate for complete non-interventionism. He often emphasized military strength and was willing to use force, as seen with targeted strikes in the Middle East. However, he wanted to avoid large-scale military engagements abroad unless absolutely necessary.</a:t>
            </a:r>
          </a:p>
        </p:txBody>
      </p:sp>
      <p:sp>
        <p:nvSpPr>
          <p:cNvPr id="12" name="TextBox 12">
            <a:extLst>
              <a:ext uri="{FF2B5EF4-FFF2-40B4-BE49-F238E27FC236}">
                <a16:creationId xmlns:a16="http://schemas.microsoft.com/office/drawing/2014/main" id="{516189F5-EB06-3361-B53D-38F33E74B1A2}"/>
              </a:ext>
            </a:extLst>
          </p:cNvPr>
          <p:cNvSpPr txBox="1"/>
          <p:nvPr/>
        </p:nvSpPr>
        <p:spPr>
          <a:xfrm>
            <a:off x="6777131" y="203200"/>
            <a:ext cx="2768600" cy="2400300"/>
          </a:xfrm>
          <a:prstGeom prst="rect">
            <a:avLst/>
          </a:prstGeom>
          <a:solidFill>
            <a:srgbClr val="000000">
              <a:alpha val="0"/>
            </a:srgbClr>
          </a:solidFill>
        </p:spPr>
        <p:txBody>
          <a:bodyPr lIns="0" tIns="0" rIns="0" bIns="0" rtlCol="0" anchor="ctr"/>
          <a:lstStyle/>
          <a:p>
            <a:pPr indent="0" algn="l">
              <a:lnSpc>
                <a:spcPct val="100000"/>
              </a:lnSpc>
              <a:defRPr/>
            </a:pPr>
            <a:r>
              <a:rPr lang="en-US" sz="1600" b="1" dirty="0">
                <a:solidFill>
                  <a:srgbClr val="000000"/>
                </a:solidFill>
                <a:latin typeface="苹方-简"/>
              </a:rPr>
              <a:t>Immigration restriction: </a:t>
            </a:r>
            <a:r>
              <a:rPr lang="en-US" sz="1600" b="0" dirty="0">
                <a:solidFill>
                  <a:srgbClr val="000000"/>
                </a:solidFill>
                <a:latin typeface="苹方-简"/>
              </a:rPr>
              <a:t>A focus on securing U.S. borders and reducing immigration, with an emphasis on national security and job protection for American citizens.</a:t>
            </a:r>
            <a:endParaRPr lang="en-US" sz="1600" dirty="0"/>
          </a:p>
        </p:txBody>
      </p:sp>
    </p:spTree>
    <p:extLst>
      <p:ext uri="{BB962C8B-B14F-4D97-AF65-F5344CB8AC3E}">
        <p14:creationId xmlns:p14="http://schemas.microsoft.com/office/powerpoint/2010/main" val="2301059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a:srcRect/>
          <a:stretch>
            <a:fillRect/>
          </a:stretch>
        </p:blipFill>
        <p:spPr>
          <a:xfrm>
            <a:off x="1016000" y="1016000"/>
            <a:ext cx="3810000" cy="3810000"/>
          </a:xfrm>
          <a:prstGeom prst="roundRect">
            <a:avLst>
              <a:gd name="adj" fmla="val 6000"/>
            </a:avLst>
          </a:prstGeom>
        </p:spPr>
      </p:pic>
      <p:sp>
        <p:nvSpPr>
          <p:cNvPr id="4" name="AutoShape 4"/>
          <p:cNvSpPr/>
          <p:nvPr/>
        </p:nvSpPr>
        <p:spPr>
          <a:xfrm>
            <a:off x="5410200" y="1016000"/>
            <a:ext cx="3810000" cy="2070100"/>
          </a:xfrm>
          <a:prstGeom prst="rect">
            <a:avLst/>
          </a:prstGeom>
          <a:solidFill>
            <a:srgbClr val="000000">
              <a:alpha val="0"/>
            </a:srgbClr>
          </a:solidFill>
        </p:spPr>
        <p:txBody>
          <a:bodyPr/>
          <a:lstStyle/>
          <a:p>
            <a:endParaRPr lang="en-US"/>
          </a:p>
        </p:txBody>
      </p:sp>
      <p:sp>
        <p:nvSpPr>
          <p:cNvPr id="5" name="AutoShape 5"/>
          <p:cNvSpPr/>
          <p:nvPr/>
        </p:nvSpPr>
        <p:spPr>
          <a:xfrm>
            <a:off x="1016000" y="1016000"/>
            <a:ext cx="3810000" cy="3810000"/>
          </a:xfrm>
          <a:prstGeom prst="rect">
            <a:avLst/>
          </a:prstGeom>
          <a:solidFill>
            <a:srgbClr val="000000">
              <a:alpha val="0"/>
            </a:srgbClr>
          </a:solidFill>
        </p:spPr>
        <p:txBody>
          <a:bodyPr/>
          <a:lstStyle/>
          <a:p>
            <a:endParaRPr lang="en-US"/>
          </a:p>
        </p:txBody>
      </p:sp>
      <p:sp>
        <p:nvSpPr>
          <p:cNvPr id="8" name="TextBox 8"/>
          <p:cNvSpPr txBox="1"/>
          <p:nvPr/>
        </p:nvSpPr>
        <p:spPr>
          <a:xfrm>
            <a:off x="5400040" y="1487805"/>
            <a:ext cx="4279900" cy="383540"/>
          </a:xfrm>
          <a:prstGeom prst="rect">
            <a:avLst/>
          </a:prstGeom>
          <a:solidFill>
            <a:srgbClr val="000000">
              <a:alpha val="0"/>
            </a:srgbClr>
          </a:solidFill>
        </p:spPr>
        <p:txBody>
          <a:bodyPr lIns="0" tIns="0" rIns="0" bIns="0" rtlCol="0" anchor="ctr"/>
          <a:lstStyle/>
          <a:p>
            <a:pPr indent="0" algn="l">
              <a:lnSpc>
                <a:spcPct val="100000"/>
              </a:lnSpc>
              <a:defRPr/>
            </a:pPr>
            <a:r>
              <a:rPr lang="en-US" sz="2800" b="1" dirty="0">
                <a:solidFill>
                  <a:srgbClr val="000000"/>
                </a:solidFill>
                <a:latin typeface="苹方-简"/>
              </a:rPr>
              <a:t>Shift from Isolationism to Nationalism</a:t>
            </a:r>
            <a:endParaRPr lang="en-US" sz="2800" dirty="0"/>
          </a:p>
        </p:txBody>
      </p:sp>
      <p:sp>
        <p:nvSpPr>
          <p:cNvPr id="9" name="TextBox 9"/>
          <p:cNvSpPr txBox="1"/>
          <p:nvPr/>
        </p:nvSpPr>
        <p:spPr>
          <a:xfrm>
            <a:off x="5410200" y="2343150"/>
            <a:ext cx="3810000" cy="2292350"/>
          </a:xfrm>
          <a:prstGeom prst="rect">
            <a:avLst/>
          </a:prstGeom>
          <a:solidFill>
            <a:srgbClr val="000000">
              <a:alpha val="0"/>
            </a:srgbClr>
          </a:solidFill>
        </p:spPr>
        <p:txBody>
          <a:bodyPr lIns="0" tIns="0" rIns="0" bIns="0" rtlCol="0" anchor="ctr"/>
          <a:lstStyle/>
          <a:p>
            <a:pPr indent="0" algn="l">
              <a:lnSpc>
                <a:spcPct val="100000"/>
              </a:lnSpc>
              <a:defRPr/>
            </a:pPr>
            <a:r>
              <a:rPr lang="en-US" sz="2000" b="0" dirty="0">
                <a:solidFill>
                  <a:srgbClr val="000000">
                    <a:alpha val="87843"/>
                  </a:srgbClr>
                </a:solidFill>
                <a:latin typeface="苹方-简"/>
              </a:rPr>
              <a:t>The contemporary "America First" movement emphasizes aggressive economic nationalism and protectionist policies, contrasting sharply with the original movement's focus on </a:t>
            </a:r>
            <a:r>
              <a:rPr lang="en-US" sz="2000" b="1" dirty="0">
                <a:solidFill>
                  <a:srgbClr val="000000">
                    <a:alpha val="87843"/>
                  </a:srgbClr>
                </a:solidFill>
                <a:latin typeface="苹方-简"/>
              </a:rPr>
              <a:t>isolationism</a:t>
            </a:r>
            <a:r>
              <a:rPr lang="en-US" sz="2000" b="0" dirty="0">
                <a:solidFill>
                  <a:srgbClr val="000000">
                    <a:alpha val="87843"/>
                  </a:srgbClr>
                </a:solidFill>
                <a:latin typeface="苹方-简"/>
              </a:rPr>
              <a:t> and </a:t>
            </a:r>
            <a:r>
              <a:rPr lang="en-US" sz="2000" b="1" dirty="0">
                <a:solidFill>
                  <a:srgbClr val="000000">
                    <a:alpha val="87843"/>
                  </a:srgbClr>
                </a:solidFill>
                <a:latin typeface="苹方-简"/>
              </a:rPr>
              <a:t>non-interventionism</a:t>
            </a:r>
            <a:r>
              <a:rPr lang="en-US" sz="2000" b="0" dirty="0">
                <a:solidFill>
                  <a:srgbClr val="000000">
                    <a:alpha val="87843"/>
                  </a:srgbClr>
                </a:solidFill>
                <a:latin typeface="苹方-简"/>
              </a:rPr>
              <a:t>, </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a:srcRect l="28000" r="28000"/>
          <a:stretch>
            <a:fillRect/>
          </a:stretch>
        </p:blipFill>
        <p:spPr>
          <a:xfrm>
            <a:off x="1" y="0"/>
            <a:ext cx="2627852" cy="5854700"/>
          </a:xfrm>
          <a:prstGeom prst="rect">
            <a:avLst/>
          </a:prstGeom>
        </p:spPr>
      </p:pic>
      <p:sp>
        <p:nvSpPr>
          <p:cNvPr id="5" name="AutoShape 5"/>
          <p:cNvSpPr/>
          <p:nvPr/>
        </p:nvSpPr>
        <p:spPr>
          <a:xfrm>
            <a:off x="2984500" y="946150"/>
            <a:ext cx="6781800" cy="2036623"/>
          </a:xfrm>
          <a:prstGeom prst="roundRect">
            <a:avLst>
              <a:gd name="adj" fmla="val 12307"/>
            </a:avLst>
          </a:prstGeom>
          <a:solidFill>
            <a:srgbClr val="FFF0F3"/>
          </a:solidFill>
          <a:ln w="12700">
            <a:solidFill>
              <a:srgbClr val="FEE1E3"/>
            </a:solidFill>
          </a:ln>
        </p:spPr>
        <p:txBody>
          <a:bodyPr/>
          <a:lstStyle/>
          <a:p>
            <a:endParaRPr lang="en-US"/>
          </a:p>
        </p:txBody>
      </p:sp>
      <p:sp>
        <p:nvSpPr>
          <p:cNvPr id="6" name="AutoShape 6"/>
          <p:cNvSpPr/>
          <p:nvPr/>
        </p:nvSpPr>
        <p:spPr>
          <a:xfrm>
            <a:off x="2984500" y="3238500"/>
            <a:ext cx="6781800" cy="2279650"/>
          </a:xfrm>
          <a:prstGeom prst="roundRect">
            <a:avLst>
              <a:gd name="adj" fmla="val 14159"/>
            </a:avLst>
          </a:prstGeom>
          <a:solidFill>
            <a:srgbClr val="FFF0F3"/>
          </a:solidFill>
          <a:ln w="12700">
            <a:solidFill>
              <a:srgbClr val="FEE1E3"/>
            </a:solidFill>
          </a:ln>
        </p:spPr>
        <p:txBody>
          <a:bodyPr/>
          <a:lstStyle/>
          <a:p>
            <a:endParaRPr lang="en-US"/>
          </a:p>
        </p:txBody>
      </p:sp>
      <p:sp>
        <p:nvSpPr>
          <p:cNvPr id="8" name="AutoShape 8"/>
          <p:cNvSpPr/>
          <p:nvPr/>
        </p:nvSpPr>
        <p:spPr>
          <a:xfrm>
            <a:off x="4064000" y="1930400"/>
            <a:ext cx="0" cy="1308100"/>
          </a:xfrm>
          <a:prstGeom prst="rect">
            <a:avLst/>
          </a:prstGeom>
          <a:solidFill>
            <a:srgbClr val="FFFFFF"/>
          </a:solidFill>
        </p:spPr>
        <p:txBody>
          <a:bodyPr/>
          <a:lstStyle/>
          <a:p>
            <a:endParaRPr lang="en-US"/>
          </a:p>
        </p:txBody>
      </p:sp>
      <p:sp>
        <p:nvSpPr>
          <p:cNvPr id="9" name="AutoShape 9"/>
          <p:cNvSpPr/>
          <p:nvPr/>
        </p:nvSpPr>
        <p:spPr>
          <a:xfrm>
            <a:off x="4064000" y="3784600"/>
            <a:ext cx="0" cy="1308100"/>
          </a:xfrm>
          <a:prstGeom prst="rect">
            <a:avLst/>
          </a:prstGeom>
          <a:solidFill>
            <a:srgbClr val="FFFFFF"/>
          </a:solidFill>
        </p:spPr>
        <p:txBody>
          <a:bodyPr/>
          <a:lstStyle/>
          <a:p>
            <a:endParaRPr lang="en-US"/>
          </a:p>
        </p:txBody>
      </p:sp>
      <p:sp>
        <p:nvSpPr>
          <p:cNvPr id="10" name="AutoShape 10"/>
          <p:cNvSpPr/>
          <p:nvPr/>
        </p:nvSpPr>
        <p:spPr>
          <a:xfrm>
            <a:off x="4064000" y="5626100"/>
            <a:ext cx="0" cy="1130300"/>
          </a:xfrm>
          <a:prstGeom prst="rect">
            <a:avLst/>
          </a:prstGeom>
          <a:solidFill>
            <a:srgbClr val="FFFFFF"/>
          </a:solidFill>
        </p:spPr>
        <p:txBody>
          <a:bodyPr/>
          <a:lstStyle/>
          <a:p>
            <a:endParaRPr lang="en-US"/>
          </a:p>
        </p:txBody>
      </p:sp>
      <p:sp>
        <p:nvSpPr>
          <p:cNvPr id="11" name="AutoShape 11"/>
          <p:cNvSpPr/>
          <p:nvPr/>
        </p:nvSpPr>
        <p:spPr>
          <a:xfrm>
            <a:off x="0" y="0"/>
            <a:ext cx="0" cy="0"/>
          </a:xfrm>
          <a:prstGeom prst="rect">
            <a:avLst/>
          </a:prstGeom>
          <a:solidFill>
            <a:srgbClr val="000000">
              <a:alpha val="0"/>
            </a:srgbClr>
          </a:solidFill>
        </p:spPr>
        <p:txBody>
          <a:bodyPr/>
          <a:lstStyle/>
          <a:p>
            <a:endParaRPr lang="en-US"/>
          </a:p>
        </p:txBody>
      </p:sp>
      <p:sp>
        <p:nvSpPr>
          <p:cNvPr id="12" name="TextBox 12"/>
          <p:cNvSpPr txBox="1"/>
          <p:nvPr/>
        </p:nvSpPr>
        <p:spPr>
          <a:xfrm>
            <a:off x="2984499" y="336550"/>
            <a:ext cx="7162795" cy="457200"/>
          </a:xfrm>
          <a:prstGeom prst="rect">
            <a:avLst/>
          </a:prstGeom>
          <a:solidFill>
            <a:srgbClr val="000000">
              <a:alpha val="0"/>
            </a:srgbClr>
          </a:solidFill>
        </p:spPr>
        <p:txBody>
          <a:bodyPr lIns="0" tIns="0" rIns="0" bIns="0" rtlCol="0" anchor="ctr"/>
          <a:lstStyle/>
          <a:p>
            <a:pPr indent="0" algn="l">
              <a:lnSpc>
                <a:spcPct val="100000"/>
              </a:lnSpc>
              <a:defRPr/>
            </a:pPr>
            <a:r>
              <a:rPr lang="en-US" sz="2400" b="1" dirty="0">
                <a:solidFill>
                  <a:srgbClr val="000000"/>
                </a:solidFill>
                <a:latin typeface="苹方-简"/>
              </a:rPr>
              <a:t>Foreign Policy Implications</a:t>
            </a:r>
            <a:endParaRPr lang="en-US" sz="2400" dirty="0"/>
          </a:p>
        </p:txBody>
      </p:sp>
      <p:sp>
        <p:nvSpPr>
          <p:cNvPr id="14" name="TextBox 14"/>
          <p:cNvSpPr txBox="1"/>
          <p:nvPr/>
        </p:nvSpPr>
        <p:spPr>
          <a:xfrm>
            <a:off x="3231415" y="1107706"/>
            <a:ext cx="5298280" cy="454085"/>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Unilateral Foreign Relations</a:t>
            </a:r>
            <a:endParaRPr lang="en-US" sz="1100" dirty="0"/>
          </a:p>
        </p:txBody>
      </p:sp>
      <p:sp>
        <p:nvSpPr>
          <p:cNvPr id="15" name="TextBox 15"/>
          <p:cNvSpPr txBox="1"/>
          <p:nvPr/>
        </p:nvSpPr>
        <p:spPr>
          <a:xfrm>
            <a:off x="3200400" y="3472112"/>
            <a:ext cx="5397500" cy="368188"/>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Impact on Global Alliances</a:t>
            </a:r>
            <a:endParaRPr lang="en-US" sz="1100" dirty="0"/>
          </a:p>
        </p:txBody>
      </p:sp>
      <p:sp>
        <p:nvSpPr>
          <p:cNvPr id="17" name="TextBox 17"/>
          <p:cNvSpPr txBox="1"/>
          <p:nvPr/>
        </p:nvSpPr>
        <p:spPr>
          <a:xfrm>
            <a:off x="3240103" y="1534024"/>
            <a:ext cx="6318961" cy="1448749"/>
          </a:xfrm>
          <a:prstGeom prst="rect">
            <a:avLst/>
          </a:prstGeom>
          <a:solidFill>
            <a:srgbClr val="000000">
              <a:alpha val="0"/>
            </a:srgbClr>
          </a:solidFill>
        </p:spPr>
        <p:txBody>
          <a:bodyPr lIns="0" tIns="0" rIns="0" bIns="0" rtlCol="0" anchor="ctr"/>
          <a:lstStyle/>
          <a:p>
            <a:pPr indent="0" algn="l">
              <a:lnSpc>
                <a:spcPct val="100000"/>
              </a:lnSpc>
              <a:defRPr/>
            </a:pPr>
            <a:r>
              <a:rPr lang="en-US" sz="2000" b="0" dirty="0">
                <a:solidFill>
                  <a:srgbClr val="000000">
                    <a:alpha val="87843"/>
                  </a:srgbClr>
                </a:solidFill>
                <a:latin typeface="苹方-简"/>
              </a:rPr>
              <a:t>This philosophy encourages a shift towards unilateralism in foreign policy, favoring bilateral agreements that align closely with U.S. interests, potentially undermining multilateral cooperation.</a:t>
            </a:r>
            <a:endParaRPr lang="en-US" sz="2000" dirty="0"/>
          </a:p>
        </p:txBody>
      </p:sp>
      <p:sp>
        <p:nvSpPr>
          <p:cNvPr id="18" name="TextBox 18"/>
          <p:cNvSpPr txBox="1"/>
          <p:nvPr/>
        </p:nvSpPr>
        <p:spPr>
          <a:xfrm>
            <a:off x="3200400" y="4133849"/>
            <a:ext cx="6337300" cy="876637"/>
          </a:xfrm>
          <a:prstGeom prst="rect">
            <a:avLst/>
          </a:prstGeom>
          <a:solidFill>
            <a:srgbClr val="000000">
              <a:alpha val="0"/>
            </a:srgbClr>
          </a:solidFill>
        </p:spPr>
        <p:txBody>
          <a:bodyPr lIns="0" tIns="0" rIns="0" bIns="0" rtlCol="0" anchor="ctr"/>
          <a:lstStyle/>
          <a:p>
            <a:pPr indent="0" algn="l">
              <a:lnSpc>
                <a:spcPct val="100000"/>
              </a:lnSpc>
              <a:defRPr/>
            </a:pPr>
            <a:r>
              <a:rPr lang="en-US" sz="2000" b="0" dirty="0">
                <a:solidFill>
                  <a:srgbClr val="000000">
                    <a:alpha val="87843"/>
                  </a:srgbClr>
                </a:solidFill>
                <a:latin typeface="苹方-简"/>
              </a:rPr>
              <a:t>As the U.S. adopts a more isolationist stance, traditional alliances may weaken, prompting other nations to reassess their security strategies and diplomatic relationships with America.</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388600" cy="5854700"/>
          </a:xfrm>
          <a:prstGeom prst="rect">
            <a:avLst/>
          </a:prstGeom>
          <a:solidFill>
            <a:srgbClr val="FFFFFF"/>
          </a:solidFill>
        </p:spPr>
        <p:txBody>
          <a:bodyPr/>
          <a:lstStyle/>
          <a:p>
            <a:endParaRPr lang="en-US"/>
          </a:p>
        </p:txBody>
      </p:sp>
      <p:pic>
        <p:nvPicPr>
          <p:cNvPr id="3" name="Picture 3"/>
          <p:cNvPicPr>
            <a:picLocks noChangeAspect="1"/>
          </p:cNvPicPr>
          <p:nvPr/>
        </p:nvPicPr>
        <p:blipFill>
          <a:blip r:embed="rId2"/>
          <a:srcRect l="1000" r="1000"/>
          <a:stretch>
            <a:fillRect/>
          </a:stretch>
        </p:blipFill>
        <p:spPr>
          <a:xfrm>
            <a:off x="0" y="0"/>
            <a:ext cx="10388600" cy="5854700"/>
          </a:xfrm>
          <a:prstGeom prst="rect">
            <a:avLst/>
          </a:prstGeom>
        </p:spPr>
      </p:pic>
      <p:sp>
        <p:nvSpPr>
          <p:cNvPr id="4" name="AutoShape 4"/>
          <p:cNvSpPr/>
          <p:nvPr/>
        </p:nvSpPr>
        <p:spPr>
          <a:xfrm>
            <a:off x="774700" y="2235200"/>
            <a:ext cx="8851900" cy="266700"/>
          </a:xfrm>
          <a:prstGeom prst="rect">
            <a:avLst/>
          </a:prstGeom>
          <a:solidFill>
            <a:srgbClr val="000000">
              <a:alpha val="0"/>
            </a:srgbClr>
          </a:solidFill>
        </p:spPr>
        <p:txBody>
          <a:bodyPr/>
          <a:lstStyle/>
          <a:p>
            <a:endParaRPr lang="en-US"/>
          </a:p>
        </p:txBody>
      </p:sp>
      <p:sp>
        <p:nvSpPr>
          <p:cNvPr id="5" name="AutoShape 5"/>
          <p:cNvSpPr/>
          <p:nvPr/>
        </p:nvSpPr>
        <p:spPr>
          <a:xfrm>
            <a:off x="0" y="0"/>
            <a:ext cx="10388600" cy="5854700"/>
          </a:xfrm>
          <a:prstGeom prst="rect">
            <a:avLst/>
          </a:prstGeom>
          <a:solidFill>
            <a:srgbClr val="000000">
              <a:alpha val="0"/>
            </a:srgbClr>
          </a:solidFill>
        </p:spPr>
        <p:txBody>
          <a:bodyPr/>
          <a:lstStyle/>
          <a:p>
            <a:endParaRPr lang="en-US"/>
          </a:p>
        </p:txBody>
      </p:sp>
      <p:sp>
        <p:nvSpPr>
          <p:cNvPr id="6" name="AutoShape 6"/>
          <p:cNvSpPr/>
          <p:nvPr/>
        </p:nvSpPr>
        <p:spPr>
          <a:xfrm>
            <a:off x="3632200" y="762000"/>
            <a:ext cx="3111500" cy="0"/>
          </a:xfrm>
          <a:prstGeom prst="rect">
            <a:avLst/>
          </a:prstGeom>
          <a:solidFill>
            <a:srgbClr val="000000"/>
          </a:solidFill>
        </p:spPr>
        <p:txBody>
          <a:bodyPr/>
          <a:lstStyle/>
          <a:p>
            <a:endParaRPr lang="en-US"/>
          </a:p>
        </p:txBody>
      </p:sp>
      <p:sp>
        <p:nvSpPr>
          <p:cNvPr id="7" name="AutoShape 7"/>
          <p:cNvSpPr/>
          <p:nvPr/>
        </p:nvSpPr>
        <p:spPr>
          <a:xfrm>
            <a:off x="774700" y="1143000"/>
            <a:ext cx="8851900" cy="1358900"/>
          </a:xfrm>
          <a:prstGeom prst="rect">
            <a:avLst/>
          </a:prstGeom>
          <a:solidFill>
            <a:srgbClr val="3FB447">
              <a:alpha val="0"/>
            </a:srgbClr>
          </a:solidFill>
        </p:spPr>
        <p:txBody>
          <a:bodyPr/>
          <a:lstStyle/>
          <a:p>
            <a:endParaRPr lang="en-US"/>
          </a:p>
        </p:txBody>
      </p:sp>
      <p:sp>
        <p:nvSpPr>
          <p:cNvPr id="8" name="TextBox 8"/>
          <p:cNvSpPr txBox="1"/>
          <p:nvPr/>
        </p:nvSpPr>
        <p:spPr>
          <a:xfrm>
            <a:off x="774700" y="1143000"/>
            <a:ext cx="8851900" cy="787400"/>
          </a:xfrm>
          <a:prstGeom prst="rect">
            <a:avLst/>
          </a:prstGeom>
          <a:solidFill>
            <a:srgbClr val="000000">
              <a:alpha val="0"/>
            </a:srgbClr>
          </a:solidFill>
        </p:spPr>
        <p:txBody>
          <a:bodyPr lIns="0" tIns="0" rIns="0" bIns="0" rtlCol="0" anchor="ctr"/>
          <a:lstStyle/>
          <a:p>
            <a:pPr indent="0" algn="l">
              <a:lnSpc>
                <a:spcPct val="100000"/>
              </a:lnSpc>
              <a:defRPr/>
            </a:pPr>
            <a:r>
              <a:rPr lang="en-US" sz="4800" b="1">
                <a:solidFill>
                  <a:srgbClr val="000000"/>
                </a:solidFill>
                <a:latin typeface="Poppins"/>
              </a:rPr>
              <a:t>Thank You</a:t>
            </a:r>
            <a:endParaRPr lang="en-US" sz="1100"/>
          </a:p>
        </p:txBody>
      </p:sp>
      <p:sp>
        <p:nvSpPr>
          <p:cNvPr id="9" name="TextBox 9"/>
          <p:cNvSpPr txBox="1"/>
          <p:nvPr/>
        </p:nvSpPr>
        <p:spPr>
          <a:xfrm>
            <a:off x="774700" y="2235200"/>
            <a:ext cx="8851900" cy="266700"/>
          </a:xfrm>
          <a:prstGeom prst="rect">
            <a:avLst/>
          </a:prstGeom>
          <a:solidFill>
            <a:srgbClr val="000000">
              <a:alpha val="0"/>
            </a:srgbClr>
          </a:solidFill>
        </p:spPr>
        <p:txBody>
          <a:bodyPr lIns="0" tIns="0" rIns="0" bIns="0" rtlCol="0" anchor="ctr"/>
          <a:lstStyle/>
          <a:p>
            <a:pPr indent="0" algn="l">
              <a:lnSpc>
                <a:spcPct val="100000"/>
              </a:lnSpc>
              <a:defRPr/>
            </a:pPr>
            <a:r>
              <a:rPr lang="en-US" sz="1800" b="1" dirty="0">
                <a:solidFill>
                  <a:srgbClr val="000000"/>
                </a:solidFill>
                <a:latin typeface="苹方-简"/>
              </a:rPr>
              <a:t>Contact: </a:t>
            </a:r>
            <a:r>
              <a:rPr lang="en-US" sz="1800" b="1" dirty="0" err="1">
                <a:solidFill>
                  <a:srgbClr val="000000"/>
                </a:solidFill>
                <a:latin typeface="苹方-简"/>
              </a:rPr>
              <a:t>chonghoyu@gmail.com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1172</Words>
  <Application>Microsoft Macintosh PowerPoint</Application>
  <PresentationFormat>Custom</PresentationFormat>
  <Paragraphs>88</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苹方-简</vt:lpstr>
      <vt:lpstr>Aptos</vt:lpstr>
      <vt:lpstr>Arial</vt:lpstr>
      <vt:lpstr>Calibri</vt:lpstr>
      <vt:lpstr>Poppins</vt:lpstr>
      <vt:lpstr>Poppins, SimHei, STHeiti, "LiHei Pro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Chong Ho Yu</cp:lastModifiedBy>
  <cp:revision>26</cp:revision>
  <dcterms:created xsi:type="dcterms:W3CDTF">2006-08-16T00:00:00Z</dcterms:created>
  <dcterms:modified xsi:type="dcterms:W3CDTF">2024-10-25T05:01:25Z</dcterms:modified>
</cp:coreProperties>
</file>