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5" r:id="rId3"/>
    <p:sldId id="257" r:id="rId4"/>
    <p:sldId id="258" r:id="rId5"/>
    <p:sldId id="259" r:id="rId6"/>
    <p:sldId id="260" r:id="rId7"/>
    <p:sldId id="262" r:id="rId8"/>
    <p:sldId id="279" r:id="rId9"/>
    <p:sldId id="266" r:id="rId10"/>
    <p:sldId id="261" r:id="rId11"/>
    <p:sldId id="268" r:id="rId12"/>
    <p:sldId id="269" r:id="rId13"/>
    <p:sldId id="278" r:id="rId14"/>
    <p:sldId id="265" r:id="rId15"/>
    <p:sldId id="272" r:id="rId16"/>
    <p:sldId id="277" r:id="rId17"/>
    <p:sldId id="273" r:id="rId18"/>
    <p:sldId id="274" r:id="rId19"/>
    <p:sldId id="276" r:id="rId20"/>
    <p:sldId id="263" r:id="rId21"/>
    <p:sldId id="264" r:id="rId22"/>
    <p:sldId id="270" r:id="rId23"/>
    <p:sldId id="271" r:id="rId24"/>
    <p:sldId id="275" r:id="rId25"/>
    <p:sldId id="281" r:id="rId26"/>
    <p:sldId id="283" r:id="rId27"/>
    <p:sldId id="280" r:id="rId28"/>
    <p:sldId id="282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33"/>
  </p:normalViewPr>
  <p:slideViewPr>
    <p:cSldViewPr snapToGrid="0">
      <p:cViewPr varScale="1">
        <p:scale>
          <a:sx n="116" d="100"/>
          <a:sy n="116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IhcgYgx7aAA&amp;t=82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u8od2eWOHU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youtube.com/watch?v=WGw3n8Ztvu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2C4B4-7AD2-F47D-4901-9C9D8E9460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Art and Christianity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1D9EF4-30C4-0093-9500-1792473A0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1571170"/>
          </a:xfrm>
        </p:spPr>
        <p:txBody>
          <a:bodyPr>
            <a:normAutofit/>
          </a:bodyPr>
          <a:lstStyle/>
          <a:p>
            <a:r>
              <a:rPr lang="en-US" sz="2800" dirty="0"/>
              <a:t>Living Grace Seminar (2024 May 2)</a:t>
            </a:r>
          </a:p>
          <a:p>
            <a:r>
              <a:rPr lang="en-US" sz="2800" dirty="0"/>
              <a:t>Chong Ho Yu</a:t>
            </a:r>
          </a:p>
        </p:txBody>
      </p:sp>
    </p:spTree>
    <p:extLst>
      <p:ext uri="{BB962C8B-B14F-4D97-AF65-F5344CB8AC3E}">
        <p14:creationId xmlns:p14="http://schemas.microsoft.com/office/powerpoint/2010/main" val="2433222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78E6-15F7-C0F6-CEB7-B69F16ECB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E9A74-339B-8B66-2D2C-752F65723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37658"/>
            <a:ext cx="10820400" cy="4281028"/>
          </a:xfrm>
        </p:spPr>
        <p:txBody>
          <a:bodyPr/>
          <a:lstStyle/>
          <a:p>
            <a:r>
              <a:rPr lang="en-US" sz="2400" dirty="0"/>
              <a:t>Cultivating artistic taste through activities like visiting museums and reading literature can help develop spirituality in the Christian faith in several ways:</a:t>
            </a:r>
          </a:p>
          <a:p>
            <a:pPr lvl="1"/>
            <a:r>
              <a:rPr lang="en-US" sz="2400" dirty="0"/>
              <a:t>Restore the sense of wonder and appreciate the world</a:t>
            </a:r>
          </a:p>
          <a:p>
            <a:pPr lvl="1"/>
            <a:r>
              <a:rPr lang="en-US" sz="2400" dirty="0"/>
              <a:t>Reach the transcendental reality through symbolism</a:t>
            </a:r>
          </a:p>
          <a:p>
            <a:pPr lvl="1"/>
            <a:r>
              <a:rPr lang="en-US" sz="2400" dirty="0"/>
              <a:t>Explore Biblical themes and reflect upon them</a:t>
            </a:r>
          </a:p>
          <a:p>
            <a:pPr lvl="1"/>
            <a:r>
              <a:rPr lang="en-US" sz="2400" dirty="0"/>
              <a:t>Evoke emotion and stimulate thought, becoming more compassionate</a:t>
            </a:r>
          </a:p>
          <a:p>
            <a:pPr lvl="1"/>
            <a:r>
              <a:rPr lang="en-US" sz="2400" dirty="0"/>
              <a:t>Inspire creativity and see things through a new perspective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18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E3EC5-802A-D97F-AE75-F5CB3322E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Sense of wonder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6323B-D262-0885-8020-A1B1294CB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2205446"/>
            <a:ext cx="5704115" cy="4024125"/>
          </a:xfrm>
        </p:spPr>
        <p:txBody>
          <a:bodyPr>
            <a:normAutofit/>
          </a:bodyPr>
          <a:lstStyle/>
          <a:p>
            <a:r>
              <a:rPr lang="en-US" sz="2400" dirty="0"/>
              <a:t>Exploring art and literature can enrich your grasp and admiration of the wonders of God's creation. Appreciating the beauty, complexity, and creativity expressed through various art forms can foster </a:t>
            </a:r>
            <a:r>
              <a:rPr lang="en-US" sz="2400" dirty="0">
                <a:solidFill>
                  <a:srgbClr val="FFC000"/>
                </a:solidFill>
              </a:rPr>
              <a:t>a sense of wonder </a:t>
            </a:r>
            <a:r>
              <a:rPr lang="en-US" sz="2400" dirty="0"/>
              <a:t>and awe towards the divine.</a:t>
            </a:r>
          </a:p>
          <a:p>
            <a:r>
              <a:rPr lang="en-US" sz="2400" dirty="0"/>
              <a:t>Jean Piaget: Children are natural explorers.</a:t>
            </a:r>
          </a:p>
          <a:p>
            <a:r>
              <a:rPr lang="en-US" sz="2400" dirty="0">
                <a:hlinkClick r:id="rId2"/>
              </a:rPr>
              <a:t>Cognitive development</a:t>
            </a:r>
            <a:endParaRPr lang="en-US" sz="2400" dirty="0"/>
          </a:p>
        </p:txBody>
      </p:sp>
      <p:pic>
        <p:nvPicPr>
          <p:cNvPr id="1028" name="Picture 4" descr="Roar বাংলা - শিশুর বুদ্ধিবৃত্তিক উন্নয়ন এবং একজন জ্যঁ পিয়াজেঁ">
            <a:extLst>
              <a:ext uri="{FF2B5EF4-FFF2-40B4-BE49-F238E27FC236}">
                <a16:creationId xmlns:a16="http://schemas.microsoft.com/office/drawing/2014/main" id="{A611BE95-0B46-47D5-84C1-A6975CA1D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766" y="1197428"/>
            <a:ext cx="5030653" cy="418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98D616-5334-0AC4-2D71-B6D083986ADA}"/>
              </a:ext>
            </a:extLst>
          </p:cNvPr>
          <p:cNvSpPr txBox="1"/>
          <p:nvPr/>
        </p:nvSpPr>
        <p:spPr>
          <a:xfrm>
            <a:off x="827314" y="5747657"/>
            <a:ext cx="372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source: Roar media</a:t>
            </a:r>
          </a:p>
        </p:txBody>
      </p:sp>
    </p:spTree>
    <p:extLst>
      <p:ext uri="{BB962C8B-B14F-4D97-AF65-F5344CB8AC3E}">
        <p14:creationId xmlns:p14="http://schemas.microsoft.com/office/powerpoint/2010/main" val="333739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AC70B-7CAD-3DCF-7B38-A48055FD9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448688"/>
            <a:ext cx="8610600" cy="1293028"/>
          </a:xfrm>
        </p:spPr>
        <p:txBody>
          <a:bodyPr/>
          <a:lstStyle/>
          <a:p>
            <a:r>
              <a:rPr lang="en-US" dirty="0"/>
              <a:t>Sense of wonder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926D7-E763-D624-75DB-83E5C6271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2685" y="2597272"/>
            <a:ext cx="5061857" cy="2519013"/>
          </a:xfrm>
        </p:spPr>
        <p:txBody>
          <a:bodyPr>
            <a:normAutofit/>
          </a:bodyPr>
          <a:lstStyle/>
          <a:p>
            <a:r>
              <a:rPr lang="en-US" sz="2800" dirty="0"/>
              <a:t>Tara </a:t>
            </a:r>
            <a:r>
              <a:rPr lang="en-US" sz="2800" dirty="0" err="1"/>
              <a:t>Thall</a:t>
            </a:r>
            <a:r>
              <a:rPr lang="en-US" sz="2800" dirty="0"/>
              <a:t>: “When children are invited to step into a relationship with an object, they begin to see, think and wonder.”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F69D49-CB1C-A37A-EFF5-79B64F3C8A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828" y="975990"/>
            <a:ext cx="5673918" cy="490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59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702C3-0F1B-2021-75E3-B37AF467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425E7-C85A-2E2A-296E-B1CB01F33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2428" y="2194560"/>
            <a:ext cx="4593771" cy="4024125"/>
          </a:xfrm>
        </p:spPr>
        <p:txBody>
          <a:bodyPr>
            <a:normAutofit/>
          </a:bodyPr>
          <a:lstStyle/>
          <a:p>
            <a:r>
              <a:rPr lang="en-US" sz="2800" dirty="0"/>
              <a:t>Children are natural artists.</a:t>
            </a:r>
          </a:p>
          <a:p>
            <a:r>
              <a:rPr lang="en-US" sz="2800" dirty="0"/>
              <a:t>They have a strong sense of wonder.</a:t>
            </a:r>
          </a:p>
          <a:p>
            <a:r>
              <a:rPr lang="en-US" sz="2800" dirty="0"/>
              <a:t>It fades as we get older.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E34374-7E5D-D3F3-8097-62FF80914E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968" y="239485"/>
            <a:ext cx="6321474" cy="63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85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9359F-C1B4-D226-1FA0-17F9CBDB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Sense of wonder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4D8D1-A917-0643-700E-DCCD075E5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57401"/>
            <a:ext cx="6237514" cy="402412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Aristotle: Philosophy begins in wonder.</a:t>
            </a:r>
          </a:p>
          <a:p>
            <a:r>
              <a:rPr lang="en-US" sz="2800" dirty="0"/>
              <a:t>In ancient Greece, philosophy encompass almost all disciplines.</a:t>
            </a:r>
          </a:p>
          <a:p>
            <a:r>
              <a:rPr lang="en-US" sz="2800" dirty="0"/>
              <a:t>Math starts with wonder.</a:t>
            </a:r>
          </a:p>
          <a:p>
            <a:r>
              <a:rPr lang="en-US" sz="2800" dirty="0"/>
              <a:t>Science starts with wonder.</a:t>
            </a:r>
          </a:p>
          <a:p>
            <a:r>
              <a:rPr lang="en-US" sz="2800" dirty="0"/>
              <a:t>Art starts with wonder.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莊子：「天地有大美而不言，四時有明法而不議，萬物有成理而不說。」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050" name="Picture 2" descr="Aristotle - Wikipedia">
            <a:extLst>
              <a:ext uri="{FF2B5EF4-FFF2-40B4-BE49-F238E27FC236}">
                <a16:creationId xmlns:a16="http://schemas.microsoft.com/office/drawing/2014/main" id="{EF14E7DE-DEC0-94C7-4DF9-F79D94A47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4942" y="2057401"/>
            <a:ext cx="3239357" cy="433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5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4F068-3A19-13E6-48CB-267BC1120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498181"/>
            <a:ext cx="8610600" cy="1293028"/>
          </a:xfrm>
        </p:spPr>
        <p:txBody>
          <a:bodyPr/>
          <a:lstStyle/>
          <a:p>
            <a:r>
              <a:rPr lang="en-US" dirty="0"/>
              <a:t>2024 Total Solar Eclipse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C0D5A-EF5B-4DAC-A7BA-5B4B0D9EA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298" y="1697407"/>
            <a:ext cx="10820400" cy="4024125"/>
          </a:xfrm>
        </p:spPr>
        <p:txBody>
          <a:bodyPr>
            <a:normAutofit/>
          </a:bodyPr>
          <a:lstStyle/>
          <a:p>
            <a:r>
              <a:rPr lang="en-US" sz="2400" dirty="0"/>
              <a:t>Art and astronomy are integrated.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62715A-4E70-0227-4C41-6A52DE0C8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394" y="2528046"/>
            <a:ext cx="4791489" cy="38317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0BBFA1C-D929-CC95-5E20-F07477754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3492" y="2528047"/>
            <a:ext cx="5751206" cy="38317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36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776E2-F5AA-771D-6459-68626B43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91915"/>
            <a:ext cx="8610600" cy="1293028"/>
          </a:xfrm>
        </p:spPr>
        <p:txBody>
          <a:bodyPr/>
          <a:lstStyle/>
          <a:p>
            <a:r>
              <a:rPr lang="en-US" dirty="0"/>
              <a:t>Glaciers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F157-EC52-3A5C-FB4F-9279EA516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7860" y="1334589"/>
            <a:ext cx="6937375" cy="4024125"/>
          </a:xfrm>
        </p:spPr>
        <p:txBody>
          <a:bodyPr/>
          <a:lstStyle/>
          <a:p>
            <a:r>
              <a:rPr lang="en-US" sz="2400" dirty="0"/>
              <a:t>Art and geology are integrated</a:t>
            </a:r>
            <a:r>
              <a:rPr lang="en-US" dirty="0"/>
              <a:t>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A337E40-834F-2972-77AE-85FA5685E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2110" y="2103023"/>
            <a:ext cx="6848873" cy="456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est photo of Alaska">
            <a:extLst>
              <a:ext uri="{FF2B5EF4-FFF2-40B4-BE49-F238E27FC236}">
                <a16:creationId xmlns:a16="http://schemas.microsoft.com/office/drawing/2014/main" id="{6FCC7426-C2C1-5708-E99D-52675C6F6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26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BD87-93A8-3FDE-2FAA-2C611C50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376" y="764373"/>
            <a:ext cx="6140824" cy="1293028"/>
          </a:xfrm>
        </p:spPr>
        <p:txBody>
          <a:bodyPr/>
          <a:lstStyle/>
          <a:p>
            <a:r>
              <a:rPr lang="en-US" dirty="0"/>
              <a:t>Nature reveals itself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244A7-47F6-CA4E-4923-2DDC6336A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5375" y="2194560"/>
            <a:ext cx="6360459" cy="419279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Nature reveals itself to science</a:t>
            </a:r>
          </a:p>
          <a:p>
            <a:r>
              <a:rPr lang="en-US" sz="2800" dirty="0"/>
              <a:t>Louis Ernest Barrias (1905)</a:t>
            </a:r>
          </a:p>
          <a:p>
            <a:r>
              <a:rPr lang="en-US" sz="2800" dirty="0"/>
              <a:t>The beautiful female body is a symbol of natural wonder.</a:t>
            </a:r>
          </a:p>
          <a:p>
            <a:r>
              <a:rPr lang="en-US" sz="2800" dirty="0"/>
              <a:t>She exposes her face and body as a gesture of exploring Truth and science.</a:t>
            </a:r>
          </a:p>
          <a:p>
            <a:r>
              <a:rPr lang="en-US" sz="2800" dirty="0"/>
              <a:t>Art appreciation revives our sense of wonder to the world that is fading in our adulthood.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E8898B9-8B2B-0B3F-C357-CE696B44B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188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27EE7-A318-383D-BCDB-26F72ED24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Haydn: The heavens are telling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C9E53-DD4A-5002-816B-0670F5EAA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2172788"/>
            <a:ext cx="7402285" cy="40241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Heavens are telling the glory of God,</a:t>
            </a:r>
          </a:p>
          <a:p>
            <a:r>
              <a:rPr lang="en-US" dirty="0">
                <a:solidFill>
                  <a:srgbClr val="FFC000"/>
                </a:solidFill>
              </a:rPr>
              <a:t>The wonder of his work displays the firmament</a:t>
            </a:r>
            <a:r>
              <a:rPr lang="en-US" dirty="0"/>
              <a:t>.</a:t>
            </a:r>
          </a:p>
          <a:p>
            <a:r>
              <a:rPr lang="en-US" dirty="0"/>
              <a:t>Today that is coming speaks it the day,</a:t>
            </a:r>
          </a:p>
          <a:p>
            <a:r>
              <a:rPr lang="en-US" dirty="0"/>
              <a:t>The night that is gone to following night.</a:t>
            </a:r>
          </a:p>
          <a:p>
            <a:r>
              <a:rPr lang="en-US" dirty="0"/>
              <a:t>The Heavens are telling the glory of God,</a:t>
            </a:r>
          </a:p>
          <a:p>
            <a:r>
              <a:rPr lang="en-US" dirty="0">
                <a:solidFill>
                  <a:srgbClr val="FFC000"/>
                </a:solidFill>
              </a:rPr>
              <a:t>The wonder of his work displays the firmament</a:t>
            </a:r>
            <a:r>
              <a:rPr lang="en-US" dirty="0"/>
              <a:t>.</a:t>
            </a:r>
          </a:p>
          <a:p>
            <a:r>
              <a:rPr lang="en-US" dirty="0"/>
              <a:t>In all the lands resounds the word,</a:t>
            </a:r>
          </a:p>
          <a:p>
            <a:r>
              <a:rPr lang="en-US" dirty="0"/>
              <a:t>Never unperceived, ever understood.</a:t>
            </a:r>
          </a:p>
          <a:p>
            <a:r>
              <a:rPr lang="en-US" dirty="0"/>
              <a:t>The Heavens are telling the glory of God,</a:t>
            </a:r>
          </a:p>
          <a:p>
            <a:r>
              <a:rPr lang="en-US" dirty="0">
                <a:solidFill>
                  <a:srgbClr val="FFC000"/>
                </a:solidFill>
              </a:rPr>
              <a:t>The wonder of his work displays the firmament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AD60E9-EDE2-70FA-331A-0876FEC757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799" y="2172788"/>
            <a:ext cx="4082143" cy="29715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CEC5B1-D495-10E5-83A9-60C2554307A1}"/>
              </a:ext>
            </a:extLst>
          </p:cNvPr>
          <p:cNvSpPr txBox="1"/>
          <p:nvPr/>
        </p:nvSpPr>
        <p:spPr>
          <a:xfrm>
            <a:off x="7543799" y="5485946"/>
            <a:ext cx="173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75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B481-C33B-B26F-04ED-1A0B663B0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Organized chaos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C749E-FDAC-9CCE-EEE8-218722574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0388" y="1896036"/>
            <a:ext cx="4365812" cy="4322650"/>
          </a:xfrm>
        </p:spPr>
        <p:txBody>
          <a:bodyPr>
            <a:normAutofit/>
          </a:bodyPr>
          <a:lstStyle/>
          <a:p>
            <a:r>
              <a:rPr lang="en-US" sz="2400" dirty="0"/>
              <a:t>We can see order out of randomness; we can get a sense of wonder from trivial matters or objects in every day's life.</a:t>
            </a:r>
          </a:p>
          <a:p>
            <a:r>
              <a:rPr lang="en-US" sz="2400" dirty="0"/>
              <a:t>Caddo Lake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0697E7F-4866-2209-FF2C-ADB479AB5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08" y="1925423"/>
            <a:ext cx="6487977" cy="43226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141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7D36-FAB2-421E-2B4A-8F65CF92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306" y="764373"/>
            <a:ext cx="4217894" cy="1293028"/>
          </a:xfrm>
        </p:spPr>
        <p:txBody>
          <a:bodyPr/>
          <a:lstStyle/>
          <a:p>
            <a:r>
              <a:rPr lang="en-US" dirty="0"/>
              <a:t>Organized chaos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71AB7-9FB4-ADBC-6402-9CB72CCCC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386943"/>
            <a:ext cx="4833257" cy="1831742"/>
          </a:xfrm>
        </p:spPr>
        <p:txBody>
          <a:bodyPr>
            <a:normAutofit/>
          </a:bodyPr>
          <a:lstStyle/>
          <a:p>
            <a:r>
              <a:rPr lang="en-US" sz="2400" dirty="0"/>
              <a:t>In spite of seemingly chaos, there is a hidden order; there is a hope.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096DF21-6B11-6C8C-701E-F256C69F6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39" y="175450"/>
            <a:ext cx="5649339" cy="37639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7E96DE2-B897-3DE4-8066-12765EB4D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650860"/>
            <a:ext cx="5834326" cy="388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973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B481-C33B-B26F-04ED-1A0B663B0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7942" y="764373"/>
            <a:ext cx="2928257" cy="1293028"/>
          </a:xfrm>
        </p:spPr>
        <p:txBody>
          <a:bodyPr>
            <a:normAutofit/>
          </a:bodyPr>
          <a:lstStyle/>
          <a:p>
            <a:r>
              <a:rPr lang="en-US" sz="3600" dirty="0"/>
              <a:t>Organized chaos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C749E-FDAC-9CCE-EEE8-218722574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7942" y="2362200"/>
            <a:ext cx="2928258" cy="3856486"/>
          </a:xfrm>
        </p:spPr>
        <p:txBody>
          <a:bodyPr>
            <a:normAutofit/>
          </a:bodyPr>
          <a:lstStyle/>
          <a:p>
            <a:r>
              <a:rPr lang="en-US" sz="2400" dirty="0"/>
              <a:t>Richard Martin</a:t>
            </a:r>
          </a:p>
          <a:p>
            <a:r>
              <a:rPr lang="en-US" sz="2400" dirty="0"/>
              <a:t>Contemporary American photographer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6488CB-A959-66D1-2744-AEC2EFAE2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040493"/>
            <a:ext cx="7924800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616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FE35-30D0-AA3B-C596-5A0842C87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3" y="391886"/>
            <a:ext cx="7380515" cy="1293028"/>
          </a:xfrm>
        </p:spPr>
        <p:txBody>
          <a:bodyPr>
            <a:normAutofit/>
          </a:bodyPr>
          <a:lstStyle/>
          <a:p>
            <a:r>
              <a:rPr lang="en-US" sz="2800" dirty="0"/>
              <a:t>Symbolism and transcendent 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2C6A1-5080-7BFB-4F62-1D8B1A708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56" y="1684913"/>
            <a:ext cx="7516587" cy="4585257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Art often communicates through </a:t>
            </a:r>
            <a:r>
              <a:rPr lang="en-US" sz="2600" dirty="0">
                <a:solidFill>
                  <a:srgbClr val="FFC000"/>
                </a:solidFill>
              </a:rPr>
              <a:t>symbolism and metaphor</a:t>
            </a:r>
            <a:r>
              <a:rPr lang="en-US" sz="2600" dirty="0"/>
              <a:t>. Biblical narratives are rich with symbols, parables, and allegories. Similarly, art can convey deeper spiritual truths beyond the literal.</a:t>
            </a:r>
          </a:p>
          <a:p>
            <a:r>
              <a:rPr lang="en-US" sz="2600" dirty="0"/>
              <a:t>Art often points beyond the material world. It invites us to consider </a:t>
            </a:r>
            <a:r>
              <a:rPr lang="en-US" sz="2600" dirty="0">
                <a:solidFill>
                  <a:srgbClr val="FFC000"/>
                </a:solidFill>
              </a:rPr>
              <a:t>transcendent realities</a:t>
            </a:r>
            <a:r>
              <a:rPr lang="en-US" sz="2600" dirty="0"/>
              <a:t>—the eternal, the divine, and the mysterious.</a:t>
            </a:r>
          </a:p>
          <a:p>
            <a:r>
              <a:rPr lang="en-US" sz="2600" dirty="0"/>
              <a:t>Friedrich Schleiermacher (1768-1834): </a:t>
            </a:r>
            <a:r>
              <a:rPr lang="en-US" sz="2600" dirty="0">
                <a:solidFill>
                  <a:srgbClr val="FFC000"/>
                </a:solidFill>
              </a:rPr>
              <a:t>a sense and taste for the infinite</a:t>
            </a:r>
            <a:r>
              <a:rPr lang="en-US" sz="2600" dirty="0"/>
              <a:t>.</a:t>
            </a:r>
          </a:p>
          <a:p>
            <a:r>
              <a:rPr lang="en-US" sz="26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只可以意會，不可以言傳</a:t>
            </a:r>
            <a:r>
              <a:rPr lang="en-US" sz="26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r>
              <a:rPr lang="en-US" sz="26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千言萬語，盡在不言中</a:t>
            </a:r>
            <a:r>
              <a:rPr lang="en-US" sz="26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AF2B3E-AE77-7DBB-9FC7-420A434A1A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0214" y="1415143"/>
            <a:ext cx="3417243" cy="474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26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4CC28-FFC5-03CC-FEBE-9AE3AB4DF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F4317-B7FE-A7E0-99C8-B010CF2DA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5718" y="2194560"/>
            <a:ext cx="6100481" cy="4024125"/>
          </a:xfrm>
        </p:spPr>
        <p:txBody>
          <a:bodyPr/>
          <a:lstStyle/>
          <a:p>
            <a:r>
              <a:rPr lang="en-US" dirty="0"/>
              <a:t>Hiram Powers (1873)</a:t>
            </a:r>
          </a:p>
          <a:p>
            <a:r>
              <a:rPr lang="en-US" dirty="0"/>
              <a:t>He made three busts to symbolize the Christian virtues of Faith, Hope, and Love.</a:t>
            </a:r>
          </a:p>
          <a:p>
            <a:r>
              <a:rPr lang="en-US" dirty="0"/>
              <a:t>Faith wears a tiara bearing the Greek cross on the head. And she looks up to Heaven.</a:t>
            </a:r>
          </a:p>
          <a:p>
            <a:r>
              <a:rPr lang="en-US" dirty="0"/>
              <a:t>Marble is a symbol of clarity, self-control and stability.</a:t>
            </a: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林子祥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《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石像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475142-4966-F068-9791-F7C3E872B3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021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2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BC644-3F21-2246-D853-3A5319C50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514" y="478971"/>
            <a:ext cx="5268686" cy="1293028"/>
          </a:xfrm>
        </p:spPr>
        <p:txBody>
          <a:bodyPr/>
          <a:lstStyle/>
          <a:p>
            <a:r>
              <a:rPr lang="en-US" dirty="0"/>
              <a:t>Christ Blessing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33A2B-98CE-8AAF-863F-EA170B5E2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0595" y="1883230"/>
            <a:ext cx="5830661" cy="4495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Giovanni Bellini (1500)</a:t>
            </a:r>
          </a:p>
          <a:p>
            <a:r>
              <a:rPr lang="en-US" dirty="0"/>
              <a:t>Christ: Fully human, fully divine</a:t>
            </a:r>
          </a:p>
          <a:p>
            <a:r>
              <a:rPr lang="en-US" dirty="0"/>
              <a:t>Golden rays from his head: Divinity</a:t>
            </a:r>
          </a:p>
          <a:p>
            <a:r>
              <a:rPr lang="en-US" dirty="0"/>
              <a:t>The withered tree with the solitary bird: The New Covenant grows out of the Old Covenant. </a:t>
            </a:r>
          </a:p>
          <a:p>
            <a:r>
              <a:rPr lang="en-US" dirty="0"/>
              <a:t>Rabbits: Resurrection</a:t>
            </a:r>
          </a:p>
          <a:p>
            <a:r>
              <a:rPr lang="en-US" dirty="0"/>
              <a:t>Staff: Good shepherd</a:t>
            </a:r>
          </a:p>
          <a:p>
            <a:r>
              <a:rPr lang="en-US" dirty="0"/>
              <a:t>Three robed persons: Witnesses</a:t>
            </a:r>
          </a:p>
          <a:p>
            <a:r>
              <a:rPr lang="en-US" dirty="0"/>
              <a:t>Bell tower: Salvation through the church</a:t>
            </a:r>
          </a:p>
          <a:p>
            <a:r>
              <a:rPr lang="en-US" dirty="0"/>
              <a:t>Dawn light: Victory over death and darkness.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B40B4F-DEB7-9003-89BA-D53AAF88A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45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4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81D1A-09F0-9349-122F-F78231465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of Biblical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10492-C780-C879-EF99-1C31A3695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668000" cy="4024125"/>
          </a:xfrm>
        </p:spPr>
        <p:txBody>
          <a:bodyPr>
            <a:normAutofit/>
          </a:bodyPr>
          <a:lstStyle/>
          <a:p>
            <a:r>
              <a:rPr lang="en-US" sz="2800" dirty="0"/>
              <a:t>Many works of art and pieces of literature are inspired by biblical stories and themes. By engaging with these works or relating Biblical themes to </a:t>
            </a:r>
            <a:r>
              <a:rPr lang="en-US" sz="2800" dirty="0">
                <a:solidFill>
                  <a:srgbClr val="FFC000"/>
                </a:solidFill>
              </a:rPr>
              <a:t>current situations</a:t>
            </a:r>
            <a:r>
              <a:rPr lang="en-US" sz="2800" dirty="0"/>
              <a:t>, we can gain </a:t>
            </a:r>
            <a:r>
              <a:rPr lang="en-US" sz="2800" dirty="0">
                <a:solidFill>
                  <a:srgbClr val="FFC000"/>
                </a:solidFill>
              </a:rPr>
              <a:t>new insights into familiar narratives and teachings</a:t>
            </a:r>
            <a:r>
              <a:rPr lang="en-US" sz="2800" dirty="0"/>
              <a:t>, leading to a deeper understanding of their faith.</a:t>
            </a:r>
          </a:p>
          <a:p>
            <a:r>
              <a:rPr lang="en-US" sz="2800" dirty="0"/>
              <a:t>By exploring art, we learn to discern layers of meaning and connect them to our faith. For instance, a painting may depict the sacrifice of Christ, inviting us to reflect on redemption and grace.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8368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BB563-5122-DE89-7AFE-A42F70F6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peaceable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8D3D4-7C74-A02B-EF2F-2F5E9523B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48974"/>
            <a:ext cx="4974771" cy="4169711"/>
          </a:xfrm>
        </p:spPr>
        <p:txBody>
          <a:bodyPr>
            <a:normAutofit/>
          </a:bodyPr>
          <a:lstStyle/>
          <a:p>
            <a:r>
              <a:rPr lang="en-US" sz="2400" dirty="0"/>
              <a:t>Edward Hicks (1846-1847)</a:t>
            </a:r>
          </a:p>
          <a:p>
            <a:r>
              <a:rPr lang="en-US" sz="2400" dirty="0"/>
              <a:t>Quaker: Pacifist </a:t>
            </a:r>
          </a:p>
          <a:p>
            <a:r>
              <a:rPr lang="en-US" sz="2400" dirty="0"/>
              <a:t>Isaiah </a:t>
            </a:r>
          </a:p>
          <a:p>
            <a:r>
              <a:rPr lang="en-US" sz="2400" dirty="0"/>
              <a:t>On the left-hand side, the painting portrays that William Penn signed a peace treaty with Native Americans living in the Delaware Valley.</a:t>
            </a:r>
          </a:p>
          <a:p>
            <a:r>
              <a:rPr lang="en-US" sz="2400" dirty="0"/>
              <a:t>A hope of peaceful coexistence.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4C67BB-2D18-7613-4B9A-DF069995E0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3985" y="2048973"/>
            <a:ext cx="5638800" cy="41697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5314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BB563-5122-DE89-7AFE-A42F70F6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960" y="764373"/>
            <a:ext cx="5512239" cy="1293028"/>
          </a:xfrm>
        </p:spPr>
        <p:txBody>
          <a:bodyPr>
            <a:normAutofit/>
          </a:bodyPr>
          <a:lstStyle/>
          <a:p>
            <a:r>
              <a:rPr lang="en-US" sz="2800" dirty="0"/>
              <a:t>Christ and His mother studying the scriptures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8D3D4-7C74-A02B-EF2F-2F5E9523B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72" y="2569029"/>
            <a:ext cx="4974771" cy="3889142"/>
          </a:xfrm>
        </p:spPr>
        <p:txBody>
          <a:bodyPr>
            <a:normAutofit/>
          </a:bodyPr>
          <a:lstStyle/>
          <a:p>
            <a:r>
              <a:rPr lang="en-US" sz="2400" dirty="0"/>
              <a:t>Henry Ossawa Tanner (1908)</a:t>
            </a:r>
          </a:p>
          <a:p>
            <a:r>
              <a:rPr lang="en-US" sz="2400" dirty="0"/>
              <a:t>Unlike traditional religious paintings that portray Christ as a “superhuman”, Jesus in the painting looks like an ordinary child. </a:t>
            </a:r>
          </a:p>
          <a:p>
            <a:r>
              <a:rPr lang="en-US" sz="2400" dirty="0"/>
              <a:t>Jesus Christ is fully divine yet fully human.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954723-7BAD-EBEE-8B21-FE7FBD2FC5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5122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96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D1BB-2F44-5425-8694-B4F3838FA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and Reflective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0A250-8D4E-88B6-430F-4206EE6BB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Literature, poetry, and visual art </a:t>
            </a:r>
            <a:r>
              <a:rPr lang="en-US" sz="2800" dirty="0">
                <a:solidFill>
                  <a:srgbClr val="FFC000"/>
                </a:solidFill>
              </a:rPr>
              <a:t>evoke emotions and thoughts</a:t>
            </a:r>
            <a:r>
              <a:rPr lang="en-US" sz="2800" dirty="0"/>
              <a:t>. They invite us to reflect on our own lives, struggles, and faith journey, thus </a:t>
            </a:r>
            <a:r>
              <a:rPr lang="en-US" sz="2800" dirty="0">
                <a:solidFill>
                  <a:srgbClr val="FFC000"/>
                </a:solidFill>
              </a:rPr>
              <a:t>cultivating our empathy and compassion</a:t>
            </a:r>
            <a:r>
              <a:rPr lang="en-US" sz="2800" dirty="0"/>
              <a:t>.</a:t>
            </a:r>
          </a:p>
          <a:p>
            <a:r>
              <a:rPr lang="en-US" sz="2800" dirty="0"/>
              <a:t>When we read a profound novel or stand before a moving painting or sculpture, we engage in a </a:t>
            </a:r>
            <a:r>
              <a:rPr lang="en-US" sz="2800" dirty="0">
                <a:solidFill>
                  <a:srgbClr val="FFC000"/>
                </a:solidFill>
              </a:rPr>
              <a:t>spiritual dialogue</a:t>
            </a:r>
            <a:r>
              <a:rPr lang="en-US" sz="2800" dirty="0"/>
              <a:t>. These moments of reflection can lead to prayer, meditation, and spiritual growth.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382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AA9D-893F-884B-C3AE-1FA5A731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of the missing crew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6636A-E47C-2082-05D4-678EAC7E6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3792071" cy="402412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Frederick Bacon Barwell (1860)</a:t>
            </a:r>
          </a:p>
          <a:p>
            <a:r>
              <a:rPr lang="en-US" sz="2800" dirty="0"/>
              <a:t>The young girl thought her lover is gone.</a:t>
            </a:r>
          </a:p>
          <a:p>
            <a:r>
              <a:rPr lang="en-US" sz="2800" dirty="0"/>
              <a:t>Reversal of fortune may be around the corner.</a:t>
            </a:r>
          </a:p>
          <a:p>
            <a:r>
              <a:rPr lang="en-US" sz="2800" dirty="0"/>
              <a:t>But, what if her lover was really dead?</a:t>
            </a:r>
          </a:p>
          <a:p>
            <a:r>
              <a:rPr lang="en-US" sz="2800" dirty="0"/>
              <a:t>What would I do if I were her?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9FF5B-F9F9-2814-FCFD-CAA70393B8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917" y="2057400"/>
            <a:ext cx="6414248" cy="42296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6354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AA9D-893F-884B-C3AE-1FA5A731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Woman in a Harem Courtyard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6636A-E47C-2082-05D4-678EAC7E6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3792071" cy="4024125"/>
          </a:xfrm>
        </p:spPr>
        <p:txBody>
          <a:bodyPr>
            <a:normAutofit/>
          </a:bodyPr>
          <a:lstStyle/>
          <a:p>
            <a:r>
              <a:rPr lang="en-US" sz="2800" dirty="0"/>
              <a:t>Luis Ricardo </a:t>
            </a:r>
            <a:r>
              <a:rPr lang="en-US" sz="2800" dirty="0" err="1"/>
              <a:t>Falero</a:t>
            </a:r>
            <a:r>
              <a:rPr lang="en-US" sz="2800" dirty="0"/>
              <a:t> (1875)</a:t>
            </a:r>
          </a:p>
          <a:p>
            <a:r>
              <a:rPr lang="en-US" sz="2800" dirty="0"/>
              <a:t>A concubine in a courtyard is looking at a bird.</a:t>
            </a:r>
          </a:p>
          <a:p>
            <a:r>
              <a:rPr lang="en-US" sz="2800" dirty="0"/>
              <a:t>Both are prisoners in spite of luxury.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FA00D8-CD4D-516F-13E5-07068935E6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846" y="1956300"/>
            <a:ext cx="5504329" cy="45006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939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AA9D-893F-884B-C3AE-1FA5A7311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494" y="389608"/>
            <a:ext cx="8610600" cy="1293028"/>
          </a:xfrm>
        </p:spPr>
        <p:txBody>
          <a:bodyPr/>
          <a:lstStyle/>
          <a:p>
            <a:r>
              <a:rPr lang="en-US" dirty="0"/>
              <a:t>Prodigal 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6636A-E47C-2082-05D4-678EAC7E6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695144"/>
            <a:ext cx="5174413" cy="452354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Thomas Hart Benton (1939-1941)</a:t>
            </a:r>
          </a:p>
          <a:p>
            <a:r>
              <a:rPr lang="en-US" sz="2800" dirty="0"/>
              <a:t>The NT story has a happy ending: the son is forgiven by the father when returning home (unlimited chances).</a:t>
            </a:r>
          </a:p>
          <a:p>
            <a:r>
              <a:rPr lang="en-US" sz="2800" dirty="0"/>
              <a:t>Alternate ending.</a:t>
            </a:r>
          </a:p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一失足成千古恨，回頭已是百年身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桃花依舊，人面全非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F98BF7-84A0-BDD1-5632-D1843BB40D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1790" y="1695144"/>
            <a:ext cx="5344739" cy="45235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9577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87A77-52F6-753F-C80C-76D7972FE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764373"/>
            <a:ext cx="10994571" cy="1293028"/>
          </a:xfrm>
        </p:spPr>
        <p:txBody>
          <a:bodyPr/>
          <a:lstStyle/>
          <a:p>
            <a:r>
              <a:rPr lang="en-US" dirty="0"/>
              <a:t>Inspiration for Worship and Creativity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B86F0-37DF-5D08-47DA-E536F6E8B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57401"/>
            <a:ext cx="10820400" cy="4024125"/>
          </a:xfrm>
        </p:spPr>
        <p:txBody>
          <a:bodyPr>
            <a:noAutofit/>
          </a:bodyPr>
          <a:lstStyle/>
          <a:p>
            <a:r>
              <a:rPr lang="en-US" sz="2400" dirty="0"/>
              <a:t>Artistic expressions can serve as </a:t>
            </a:r>
            <a:r>
              <a:rPr lang="en-US" sz="2400" dirty="0">
                <a:solidFill>
                  <a:srgbClr val="FFC000"/>
                </a:solidFill>
              </a:rPr>
              <a:t>sources of inspiration for worship and creative expression</a:t>
            </a:r>
            <a:r>
              <a:rPr lang="en-US" sz="2400" dirty="0"/>
              <a:t> within Christian communities. For example, architecture, hymns, visual arts, and performance. </a:t>
            </a:r>
          </a:p>
          <a:p>
            <a:r>
              <a:rPr lang="en-US" sz="2400" dirty="0"/>
              <a:t>Engaging with art and literature can </a:t>
            </a:r>
            <a:r>
              <a:rPr lang="en-US" sz="2400" dirty="0">
                <a:solidFill>
                  <a:srgbClr val="FFC000"/>
                </a:solidFill>
              </a:rPr>
              <a:t>stimulate one's own creativity </a:t>
            </a:r>
            <a:r>
              <a:rPr lang="en-US" sz="2400" dirty="0"/>
              <a:t>and inspire new ways of expressing one's faith, whether through writing, visual arts, music, or other forms of artistic expression.</a:t>
            </a:r>
          </a:p>
          <a:p>
            <a:r>
              <a:rPr lang="en-US" sz="2400" dirty="0"/>
              <a:t>You may start to look at the world through </a:t>
            </a:r>
            <a:r>
              <a:rPr lang="en-US" sz="2400" dirty="0">
                <a:solidFill>
                  <a:srgbClr val="FFC000"/>
                </a:solidFill>
              </a:rPr>
              <a:t>a new perspective or a new lens, </a:t>
            </a:r>
            <a:r>
              <a:rPr lang="en-US" sz="2400" dirty="0"/>
              <a:t>thus enriching your life</a:t>
            </a:r>
            <a:r>
              <a:rPr lang="en-US" sz="2400" dirty="0">
                <a:solidFill>
                  <a:srgbClr val="FFC000"/>
                </a:solidFill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574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EDB3-4D8E-F630-7622-DDA6A716D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 Cathedral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B8855-7D7C-881A-A2FA-40906CD8C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408" y="4245429"/>
            <a:ext cx="5513103" cy="1973256"/>
          </a:xfrm>
        </p:spPr>
        <p:txBody>
          <a:bodyPr/>
          <a:lstStyle/>
          <a:p>
            <a:r>
              <a:rPr lang="en-US" dirty="0"/>
              <a:t>Formerly Crystal Cathedral</a:t>
            </a:r>
          </a:p>
          <a:p>
            <a:r>
              <a:rPr lang="en-US" dirty="0"/>
              <a:t>Established in 1980 by Rev. Robert Schuller</a:t>
            </a:r>
          </a:p>
          <a:p>
            <a:r>
              <a:rPr lang="en-US" dirty="0"/>
              <a:t>Sold to the Catholic Church in 2011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5F0561-B098-24A1-72E8-31D34DBCD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626310"/>
            <a:ext cx="5838792" cy="3897086"/>
          </a:xfrm>
          <a:prstGeom prst="rect">
            <a:avLst/>
          </a:prstGeom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3ED05B7-6DAC-B8B3-2D7F-FA590DE54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208" y="195464"/>
            <a:ext cx="5589303" cy="372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267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7DE5C-9D7C-60F5-480F-B748C0015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Airforce academy chapel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8E377-32EE-4DCF-27D9-F809A41FF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7D0406-BF5F-729B-7674-44D8BA4F1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193" y="219456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BD523F8-F67A-8BA6-AC53-27EB6F044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6193" y="219456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187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54A6-7F30-43F9-F6E7-329171AF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 Creativity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7E3A8-CBD2-94BA-6D73-FBA2A1886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BBE078C-4061-B124-390A-4C443CD2B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2816" y="2297140"/>
            <a:ext cx="5731982" cy="38189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339AC89F-C82B-40A3-A759-8ED9389FE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3225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590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54A6-7F30-43F9-F6E7-329171AF9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2029" y="388815"/>
            <a:ext cx="3984171" cy="1293028"/>
          </a:xfrm>
        </p:spPr>
        <p:txBody>
          <a:bodyPr/>
          <a:lstStyle/>
          <a:p>
            <a:r>
              <a:rPr lang="en-US" dirty="0"/>
              <a:t>Boost Creativity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7E3A8-CBD2-94BA-6D73-FBA2A1886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36399C9-3674-85DF-5AC1-23646DDC1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C91A8F0-6E33-F909-02E1-096A9749B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9440" y="2194560"/>
            <a:ext cx="6252646" cy="41735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525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7422A-96A6-E459-8167-3105ED06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36E1E-FE63-15DC-7449-40D85B67F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Restore the sense of wonder and appreciate the world</a:t>
            </a:r>
          </a:p>
          <a:p>
            <a:r>
              <a:rPr lang="en-US" sz="2800" dirty="0"/>
              <a:t>Reach the transcendental reality through symbolism</a:t>
            </a:r>
          </a:p>
          <a:p>
            <a:r>
              <a:rPr lang="en-US" sz="2800" dirty="0"/>
              <a:t>Explore Biblical themes and reflect upon them</a:t>
            </a:r>
          </a:p>
          <a:p>
            <a:r>
              <a:rPr lang="en-US" sz="2800" dirty="0"/>
              <a:t>Evoke emotion and stimulate thought, becoming more compassionate</a:t>
            </a:r>
          </a:p>
          <a:p>
            <a:r>
              <a:rPr lang="en-US" sz="2800" dirty="0"/>
              <a:t>Inspire creativity and see things through a new perspective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20260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625</TotalTime>
  <Words>1222</Words>
  <Application>Microsoft Macintosh PowerPoint</Application>
  <PresentationFormat>Widescreen</PresentationFormat>
  <Paragraphs>130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PMingLiU</vt:lpstr>
      <vt:lpstr>Arial</vt:lpstr>
      <vt:lpstr>Century Gothic</vt:lpstr>
      <vt:lpstr>Vapor Trail</vt:lpstr>
      <vt:lpstr>Art and Christianity</vt:lpstr>
      <vt:lpstr>Why art?</vt:lpstr>
      <vt:lpstr>Sense of wonder</vt:lpstr>
      <vt:lpstr>Sense of wonder</vt:lpstr>
      <vt:lpstr>PowerPoint Presentation</vt:lpstr>
      <vt:lpstr>Sense of wonder</vt:lpstr>
      <vt:lpstr>2024 Total Solar Eclipse</vt:lpstr>
      <vt:lpstr>Glaciers</vt:lpstr>
      <vt:lpstr>Nature reveals itself </vt:lpstr>
      <vt:lpstr>Haydn: The heavens are telling </vt:lpstr>
      <vt:lpstr>Organized chaos</vt:lpstr>
      <vt:lpstr>Organized chaos</vt:lpstr>
      <vt:lpstr>Organized chaos</vt:lpstr>
      <vt:lpstr>Symbolism and transcendent reality</vt:lpstr>
      <vt:lpstr>Faith</vt:lpstr>
      <vt:lpstr>Christ Blessing</vt:lpstr>
      <vt:lpstr>Exploration of Biblical Themes</vt:lpstr>
      <vt:lpstr>The peaceable kingdom</vt:lpstr>
      <vt:lpstr>Christ and His mother studying the scriptures</vt:lpstr>
      <vt:lpstr>Emotional and Reflective Engagement</vt:lpstr>
      <vt:lpstr>Return of the missing crew</vt:lpstr>
      <vt:lpstr>Woman in a Harem Courtyard</vt:lpstr>
      <vt:lpstr>Prodigal Son</vt:lpstr>
      <vt:lpstr>Inspiration for Worship and Creativity</vt:lpstr>
      <vt:lpstr>Christ Cathedral</vt:lpstr>
      <vt:lpstr>US Airforce academy chapel</vt:lpstr>
      <vt:lpstr>Boost Creativity</vt:lpstr>
      <vt:lpstr>Boost Creativity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and Christianity</dc:title>
  <dc:creator>Chong Ho Yu</dc:creator>
  <cp:lastModifiedBy>Chong Ho Yu</cp:lastModifiedBy>
  <cp:revision>46</cp:revision>
  <dcterms:created xsi:type="dcterms:W3CDTF">2024-05-02T01:03:20Z</dcterms:created>
  <dcterms:modified xsi:type="dcterms:W3CDTF">2024-05-03T12:54:03Z</dcterms:modified>
</cp:coreProperties>
</file>