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257" r:id="rId3"/>
    <p:sldId id="258" r:id="rId4"/>
    <p:sldId id="278" r:id="rId5"/>
    <p:sldId id="261" r:id="rId6"/>
    <p:sldId id="260" r:id="rId7"/>
    <p:sldId id="404" r:id="rId8"/>
    <p:sldId id="398" r:id="rId9"/>
    <p:sldId id="401" r:id="rId10"/>
    <p:sldId id="463" r:id="rId11"/>
    <p:sldId id="395" r:id="rId12"/>
    <p:sldId id="399" r:id="rId13"/>
    <p:sldId id="464" r:id="rId14"/>
    <p:sldId id="262" r:id="rId15"/>
    <p:sldId id="263" r:id="rId16"/>
    <p:sldId id="265" r:id="rId17"/>
    <p:sldId id="264" r:id="rId18"/>
    <p:sldId id="465" r:id="rId19"/>
    <p:sldId id="467" r:id="rId20"/>
    <p:sldId id="466" r:id="rId21"/>
    <p:sldId id="469" r:id="rId22"/>
    <p:sldId id="267" r:id="rId23"/>
    <p:sldId id="468" r:id="rId24"/>
    <p:sldId id="268" r:id="rId25"/>
    <p:sldId id="269" r:id="rId26"/>
    <p:sldId id="270" r:id="rId27"/>
    <p:sldId id="271" r:id="rId28"/>
    <p:sldId id="273" r:id="rId29"/>
    <p:sldId id="274" r:id="rId30"/>
    <p:sldId id="275" r:id="rId31"/>
    <p:sldId id="277" r:id="rId32"/>
  </p:sldIdLst>
  <p:sldSz cx="10388600" cy="58547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ing" id="{01CEF61E-F79E-482B-A049-BA597632C321}">
          <p14:sldIdLst>
            <p14:sldId id="256"/>
          </p14:sldIdLst>
        </p14:section>
        <p14:section name="Starting" id="{B2F74937-5DB5-4E46-98B7-615F1D56077C}">
          <p14:sldIdLst>
            <p14:sldId id="257"/>
          </p14:sldIdLst>
        </p14:section>
        <p14:section name="Understanding Misinformation and Disinformation" id="{484D1345-EE3F-46FC-88E2-C3C118ADB1CC}">
          <p14:sldIdLst>
            <p14:sldId id="258"/>
            <p14:sldId id="278"/>
            <p14:sldId id="261"/>
            <p14:sldId id="260"/>
            <p14:sldId id="404"/>
            <p14:sldId id="398"/>
            <p14:sldId id="401"/>
            <p14:sldId id="463"/>
            <p14:sldId id="395"/>
            <p14:sldId id="399"/>
            <p14:sldId id="464"/>
            <p14:sldId id="262"/>
          </p14:sldIdLst>
        </p14:section>
        <p14:section name="Examples of Misinformation in the 2024 Election" id="{9524954F-1849-4C90-A7C9-AC09D7B89847}">
          <p14:sldIdLst>
            <p14:sldId id="263"/>
            <p14:sldId id="265"/>
            <p14:sldId id="264"/>
            <p14:sldId id="465"/>
            <p14:sldId id="467"/>
            <p14:sldId id="466"/>
            <p14:sldId id="469"/>
            <p14:sldId id="267"/>
            <p14:sldId id="468"/>
          </p14:sldIdLst>
        </p14:section>
        <p14:section name="Psychological and Sociological Factors" id="{64873A4C-8B8C-467D-AFC1-0D1AD9B4B4D4}">
          <p14:sldIdLst>
            <p14:sldId id="268"/>
            <p14:sldId id="269"/>
            <p14:sldId id="270"/>
            <p14:sldId id="271"/>
          </p14:sldIdLst>
        </p14:section>
        <p14:section name="Strategies to Combat Misinformation" id="{0596D239-AA22-4A30-A00D-BA7F86B3B9E8}">
          <p14:sldIdLst>
            <p14:sldId id="273"/>
            <p14:sldId id="274"/>
            <p14:sldId id="275"/>
          </p14:sldIdLst>
        </p14:section>
        <p14:section name="Ending" id="{2D6EDF29-7600-449B-BB6F-B8A1CE6B9801}">
          <p14:sldIdLst>
            <p14:sldId id="27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13" autoAdjust="0"/>
    <p:restoredTop sz="89640" autoAdjust="0"/>
  </p:normalViewPr>
  <p:slideViewPr>
    <p:cSldViewPr>
      <p:cViewPr varScale="1">
        <p:scale>
          <a:sx n="104" d="100"/>
          <a:sy n="104" d="100"/>
        </p:scale>
        <p:origin x="872"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63F682-AC4A-5949-8939-783E83C552E6}" type="datetimeFigureOut">
              <a:rPr lang="en-US" smtClean="0"/>
              <a:t>10/29/24</a:t>
            </a:fld>
            <a:endParaRPr lang="en-US"/>
          </a:p>
        </p:txBody>
      </p:sp>
      <p:sp>
        <p:nvSpPr>
          <p:cNvPr id="4" name="Slide Image Placeholder 3"/>
          <p:cNvSpPr>
            <a:spLocks noGrp="1" noRot="1" noChangeAspect="1"/>
          </p:cNvSpPr>
          <p:nvPr>
            <p:ph type="sldImg" idx="2"/>
          </p:nvPr>
        </p:nvSpPr>
        <p:spPr>
          <a:xfrm>
            <a:off x="690563" y="1143000"/>
            <a:ext cx="54768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F60FF2-3157-A346-BAB7-3F3A7601E8DB}" type="slidenum">
              <a:rPr lang="en-US" smtClean="0"/>
              <a:t>‹#›</a:t>
            </a:fld>
            <a:endParaRPr lang="en-US"/>
          </a:p>
        </p:txBody>
      </p:sp>
    </p:spTree>
    <p:extLst>
      <p:ext uri="{BB962C8B-B14F-4D97-AF65-F5344CB8AC3E}">
        <p14:creationId xmlns:p14="http://schemas.microsoft.com/office/powerpoint/2010/main" val="4469859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9" name="Google Shape;129;p7:notes"/>
          <p:cNvSpPr>
            <a:spLocks noGrp="1" noRot="1" noChangeAspect="1"/>
          </p:cNvSpPr>
          <p:nvPr>
            <p:ph type="sldImg" idx="2"/>
          </p:nvPr>
        </p:nvSpPr>
        <p:spPr>
          <a:xfrm>
            <a:off x="387350" y="685800"/>
            <a:ext cx="60833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4:notes"/>
          <p:cNvSpPr>
            <a:spLocks noGrp="1" noRot="1" noChangeAspect="1"/>
          </p:cNvSpPr>
          <p:nvPr>
            <p:ph type="sldImg" idx="2"/>
          </p:nvPr>
        </p:nvSpPr>
        <p:spPr>
          <a:xfrm>
            <a:off x="387350" y="685800"/>
            <a:ext cx="60833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 name="Google Shape;104;p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r>
              <a:rPr lang="en-US" dirty="0"/>
              <a:t>https://</a:t>
            </a:r>
            <a:r>
              <a:rPr lang="en-US" dirty="0" err="1"/>
              <a:t>thecyberexpress.com</a:t>
            </a:r>
            <a:r>
              <a:rPr lang="en-US" dirty="0"/>
              <a:t>/x-disinformation-network-linked-to-</a:t>
            </a:r>
            <a:r>
              <a:rPr lang="en-US" dirty="0" err="1"/>
              <a:t>china</a:t>
            </a:r>
            <a:r>
              <a:rPr lang="en-US" dirty="0"/>
              <a:t>/</a:t>
            </a:r>
          </a:p>
        </p:txBody>
      </p:sp>
      <p:sp>
        <p:nvSpPr>
          <p:cNvPr id="105" name="Google Shape;105;p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7</a:t>
            </a:fld>
            <a:endParaRPr/>
          </a:p>
        </p:txBody>
      </p:sp>
    </p:spTree>
    <p:extLst>
      <p:ext uri="{BB962C8B-B14F-4D97-AF65-F5344CB8AC3E}">
        <p14:creationId xmlns:p14="http://schemas.microsoft.com/office/powerpoint/2010/main" val="11461333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4:notes"/>
          <p:cNvSpPr>
            <a:spLocks noGrp="1" noRot="1" noChangeAspect="1"/>
          </p:cNvSpPr>
          <p:nvPr>
            <p:ph type="sldImg" idx="2"/>
          </p:nvPr>
        </p:nvSpPr>
        <p:spPr>
          <a:xfrm>
            <a:off x="387350" y="685800"/>
            <a:ext cx="60833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 name="Google Shape;104;p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r>
              <a:rPr lang="en-US" dirty="0"/>
              <a:t>https://</a:t>
            </a:r>
            <a:r>
              <a:rPr lang="en-US" dirty="0" err="1"/>
              <a:t>www.nytimes.com</a:t>
            </a:r>
            <a:r>
              <a:rPr lang="en-US" dirty="0"/>
              <a:t>/live/2020/2020-election-misinformation-distortions</a:t>
            </a:r>
          </a:p>
          <a:p>
            <a:r>
              <a:rPr lang="en-US" dirty="0"/>
              <a:t>https://</a:t>
            </a:r>
            <a:r>
              <a:rPr lang="en-US" dirty="0" err="1"/>
              <a:t>www.who.int</a:t>
            </a:r>
            <a:r>
              <a:rPr lang="en-US" dirty="0"/>
              <a:t>/health-topics/</a:t>
            </a:r>
            <a:r>
              <a:rPr lang="en-US" dirty="0" err="1"/>
              <a:t>infodemic#tab</a:t>
            </a:r>
            <a:r>
              <a:rPr lang="en-US" dirty="0"/>
              <a:t>=tab_1</a:t>
            </a:r>
          </a:p>
          <a:p>
            <a:endParaRPr lang="en-US" dirty="0"/>
          </a:p>
        </p:txBody>
      </p:sp>
      <p:sp>
        <p:nvSpPr>
          <p:cNvPr id="105" name="Google Shape;105;p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8</a:t>
            </a:fld>
            <a:endParaRPr/>
          </a:p>
        </p:txBody>
      </p:sp>
    </p:spTree>
    <p:extLst>
      <p:ext uri="{BB962C8B-B14F-4D97-AF65-F5344CB8AC3E}">
        <p14:creationId xmlns:p14="http://schemas.microsoft.com/office/powerpoint/2010/main" val="19532101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4:notes"/>
          <p:cNvSpPr>
            <a:spLocks noGrp="1" noRot="1" noChangeAspect="1"/>
          </p:cNvSpPr>
          <p:nvPr>
            <p:ph type="sldImg" idx="2"/>
          </p:nvPr>
        </p:nvSpPr>
        <p:spPr>
          <a:xfrm>
            <a:off x="387350" y="685800"/>
            <a:ext cx="60833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 name="Google Shape;104;p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r>
              <a:rPr lang="en-US" dirty="0"/>
              <a:t>https://</a:t>
            </a:r>
            <a:r>
              <a:rPr lang="en-US" dirty="0" err="1"/>
              <a:t>thecyberexpress.com</a:t>
            </a:r>
            <a:r>
              <a:rPr lang="en-US" dirty="0"/>
              <a:t>/x-disinformation-network-linked-to-</a:t>
            </a:r>
            <a:r>
              <a:rPr lang="en-US" dirty="0" err="1"/>
              <a:t>china</a:t>
            </a:r>
            <a:r>
              <a:rPr lang="en-US" dirty="0"/>
              <a:t>/</a:t>
            </a:r>
          </a:p>
        </p:txBody>
      </p:sp>
      <p:sp>
        <p:nvSpPr>
          <p:cNvPr id="105" name="Google Shape;105;p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9</a:t>
            </a:fld>
            <a:endParaRPr/>
          </a:p>
        </p:txBody>
      </p:sp>
    </p:spTree>
    <p:extLst>
      <p:ext uri="{BB962C8B-B14F-4D97-AF65-F5344CB8AC3E}">
        <p14:creationId xmlns:p14="http://schemas.microsoft.com/office/powerpoint/2010/main" val="22372997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4:notes"/>
          <p:cNvSpPr>
            <a:spLocks noGrp="1" noRot="1" noChangeAspect="1"/>
          </p:cNvSpPr>
          <p:nvPr>
            <p:ph type="sldImg" idx="2"/>
          </p:nvPr>
        </p:nvSpPr>
        <p:spPr>
          <a:xfrm>
            <a:off x="387350" y="685800"/>
            <a:ext cx="60833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 name="Google Shape;104;p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r>
              <a:rPr lang="en-US" dirty="0"/>
              <a:t>https://</a:t>
            </a:r>
            <a:r>
              <a:rPr lang="en-US" dirty="0" err="1"/>
              <a:t>thecyberexpress.com</a:t>
            </a:r>
            <a:r>
              <a:rPr lang="en-US" dirty="0"/>
              <a:t>/x-disinformation-network-linked-to-</a:t>
            </a:r>
            <a:r>
              <a:rPr lang="en-US" dirty="0" err="1"/>
              <a:t>china</a:t>
            </a:r>
            <a:r>
              <a:rPr lang="en-US" dirty="0"/>
              <a:t>/</a:t>
            </a:r>
          </a:p>
        </p:txBody>
      </p:sp>
      <p:sp>
        <p:nvSpPr>
          <p:cNvPr id="105" name="Google Shape;105;p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10</a:t>
            </a:fld>
            <a:endParaRPr/>
          </a:p>
        </p:txBody>
      </p:sp>
    </p:spTree>
    <p:extLst>
      <p:ext uri="{BB962C8B-B14F-4D97-AF65-F5344CB8AC3E}">
        <p14:creationId xmlns:p14="http://schemas.microsoft.com/office/powerpoint/2010/main" val="25607977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4:notes"/>
          <p:cNvSpPr>
            <a:spLocks noGrp="1" noRot="1" noChangeAspect="1"/>
          </p:cNvSpPr>
          <p:nvPr>
            <p:ph type="sldImg" idx="2"/>
          </p:nvPr>
        </p:nvSpPr>
        <p:spPr>
          <a:xfrm>
            <a:off x="387350" y="685800"/>
            <a:ext cx="60833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 name="Google Shape;104;p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r>
              <a:rPr lang="en-US" dirty="0"/>
              <a:t>https://</a:t>
            </a:r>
            <a:r>
              <a:rPr lang="en-US" dirty="0" err="1"/>
              <a:t>www.amazon.com</a:t>
            </a:r>
            <a:r>
              <a:rPr lang="en-US" dirty="0"/>
              <a:t>/Mueller-Report-Investigation-Interference-Presidential/</a:t>
            </a:r>
            <a:r>
              <a:rPr lang="en-US" dirty="0" err="1"/>
              <a:t>dp</a:t>
            </a:r>
            <a:r>
              <a:rPr lang="en-US" dirty="0"/>
              <a:t>/1680922629</a:t>
            </a:r>
          </a:p>
        </p:txBody>
      </p:sp>
      <p:sp>
        <p:nvSpPr>
          <p:cNvPr id="105" name="Google Shape;105;p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11</a:t>
            </a:fld>
            <a:endParaRPr/>
          </a:p>
        </p:txBody>
      </p:sp>
    </p:spTree>
    <p:extLst>
      <p:ext uri="{BB962C8B-B14F-4D97-AF65-F5344CB8AC3E}">
        <p14:creationId xmlns:p14="http://schemas.microsoft.com/office/powerpoint/2010/main" val="33914326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4:notes"/>
          <p:cNvSpPr>
            <a:spLocks noGrp="1" noRot="1" noChangeAspect="1"/>
          </p:cNvSpPr>
          <p:nvPr>
            <p:ph type="sldImg" idx="2"/>
          </p:nvPr>
        </p:nvSpPr>
        <p:spPr>
          <a:xfrm>
            <a:off x="387350" y="685800"/>
            <a:ext cx="60833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 name="Google Shape;104;p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r>
              <a:rPr lang="en-US" dirty="0"/>
              <a:t>https://</a:t>
            </a:r>
            <a:r>
              <a:rPr lang="en-US" dirty="0" err="1"/>
              <a:t>thecyberexpress.com</a:t>
            </a:r>
            <a:r>
              <a:rPr lang="en-US" dirty="0"/>
              <a:t>/x-disinformation-network-linked-to-</a:t>
            </a:r>
            <a:r>
              <a:rPr lang="en-US" dirty="0" err="1"/>
              <a:t>china</a:t>
            </a:r>
            <a:r>
              <a:rPr lang="en-US" dirty="0"/>
              <a:t>/</a:t>
            </a:r>
          </a:p>
          <a:p>
            <a:r>
              <a:rPr lang="en-US" dirty="0"/>
              <a:t>https://</a:t>
            </a:r>
            <a:r>
              <a:rPr lang="en-US" dirty="0" err="1"/>
              <a:t>www.fbi.gov</a:t>
            </a:r>
            <a:r>
              <a:rPr lang="en-US" dirty="0"/>
              <a:t>/wanted/cyber/russian-interference-in-2016-u-s-elections</a:t>
            </a:r>
          </a:p>
        </p:txBody>
      </p:sp>
      <p:sp>
        <p:nvSpPr>
          <p:cNvPr id="105" name="Google Shape;105;p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12</a:t>
            </a:fld>
            <a:endParaRPr/>
          </a:p>
        </p:txBody>
      </p:sp>
    </p:spTree>
    <p:extLst>
      <p:ext uri="{BB962C8B-B14F-4D97-AF65-F5344CB8AC3E}">
        <p14:creationId xmlns:p14="http://schemas.microsoft.com/office/powerpoint/2010/main" val="24823665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cyabra.com</a:t>
            </a:r>
            <a:r>
              <a:rPr lang="en-US" dirty="0"/>
              <a:t>/blog/psychological-effect-of-disinformation/</a:t>
            </a:r>
          </a:p>
        </p:txBody>
      </p:sp>
      <p:sp>
        <p:nvSpPr>
          <p:cNvPr id="4" name="Slide Number Placeholder 3"/>
          <p:cNvSpPr>
            <a:spLocks noGrp="1"/>
          </p:cNvSpPr>
          <p:nvPr>
            <p:ph type="sldNum" sz="quarter" idx="5"/>
          </p:nvPr>
        </p:nvSpPr>
        <p:spPr/>
        <p:txBody>
          <a:bodyPr/>
          <a:lstStyle/>
          <a:p>
            <a:fld id="{E6F60FF2-3157-A346-BAB7-3F3A7601E8DB}" type="slidenum">
              <a:rPr lang="en-US" smtClean="0"/>
              <a:t>24</a:t>
            </a:fld>
            <a:endParaRPr lang="en-US"/>
          </a:p>
        </p:txBody>
      </p:sp>
    </p:spTree>
    <p:extLst>
      <p:ext uri="{BB962C8B-B14F-4D97-AF65-F5344CB8AC3E}">
        <p14:creationId xmlns:p14="http://schemas.microsoft.com/office/powerpoint/2010/main" val="36053100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10/29/24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10/29/24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10/29/24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10/29/24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10/29/24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10/29/24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Unit Overview">
  <p:cSld name="Unit Overview">
    <p:spTree>
      <p:nvGrpSpPr>
        <p:cNvPr id="1" name="Shape 68"/>
        <p:cNvGrpSpPr/>
        <p:nvPr/>
      </p:nvGrpSpPr>
      <p:grpSpPr>
        <a:xfrm>
          <a:off x="0" y="0"/>
          <a:ext cx="0" cy="0"/>
          <a:chOff x="0" y="0"/>
          <a:chExt cx="0" cy="0"/>
        </a:xfrm>
      </p:grpSpPr>
      <p:sp>
        <p:nvSpPr>
          <p:cNvPr id="69" name="Rectangle"/>
          <p:cNvSpPr/>
          <p:nvPr/>
        </p:nvSpPr>
        <p:spPr>
          <a:xfrm>
            <a:off x="0" y="0"/>
            <a:ext cx="5194300" cy="5854700"/>
          </a:xfrm>
          <a:prstGeom prst="rect">
            <a:avLst/>
          </a:prstGeom>
          <a:solidFill>
            <a:srgbClr val="007398"/>
          </a:solidFill>
          <a:ln>
            <a:noFill/>
          </a:ln>
        </p:spPr>
        <p:txBody>
          <a:bodyPr spcFirstLastPara="1" wrap="square" lIns="77902" tIns="38940" rIns="77902" bIns="3894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534" b="0" i="0" u="none" strike="noStrike" cap="none">
              <a:solidFill>
                <a:schemeClr val="dk1"/>
              </a:solidFill>
              <a:latin typeface="Arial"/>
              <a:ea typeface="Arial"/>
              <a:cs typeface="Arial"/>
              <a:sym typeface="Arial"/>
            </a:endParaRPr>
          </a:p>
        </p:txBody>
      </p:sp>
      <p:sp>
        <p:nvSpPr>
          <p:cNvPr id="70" name="Title 1"/>
          <p:cNvSpPr txBox="1">
            <a:spLocks noGrp="1"/>
          </p:cNvSpPr>
          <p:nvPr>
            <p:ph type="title"/>
          </p:nvPr>
        </p:nvSpPr>
        <p:spPr>
          <a:xfrm>
            <a:off x="584357" y="585459"/>
            <a:ext cx="3906548" cy="650528"/>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1"/>
              </a:buClr>
              <a:buSzPts val="3000"/>
              <a:buNone/>
              <a:defRPr sz="2556" i="0">
                <a:solidFill>
                  <a:schemeClr val="lt1"/>
                </a:solidFill>
                <a:latin typeface="+mj-lt"/>
              </a:defRPr>
            </a:lvl1pPr>
            <a:lvl2pPr lvl="1" algn="l">
              <a:lnSpc>
                <a:spcPct val="100000"/>
              </a:lnSpc>
              <a:spcBef>
                <a:spcPts val="0"/>
              </a:spcBef>
              <a:spcAft>
                <a:spcPts val="0"/>
              </a:spcAft>
              <a:buClr>
                <a:schemeClr val="lt1"/>
              </a:buClr>
              <a:buSzPts val="1400"/>
              <a:buNone/>
              <a:defRPr>
                <a:solidFill>
                  <a:schemeClr val="lt1"/>
                </a:solidFill>
              </a:defRPr>
            </a:lvl2pPr>
            <a:lvl3pPr lvl="2" algn="l">
              <a:lnSpc>
                <a:spcPct val="100000"/>
              </a:lnSpc>
              <a:spcBef>
                <a:spcPts val="0"/>
              </a:spcBef>
              <a:spcAft>
                <a:spcPts val="0"/>
              </a:spcAft>
              <a:buClr>
                <a:schemeClr val="lt1"/>
              </a:buClr>
              <a:buSzPts val="1400"/>
              <a:buNone/>
              <a:defRPr>
                <a:solidFill>
                  <a:schemeClr val="lt1"/>
                </a:solidFill>
              </a:defRPr>
            </a:lvl3pPr>
            <a:lvl4pPr lvl="3" algn="l">
              <a:lnSpc>
                <a:spcPct val="100000"/>
              </a:lnSpc>
              <a:spcBef>
                <a:spcPts val="0"/>
              </a:spcBef>
              <a:spcAft>
                <a:spcPts val="0"/>
              </a:spcAft>
              <a:buClr>
                <a:schemeClr val="lt1"/>
              </a:buClr>
              <a:buSzPts val="1400"/>
              <a:buNone/>
              <a:defRPr>
                <a:solidFill>
                  <a:schemeClr val="lt1"/>
                </a:solidFill>
              </a:defRPr>
            </a:lvl4pPr>
            <a:lvl5pPr lvl="4" algn="l">
              <a:lnSpc>
                <a:spcPct val="100000"/>
              </a:lnSpc>
              <a:spcBef>
                <a:spcPts val="0"/>
              </a:spcBef>
              <a:spcAft>
                <a:spcPts val="0"/>
              </a:spcAft>
              <a:buClr>
                <a:schemeClr val="lt1"/>
              </a:buClr>
              <a:buSzPts val="1400"/>
              <a:buNone/>
              <a:defRPr>
                <a:solidFill>
                  <a:schemeClr val="lt1"/>
                </a:solidFill>
              </a:defRPr>
            </a:lvl5pPr>
            <a:lvl6pPr lvl="5" algn="l">
              <a:lnSpc>
                <a:spcPct val="100000"/>
              </a:lnSpc>
              <a:spcBef>
                <a:spcPts val="0"/>
              </a:spcBef>
              <a:spcAft>
                <a:spcPts val="0"/>
              </a:spcAft>
              <a:buClr>
                <a:schemeClr val="lt1"/>
              </a:buClr>
              <a:buSzPts val="1400"/>
              <a:buNone/>
              <a:defRPr>
                <a:solidFill>
                  <a:schemeClr val="lt1"/>
                </a:solidFill>
              </a:defRPr>
            </a:lvl6pPr>
            <a:lvl7pPr lvl="6" algn="l">
              <a:lnSpc>
                <a:spcPct val="100000"/>
              </a:lnSpc>
              <a:spcBef>
                <a:spcPts val="0"/>
              </a:spcBef>
              <a:spcAft>
                <a:spcPts val="0"/>
              </a:spcAft>
              <a:buClr>
                <a:schemeClr val="lt1"/>
              </a:buClr>
              <a:buSzPts val="1400"/>
              <a:buNone/>
              <a:defRPr>
                <a:solidFill>
                  <a:schemeClr val="lt1"/>
                </a:solidFill>
              </a:defRPr>
            </a:lvl7pPr>
            <a:lvl8pPr lvl="7" algn="l">
              <a:lnSpc>
                <a:spcPct val="100000"/>
              </a:lnSpc>
              <a:spcBef>
                <a:spcPts val="0"/>
              </a:spcBef>
              <a:spcAft>
                <a:spcPts val="0"/>
              </a:spcAft>
              <a:buClr>
                <a:schemeClr val="lt1"/>
              </a:buClr>
              <a:buSzPts val="1400"/>
              <a:buNone/>
              <a:defRPr>
                <a:solidFill>
                  <a:schemeClr val="lt1"/>
                </a:solidFill>
              </a:defRPr>
            </a:lvl8pPr>
            <a:lvl9pPr lvl="8" algn="l">
              <a:lnSpc>
                <a:spcPct val="100000"/>
              </a:lnSpc>
              <a:spcBef>
                <a:spcPts val="0"/>
              </a:spcBef>
              <a:spcAft>
                <a:spcPts val="0"/>
              </a:spcAft>
              <a:buClr>
                <a:schemeClr val="lt1"/>
              </a:buClr>
              <a:buSzPts val="1400"/>
              <a:buNone/>
              <a:defRPr>
                <a:solidFill>
                  <a:schemeClr val="lt1"/>
                </a:solidFill>
              </a:defRPr>
            </a:lvl9pPr>
          </a:lstStyle>
          <a:p>
            <a:endParaRPr dirty="0"/>
          </a:p>
        </p:txBody>
      </p:sp>
      <p:sp>
        <p:nvSpPr>
          <p:cNvPr id="72" name="Content Placeholder 3"/>
          <p:cNvSpPr txBox="1">
            <a:spLocks noGrp="1"/>
          </p:cNvSpPr>
          <p:nvPr>
            <p:ph type="body" idx="2"/>
          </p:nvPr>
        </p:nvSpPr>
        <p:spPr>
          <a:xfrm>
            <a:off x="592367" y="4618708"/>
            <a:ext cx="4132434" cy="621582"/>
          </a:xfrm>
          <a:prstGeom prst="rect">
            <a:avLst/>
          </a:prstGeom>
          <a:noFill/>
          <a:ln>
            <a:noFill/>
          </a:ln>
        </p:spPr>
        <p:txBody>
          <a:bodyPr spcFirstLastPara="1" wrap="square" lIns="91425" tIns="45700" rIns="91425" bIns="45700" anchor="b" anchorCtr="0">
            <a:noAutofit/>
          </a:bodyPr>
          <a:lstStyle>
            <a:lvl1pPr marL="0" lvl="0" indent="0" algn="l">
              <a:lnSpc>
                <a:spcPct val="100000"/>
              </a:lnSpc>
              <a:spcBef>
                <a:spcPts val="511"/>
              </a:spcBef>
              <a:spcAft>
                <a:spcPts val="0"/>
              </a:spcAft>
              <a:buClr>
                <a:schemeClr val="lt1"/>
              </a:buClr>
              <a:buSzPts val="2400"/>
              <a:buNone/>
              <a:defRPr b="0">
                <a:solidFill>
                  <a:schemeClr val="lt1"/>
                </a:solidFill>
                <a:latin typeface="+mn-lt"/>
                <a:ea typeface="Arial"/>
                <a:cs typeface="Arial"/>
                <a:sym typeface="Arial"/>
              </a:defRPr>
            </a:lvl1pPr>
            <a:lvl2pPr marL="779160" lvl="1" indent="-303007" algn="l">
              <a:lnSpc>
                <a:spcPct val="100000"/>
              </a:lnSpc>
              <a:spcBef>
                <a:spcPts val="511"/>
              </a:spcBef>
              <a:spcAft>
                <a:spcPts val="0"/>
              </a:spcAft>
              <a:buClr>
                <a:schemeClr val="lt1"/>
              </a:buClr>
              <a:buSzPts val="2000"/>
              <a:buChar char="•"/>
              <a:defRPr>
                <a:solidFill>
                  <a:schemeClr val="lt1"/>
                </a:solidFill>
              </a:defRPr>
            </a:lvl2pPr>
            <a:lvl3pPr marL="1168740" lvl="2" indent="-292185" algn="l">
              <a:lnSpc>
                <a:spcPct val="100000"/>
              </a:lnSpc>
              <a:spcBef>
                <a:spcPts val="511"/>
              </a:spcBef>
              <a:spcAft>
                <a:spcPts val="0"/>
              </a:spcAft>
              <a:buClr>
                <a:schemeClr val="lt1"/>
              </a:buClr>
              <a:buSzPts val="1800"/>
              <a:buChar char="•"/>
              <a:defRPr>
                <a:solidFill>
                  <a:schemeClr val="lt1"/>
                </a:solidFill>
              </a:defRPr>
            </a:lvl3pPr>
            <a:lvl4pPr marL="1558320" lvl="3" indent="-194790" algn="l">
              <a:lnSpc>
                <a:spcPct val="100000"/>
              </a:lnSpc>
              <a:spcBef>
                <a:spcPts val="511"/>
              </a:spcBef>
              <a:spcAft>
                <a:spcPts val="0"/>
              </a:spcAft>
              <a:buClr>
                <a:schemeClr val="lt1"/>
              </a:buClr>
              <a:buSzPts val="1400"/>
              <a:buNone/>
              <a:defRPr>
                <a:solidFill>
                  <a:schemeClr val="lt1"/>
                </a:solidFill>
              </a:defRPr>
            </a:lvl4pPr>
            <a:lvl5pPr marL="1947901" lvl="4" indent="-292185" algn="l">
              <a:lnSpc>
                <a:spcPct val="100000"/>
              </a:lnSpc>
              <a:spcBef>
                <a:spcPts val="511"/>
              </a:spcBef>
              <a:spcAft>
                <a:spcPts val="0"/>
              </a:spcAft>
              <a:buClr>
                <a:schemeClr val="lt1"/>
              </a:buClr>
              <a:buSzPts val="1800"/>
              <a:buChar char="•"/>
              <a:defRPr>
                <a:solidFill>
                  <a:schemeClr val="lt1"/>
                </a:solidFill>
              </a:defRPr>
            </a:lvl5pPr>
            <a:lvl6pPr marL="2337481" lvl="5" indent="-292185" algn="l">
              <a:lnSpc>
                <a:spcPct val="100000"/>
              </a:lnSpc>
              <a:spcBef>
                <a:spcPts val="307"/>
              </a:spcBef>
              <a:spcAft>
                <a:spcPts val="0"/>
              </a:spcAft>
              <a:buClr>
                <a:schemeClr val="lt1"/>
              </a:buClr>
              <a:buSzPts val="1800"/>
              <a:buChar char="•"/>
              <a:defRPr>
                <a:solidFill>
                  <a:schemeClr val="lt1"/>
                </a:solidFill>
              </a:defRPr>
            </a:lvl6pPr>
            <a:lvl7pPr marL="2727061" lvl="6" indent="-292185" algn="l">
              <a:lnSpc>
                <a:spcPct val="100000"/>
              </a:lnSpc>
              <a:spcBef>
                <a:spcPts val="307"/>
              </a:spcBef>
              <a:spcAft>
                <a:spcPts val="0"/>
              </a:spcAft>
              <a:buClr>
                <a:schemeClr val="lt1"/>
              </a:buClr>
              <a:buSzPts val="1800"/>
              <a:buChar char="•"/>
              <a:defRPr>
                <a:solidFill>
                  <a:schemeClr val="lt1"/>
                </a:solidFill>
              </a:defRPr>
            </a:lvl7pPr>
            <a:lvl8pPr marL="3116641" lvl="7" indent="-292185" algn="l">
              <a:lnSpc>
                <a:spcPct val="100000"/>
              </a:lnSpc>
              <a:spcBef>
                <a:spcPts val="307"/>
              </a:spcBef>
              <a:spcAft>
                <a:spcPts val="0"/>
              </a:spcAft>
              <a:buClr>
                <a:schemeClr val="lt1"/>
              </a:buClr>
              <a:buSzPts val="1800"/>
              <a:buChar char="•"/>
              <a:defRPr>
                <a:solidFill>
                  <a:schemeClr val="lt1"/>
                </a:solidFill>
              </a:defRPr>
            </a:lvl8pPr>
            <a:lvl9pPr marL="3506221" lvl="8" indent="-292185" algn="l">
              <a:lnSpc>
                <a:spcPct val="100000"/>
              </a:lnSpc>
              <a:spcBef>
                <a:spcPts val="307"/>
              </a:spcBef>
              <a:spcAft>
                <a:spcPts val="0"/>
              </a:spcAft>
              <a:buClr>
                <a:schemeClr val="lt1"/>
              </a:buClr>
              <a:buSzPts val="1800"/>
              <a:buChar char="•"/>
              <a:defRPr>
                <a:solidFill>
                  <a:schemeClr val="lt1"/>
                </a:solidFill>
              </a:defRPr>
            </a:lvl9pPr>
          </a:lstStyle>
          <a:p>
            <a:endParaRPr dirty="0"/>
          </a:p>
        </p:txBody>
      </p:sp>
      <p:sp>
        <p:nvSpPr>
          <p:cNvPr id="71" name="Content Placeholder 2"/>
          <p:cNvSpPr txBox="1">
            <a:spLocks noGrp="1"/>
          </p:cNvSpPr>
          <p:nvPr>
            <p:ph type="body" idx="1"/>
          </p:nvPr>
        </p:nvSpPr>
        <p:spPr>
          <a:xfrm>
            <a:off x="5897694" y="585460"/>
            <a:ext cx="3906548" cy="4683760"/>
          </a:xfrm>
          <a:prstGeom prst="rect">
            <a:avLst/>
          </a:prstGeom>
          <a:noFill/>
          <a:ln>
            <a:noFill/>
          </a:ln>
        </p:spPr>
        <p:txBody>
          <a:bodyPr spcFirstLastPara="1" wrap="square" lIns="91425" tIns="45700" rIns="91425" bIns="45700" anchor="ctr" anchorCtr="0">
            <a:noAutofit/>
          </a:bodyPr>
          <a:lstStyle>
            <a:lvl1pPr marL="389580" lvl="0" indent="-292185" algn="l">
              <a:lnSpc>
                <a:spcPct val="100000"/>
              </a:lnSpc>
              <a:spcBef>
                <a:spcPts val="511"/>
              </a:spcBef>
              <a:spcAft>
                <a:spcPts val="0"/>
              </a:spcAft>
              <a:buClr>
                <a:schemeClr val="accent5"/>
              </a:buClr>
              <a:buSzPts val="1800"/>
              <a:buChar char="•"/>
              <a:defRPr>
                <a:solidFill>
                  <a:srgbClr val="000000"/>
                </a:solidFill>
                <a:latin typeface="+mn-lt"/>
              </a:defRPr>
            </a:lvl1pPr>
            <a:lvl2pPr marL="779160" lvl="1" indent="-292185" algn="l">
              <a:lnSpc>
                <a:spcPct val="100000"/>
              </a:lnSpc>
              <a:spcBef>
                <a:spcPts val="511"/>
              </a:spcBef>
              <a:spcAft>
                <a:spcPts val="0"/>
              </a:spcAft>
              <a:buClr>
                <a:schemeClr val="lt2"/>
              </a:buClr>
              <a:buSzPts val="1800"/>
              <a:buChar char="•"/>
              <a:defRPr>
                <a:solidFill>
                  <a:schemeClr val="lt2"/>
                </a:solidFill>
              </a:defRPr>
            </a:lvl2pPr>
            <a:lvl3pPr marL="1168740" lvl="2" indent="-292185" algn="l">
              <a:lnSpc>
                <a:spcPct val="100000"/>
              </a:lnSpc>
              <a:spcBef>
                <a:spcPts val="511"/>
              </a:spcBef>
              <a:spcAft>
                <a:spcPts val="0"/>
              </a:spcAft>
              <a:buClr>
                <a:schemeClr val="lt2"/>
              </a:buClr>
              <a:buSzPts val="1800"/>
              <a:buChar char="•"/>
              <a:defRPr>
                <a:solidFill>
                  <a:schemeClr val="lt2"/>
                </a:solidFill>
              </a:defRPr>
            </a:lvl3pPr>
            <a:lvl4pPr marL="1558320" lvl="3" indent="-194790" algn="l">
              <a:lnSpc>
                <a:spcPct val="100000"/>
              </a:lnSpc>
              <a:spcBef>
                <a:spcPts val="511"/>
              </a:spcBef>
              <a:spcAft>
                <a:spcPts val="0"/>
              </a:spcAft>
              <a:buClr>
                <a:schemeClr val="lt2"/>
              </a:buClr>
              <a:buSzPts val="1400"/>
              <a:buNone/>
              <a:defRPr>
                <a:solidFill>
                  <a:schemeClr val="lt2"/>
                </a:solidFill>
              </a:defRPr>
            </a:lvl4pPr>
            <a:lvl5pPr marL="1947901" lvl="4" indent="-292185" algn="l">
              <a:lnSpc>
                <a:spcPct val="100000"/>
              </a:lnSpc>
              <a:spcBef>
                <a:spcPts val="511"/>
              </a:spcBef>
              <a:spcAft>
                <a:spcPts val="0"/>
              </a:spcAft>
              <a:buClr>
                <a:schemeClr val="lt2"/>
              </a:buClr>
              <a:buSzPts val="1800"/>
              <a:buChar char="•"/>
              <a:defRPr>
                <a:solidFill>
                  <a:schemeClr val="lt2"/>
                </a:solidFill>
              </a:defRPr>
            </a:lvl5pPr>
            <a:lvl6pPr marL="2337481" lvl="5" indent="-292185" algn="l">
              <a:lnSpc>
                <a:spcPct val="100000"/>
              </a:lnSpc>
              <a:spcBef>
                <a:spcPts val="307"/>
              </a:spcBef>
              <a:spcAft>
                <a:spcPts val="0"/>
              </a:spcAft>
              <a:buClr>
                <a:schemeClr val="lt2"/>
              </a:buClr>
              <a:buSzPts val="1800"/>
              <a:buChar char="•"/>
              <a:defRPr>
                <a:solidFill>
                  <a:schemeClr val="lt2"/>
                </a:solidFill>
              </a:defRPr>
            </a:lvl6pPr>
            <a:lvl7pPr marL="2727061" lvl="6" indent="-292185" algn="l">
              <a:lnSpc>
                <a:spcPct val="100000"/>
              </a:lnSpc>
              <a:spcBef>
                <a:spcPts val="307"/>
              </a:spcBef>
              <a:spcAft>
                <a:spcPts val="0"/>
              </a:spcAft>
              <a:buClr>
                <a:schemeClr val="lt2"/>
              </a:buClr>
              <a:buSzPts val="1800"/>
              <a:buChar char="•"/>
              <a:defRPr>
                <a:solidFill>
                  <a:schemeClr val="lt2"/>
                </a:solidFill>
              </a:defRPr>
            </a:lvl7pPr>
            <a:lvl8pPr marL="3116641" lvl="7" indent="-292185" algn="l">
              <a:lnSpc>
                <a:spcPct val="100000"/>
              </a:lnSpc>
              <a:spcBef>
                <a:spcPts val="307"/>
              </a:spcBef>
              <a:spcAft>
                <a:spcPts val="0"/>
              </a:spcAft>
              <a:buClr>
                <a:schemeClr val="lt2"/>
              </a:buClr>
              <a:buSzPts val="1800"/>
              <a:buChar char="•"/>
              <a:defRPr>
                <a:solidFill>
                  <a:schemeClr val="lt2"/>
                </a:solidFill>
              </a:defRPr>
            </a:lvl8pPr>
            <a:lvl9pPr marL="3506221" lvl="8" indent="-292185" algn="l">
              <a:lnSpc>
                <a:spcPct val="100000"/>
              </a:lnSpc>
              <a:spcBef>
                <a:spcPts val="307"/>
              </a:spcBef>
              <a:spcAft>
                <a:spcPts val="0"/>
              </a:spcAft>
              <a:buClr>
                <a:schemeClr val="lt2"/>
              </a:buClr>
              <a:buSzPts val="1800"/>
              <a:buChar char="•"/>
              <a:defRPr>
                <a:solidFill>
                  <a:schemeClr val="lt2"/>
                </a:solidFill>
              </a:defRPr>
            </a:lvl9pPr>
          </a:lstStyle>
          <a:p>
            <a:endParaRPr dirty="0"/>
          </a:p>
        </p:txBody>
      </p:sp>
      <p:pic>
        <p:nvPicPr>
          <p:cNvPr id="73" name="Google Shape;73;p50"/>
          <p:cNvPicPr preferRelativeResize="0"/>
          <p:nvPr/>
        </p:nvPicPr>
        <p:blipFill rotWithShape="1">
          <a:blip r:embed="rId2" cstate="screen">
            <a:alphaModFix/>
            <a:extLst>
              <a:ext uri="{28A0092B-C50C-407E-A947-70E740481C1C}">
                <a14:useLocalDpi xmlns:a14="http://schemas.microsoft.com/office/drawing/2010/main"/>
              </a:ext>
            </a:extLst>
          </a:blip>
          <a:srcRect l="387" r="376"/>
          <a:stretch/>
        </p:blipFill>
        <p:spPr>
          <a:xfrm>
            <a:off x="8738200" y="325261"/>
            <a:ext cx="1325755" cy="467830"/>
          </a:xfrm>
          <a:prstGeom prst="rect">
            <a:avLst/>
          </a:prstGeom>
          <a:noFill/>
          <a:ln>
            <a:noFill/>
          </a:ln>
        </p:spPr>
      </p:pic>
    </p:spTree>
    <p:extLst>
      <p:ext uri="{BB962C8B-B14F-4D97-AF65-F5344CB8AC3E}">
        <p14:creationId xmlns:p14="http://schemas.microsoft.com/office/powerpoint/2010/main" val="5457908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29"/>
        <p:cNvGrpSpPr/>
        <p:nvPr/>
      </p:nvGrpSpPr>
      <p:grpSpPr>
        <a:xfrm>
          <a:off x="0" y="0"/>
          <a:ext cx="0" cy="0"/>
          <a:chOff x="0" y="0"/>
          <a:chExt cx="0" cy="0"/>
        </a:xfrm>
      </p:grpSpPr>
      <p:sp>
        <p:nvSpPr>
          <p:cNvPr id="30" name="Title 1"/>
          <p:cNvSpPr txBox="1">
            <a:spLocks noGrp="1"/>
          </p:cNvSpPr>
          <p:nvPr>
            <p:ph type="title"/>
          </p:nvPr>
        </p:nvSpPr>
        <p:spPr>
          <a:xfrm>
            <a:off x="584354" y="596816"/>
            <a:ext cx="9219884" cy="63916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dk1"/>
              </a:buClr>
              <a:buSzPts val="3600"/>
              <a:buFont typeface="Arial"/>
              <a:buNone/>
              <a:defRPr sz="2556">
                <a:solidFill>
                  <a:schemeClr val="accent5"/>
                </a:solidFill>
                <a:latin typeface="+mn-lt"/>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cxnSp>
        <p:nvCxnSpPr>
          <p:cNvPr id="31" name="Google Shape;31;p43"/>
          <p:cNvCxnSpPr/>
          <p:nvPr/>
        </p:nvCxnSpPr>
        <p:spPr>
          <a:xfrm>
            <a:off x="584359" y="1392118"/>
            <a:ext cx="9219879" cy="0"/>
          </a:xfrm>
          <a:prstGeom prst="straightConnector1">
            <a:avLst/>
          </a:prstGeom>
          <a:noFill/>
          <a:ln w="38100" cap="rnd" cmpd="sng">
            <a:solidFill>
              <a:schemeClr val="dk1"/>
            </a:solidFill>
            <a:prstDash val="solid"/>
            <a:round/>
            <a:headEnd type="none" w="sm" len="sm"/>
            <a:tailEnd type="none" w="sm" len="sm"/>
          </a:ln>
        </p:spPr>
      </p:cxnSp>
      <p:sp>
        <p:nvSpPr>
          <p:cNvPr id="32" name="Content Placeholder 2"/>
          <p:cNvSpPr txBox="1">
            <a:spLocks noGrp="1"/>
          </p:cNvSpPr>
          <p:nvPr>
            <p:ph type="body" idx="1"/>
          </p:nvPr>
        </p:nvSpPr>
        <p:spPr>
          <a:xfrm>
            <a:off x="582120" y="1717378"/>
            <a:ext cx="9222118" cy="3551851"/>
          </a:xfrm>
          <a:prstGeom prst="rect">
            <a:avLst/>
          </a:prstGeom>
          <a:noFill/>
          <a:ln>
            <a:noFill/>
          </a:ln>
        </p:spPr>
        <p:txBody>
          <a:bodyPr spcFirstLastPara="1" wrap="square" lIns="91425" tIns="45700" rIns="91425" bIns="45700" anchor="t" anchorCtr="0">
            <a:noAutofit/>
          </a:bodyPr>
          <a:lstStyle>
            <a:lvl1pPr marL="357115" lvl="0" indent="-292185" algn="l">
              <a:lnSpc>
                <a:spcPct val="100000"/>
              </a:lnSpc>
              <a:spcBef>
                <a:spcPts val="511"/>
              </a:spcBef>
              <a:spcAft>
                <a:spcPts val="0"/>
              </a:spcAft>
              <a:buClr>
                <a:schemeClr val="accent5"/>
              </a:buClr>
              <a:buSzPts val="2400"/>
              <a:buFont typeface="Arial" panose="020B0604020202020204" pitchFamily="34" charset="0"/>
              <a:buChar char="•"/>
              <a:defRPr sz="2045">
                <a:solidFill>
                  <a:schemeClr val="accent5"/>
                </a:solidFill>
                <a:latin typeface="+mn-lt"/>
                <a:ea typeface="Arial"/>
                <a:cs typeface="Arial"/>
                <a:sym typeface="Arial"/>
              </a:defRPr>
            </a:lvl1pPr>
            <a:lvl2pPr marL="719641" lvl="1" indent="-243488" algn="l">
              <a:lnSpc>
                <a:spcPct val="100000"/>
              </a:lnSpc>
              <a:spcBef>
                <a:spcPts val="511"/>
              </a:spcBef>
              <a:spcAft>
                <a:spcPts val="0"/>
              </a:spcAft>
              <a:buClr>
                <a:schemeClr val="accent5"/>
              </a:buClr>
              <a:buSzPts val="2000"/>
              <a:buFont typeface="Arial" panose="020B0604020202020204" pitchFamily="34" charset="0"/>
              <a:buChar char="•"/>
              <a:defRPr sz="1704">
                <a:solidFill>
                  <a:schemeClr val="accent5"/>
                </a:solidFill>
              </a:defRPr>
            </a:lvl2pPr>
            <a:lvl3pPr marL="1168740" lvl="2" indent="-292185" algn="l">
              <a:lnSpc>
                <a:spcPct val="100000"/>
              </a:lnSpc>
              <a:spcBef>
                <a:spcPts val="511"/>
              </a:spcBef>
              <a:spcAft>
                <a:spcPts val="0"/>
              </a:spcAft>
              <a:buClr>
                <a:schemeClr val="accent5"/>
              </a:buClr>
              <a:buSzPts val="1800"/>
              <a:buChar char="•"/>
              <a:defRPr sz="1534">
                <a:solidFill>
                  <a:schemeClr val="accent5"/>
                </a:solidFill>
              </a:defRPr>
            </a:lvl3pPr>
            <a:lvl4pPr marL="1558320" lvl="3" indent="-292185" algn="l">
              <a:lnSpc>
                <a:spcPct val="100000"/>
              </a:lnSpc>
              <a:spcBef>
                <a:spcPts val="511"/>
              </a:spcBef>
              <a:spcAft>
                <a:spcPts val="0"/>
              </a:spcAft>
              <a:buClr>
                <a:schemeClr val="lt2"/>
              </a:buClr>
              <a:buSzPts val="1800"/>
              <a:buChar char="•"/>
              <a:defRPr sz="1534">
                <a:solidFill>
                  <a:schemeClr val="lt2"/>
                </a:solidFill>
              </a:defRPr>
            </a:lvl4pPr>
            <a:lvl5pPr marL="1947901" lvl="4" indent="-270542" algn="l">
              <a:lnSpc>
                <a:spcPct val="100000"/>
              </a:lnSpc>
              <a:spcBef>
                <a:spcPts val="511"/>
              </a:spcBef>
              <a:spcAft>
                <a:spcPts val="0"/>
              </a:spcAft>
              <a:buClr>
                <a:schemeClr val="lt2"/>
              </a:buClr>
              <a:buSzPts val="1400"/>
              <a:buChar char="•"/>
              <a:defRPr sz="1193">
                <a:solidFill>
                  <a:schemeClr val="lt2"/>
                </a:solidFill>
              </a:defRPr>
            </a:lvl5pPr>
            <a:lvl6pPr marL="2337481" lvl="5" indent="-292185" algn="l">
              <a:lnSpc>
                <a:spcPct val="100000"/>
              </a:lnSpc>
              <a:spcBef>
                <a:spcPts val="307"/>
              </a:spcBef>
              <a:spcAft>
                <a:spcPts val="0"/>
              </a:spcAft>
              <a:buClr>
                <a:schemeClr val="lt2"/>
              </a:buClr>
              <a:buSzPts val="1800"/>
              <a:buChar char="•"/>
              <a:defRPr>
                <a:solidFill>
                  <a:schemeClr val="lt2"/>
                </a:solidFill>
              </a:defRPr>
            </a:lvl6pPr>
            <a:lvl7pPr marL="2727061" lvl="6" indent="-292185" algn="l">
              <a:lnSpc>
                <a:spcPct val="100000"/>
              </a:lnSpc>
              <a:spcBef>
                <a:spcPts val="307"/>
              </a:spcBef>
              <a:spcAft>
                <a:spcPts val="0"/>
              </a:spcAft>
              <a:buClr>
                <a:schemeClr val="lt2"/>
              </a:buClr>
              <a:buSzPts val="1800"/>
              <a:buChar char="•"/>
              <a:defRPr>
                <a:solidFill>
                  <a:schemeClr val="lt2"/>
                </a:solidFill>
              </a:defRPr>
            </a:lvl7pPr>
            <a:lvl8pPr marL="3116641" lvl="7" indent="-292185" algn="l">
              <a:lnSpc>
                <a:spcPct val="100000"/>
              </a:lnSpc>
              <a:spcBef>
                <a:spcPts val="307"/>
              </a:spcBef>
              <a:spcAft>
                <a:spcPts val="0"/>
              </a:spcAft>
              <a:buClr>
                <a:schemeClr val="lt2"/>
              </a:buClr>
              <a:buSzPts val="1800"/>
              <a:buChar char="•"/>
              <a:defRPr>
                <a:solidFill>
                  <a:schemeClr val="lt2"/>
                </a:solidFill>
              </a:defRPr>
            </a:lvl8pPr>
            <a:lvl9pPr marL="3506221" lvl="8" indent="-292185" algn="l">
              <a:lnSpc>
                <a:spcPct val="100000"/>
              </a:lnSpc>
              <a:spcBef>
                <a:spcPts val="307"/>
              </a:spcBef>
              <a:spcAft>
                <a:spcPts val="0"/>
              </a:spcAft>
              <a:buClr>
                <a:schemeClr val="lt2"/>
              </a:buClr>
              <a:buSzPts val="1800"/>
              <a:buChar char="•"/>
              <a:defRPr>
                <a:solidFill>
                  <a:schemeClr val="lt2"/>
                </a:solidFill>
              </a:defRPr>
            </a:lvl9pPr>
          </a:lstStyle>
          <a:p>
            <a:endParaRPr lang="en-IN" dirty="0"/>
          </a:p>
          <a:p>
            <a:pPr lvl="1"/>
            <a:endParaRPr lang="en-IN" dirty="0"/>
          </a:p>
          <a:p>
            <a:pPr lvl="2"/>
            <a:endParaRPr lang="en-IN" dirty="0"/>
          </a:p>
        </p:txBody>
      </p:sp>
      <p:pic>
        <p:nvPicPr>
          <p:cNvPr id="33" name="Google Shape;33;p43"/>
          <p:cNvPicPr preferRelativeResize="0"/>
          <p:nvPr/>
        </p:nvPicPr>
        <p:blipFill rotWithShape="1">
          <a:blip r:embed="rId2" cstate="screen">
            <a:alphaModFix/>
            <a:extLst>
              <a:ext uri="{28A0092B-C50C-407E-A947-70E740481C1C}">
                <a14:useLocalDpi xmlns:a14="http://schemas.microsoft.com/office/drawing/2010/main"/>
              </a:ext>
            </a:extLst>
          </a:blip>
          <a:srcRect l="387" r="376"/>
          <a:stretch/>
        </p:blipFill>
        <p:spPr>
          <a:xfrm>
            <a:off x="8738200" y="325261"/>
            <a:ext cx="1325755" cy="467830"/>
          </a:xfrm>
          <a:prstGeom prst="rect">
            <a:avLst/>
          </a:prstGeom>
          <a:noFill/>
          <a:ln>
            <a:noFill/>
          </a:ln>
        </p:spPr>
      </p:pic>
    </p:spTree>
    <p:extLst>
      <p:ext uri="{BB962C8B-B14F-4D97-AF65-F5344CB8AC3E}">
        <p14:creationId xmlns:p14="http://schemas.microsoft.com/office/powerpoint/2010/main" val="31935033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10/29/24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7.xml"/><Relationship Id="rId5" Type="http://schemas.openxmlformats.org/officeDocument/2006/relationships/hyperlink" Target="https://www.pexels.com/photo/cute-ducks-duck-duckling-ducklings-67902/" TargetMode="External"/><Relationship Id="rId4" Type="http://schemas.openxmlformats.org/officeDocument/2006/relationships/image" Target="../media/image27.jpeg"/></Relationships>
</file>

<file path=ppt/slides/_rels/slide2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 Id="rId5" Type="http://schemas.openxmlformats.org/officeDocument/2006/relationships/hyperlink" Target="https://en.wikipedia.org/wiki/Anderson_Cooper" TargetMode="External"/><Relationship Id="rId4" Type="http://schemas.openxmlformats.org/officeDocument/2006/relationships/image" Target="../media/image30.jpeg"/></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screen">
            <a:extLst>
              <a:ext uri="{28A0092B-C50C-407E-A947-70E740481C1C}">
                <a14:useLocalDpi xmlns:a14="http://schemas.microsoft.com/office/drawing/2010/main"/>
              </a:ext>
            </a:extLst>
          </a:blip>
          <a:srcRect l="7000" r="7000"/>
          <a:stretch>
            <a:fillRect/>
          </a:stretch>
        </p:blipFill>
        <p:spPr>
          <a:xfrm>
            <a:off x="0" y="0"/>
            <a:ext cx="10388600" cy="5854700"/>
          </a:xfrm>
          <a:prstGeom prst="rect">
            <a:avLst/>
          </a:prstGeom>
        </p:spPr>
      </p:pic>
      <p:sp>
        <p:nvSpPr>
          <p:cNvPr id="3" name="AutoShape 3"/>
          <p:cNvSpPr/>
          <p:nvPr/>
        </p:nvSpPr>
        <p:spPr>
          <a:xfrm>
            <a:off x="546100" y="3321051"/>
            <a:ext cx="6946900" cy="2266949"/>
          </a:xfrm>
          <a:prstGeom prst="rect">
            <a:avLst/>
          </a:prstGeom>
          <a:solidFill>
            <a:srgbClr val="000000">
              <a:alpha val="0"/>
            </a:srgbClr>
          </a:solidFill>
        </p:spPr>
        <p:txBody>
          <a:bodyPr/>
          <a:lstStyle/>
          <a:p>
            <a:pPr indent="0" algn="l">
              <a:lnSpc>
                <a:spcPct val="100000"/>
              </a:lnSpc>
              <a:defRPr/>
            </a:pPr>
            <a:r>
              <a:rPr lang="en-US" sz="2400" b="1" dirty="0">
                <a:solidFill>
                  <a:srgbClr val="000000"/>
                </a:solidFill>
                <a:latin typeface="Poppins"/>
              </a:rPr>
              <a:t>Living Grace Alliance Church’s Seminar</a:t>
            </a:r>
          </a:p>
          <a:p>
            <a:pPr indent="0" algn="l">
              <a:lnSpc>
                <a:spcPct val="100000"/>
              </a:lnSpc>
              <a:defRPr/>
            </a:pPr>
            <a:r>
              <a:rPr lang="en-US" sz="2400" b="1" dirty="0">
                <a:solidFill>
                  <a:srgbClr val="000000"/>
                </a:solidFill>
                <a:latin typeface="Poppins"/>
              </a:rPr>
              <a:t>2024.10.31</a:t>
            </a:r>
            <a:endParaRPr lang="en-US" sz="2400" dirty="0"/>
          </a:p>
        </p:txBody>
      </p:sp>
      <p:pic>
        <p:nvPicPr>
          <p:cNvPr id="4" name="Picture 4"/>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946900" y="0"/>
            <a:ext cx="3429000" cy="5854700"/>
          </a:xfrm>
          <a:prstGeom prst="rect">
            <a:avLst/>
          </a:prstGeom>
        </p:spPr>
      </p:pic>
      <p:sp>
        <p:nvSpPr>
          <p:cNvPr id="5" name="AutoShape 5"/>
          <p:cNvSpPr/>
          <p:nvPr/>
        </p:nvSpPr>
        <p:spPr>
          <a:xfrm>
            <a:off x="762000" y="5702300"/>
            <a:ext cx="5181600" cy="266700"/>
          </a:xfrm>
          <a:prstGeom prst="rect">
            <a:avLst/>
          </a:prstGeom>
          <a:solidFill>
            <a:srgbClr val="000000">
              <a:alpha val="0"/>
            </a:srgbClr>
          </a:solidFill>
        </p:spPr>
        <p:txBody>
          <a:bodyPr/>
          <a:lstStyle/>
          <a:p>
            <a:endParaRPr lang="en-US"/>
          </a:p>
        </p:txBody>
      </p:sp>
      <p:sp>
        <p:nvSpPr>
          <p:cNvPr id="7" name="AutoShape 7"/>
          <p:cNvSpPr/>
          <p:nvPr/>
        </p:nvSpPr>
        <p:spPr>
          <a:xfrm>
            <a:off x="3632200" y="762000"/>
            <a:ext cx="3111500" cy="0"/>
          </a:xfrm>
          <a:prstGeom prst="rect">
            <a:avLst/>
          </a:prstGeom>
          <a:solidFill>
            <a:srgbClr val="000000"/>
          </a:solidFill>
        </p:spPr>
        <p:txBody>
          <a:bodyPr/>
          <a:lstStyle/>
          <a:p>
            <a:endParaRPr lang="en-US"/>
          </a:p>
        </p:txBody>
      </p:sp>
      <p:sp>
        <p:nvSpPr>
          <p:cNvPr id="9" name="TextBox 9"/>
          <p:cNvSpPr txBox="1"/>
          <p:nvPr/>
        </p:nvSpPr>
        <p:spPr>
          <a:xfrm>
            <a:off x="687137" y="381099"/>
            <a:ext cx="5789864" cy="3079651"/>
          </a:xfrm>
          <a:prstGeom prst="rect">
            <a:avLst/>
          </a:prstGeom>
          <a:solidFill>
            <a:srgbClr val="000000">
              <a:alpha val="0"/>
            </a:srgbClr>
          </a:solidFill>
        </p:spPr>
        <p:txBody>
          <a:bodyPr lIns="0" tIns="0" rIns="0" bIns="0" rtlCol="0" anchor="ctr"/>
          <a:lstStyle/>
          <a:p>
            <a:pPr indent="0" algn="l">
              <a:lnSpc>
                <a:spcPct val="100000"/>
              </a:lnSpc>
              <a:defRPr/>
            </a:pPr>
            <a:r>
              <a:rPr lang="en-US" sz="4000" b="1" dirty="0">
                <a:solidFill>
                  <a:srgbClr val="B42415"/>
                </a:solidFill>
                <a:latin typeface="苹方-简"/>
              </a:rPr>
              <a:t>Misinformation and Disinformation during the 2024 Presidential Election</a:t>
            </a:r>
            <a:endParaRPr lang="en-US" sz="4000" dirty="0"/>
          </a:p>
        </p:txBody>
      </p:sp>
      <p:sp>
        <p:nvSpPr>
          <p:cNvPr id="10" name="TextBox 10"/>
          <p:cNvSpPr txBox="1"/>
          <p:nvPr/>
        </p:nvSpPr>
        <p:spPr>
          <a:xfrm>
            <a:off x="3543300" y="4838700"/>
            <a:ext cx="2933700" cy="634901"/>
          </a:xfrm>
          <a:prstGeom prst="rect">
            <a:avLst/>
          </a:prstGeom>
          <a:solidFill>
            <a:srgbClr val="000000">
              <a:alpha val="0"/>
            </a:srgbClr>
          </a:solidFill>
        </p:spPr>
        <p:txBody>
          <a:bodyPr lIns="0" tIns="0" rIns="0" bIns="0" rtlCol="0" anchor="ctr"/>
          <a:lstStyle/>
          <a:p>
            <a:pPr indent="0" algn="l">
              <a:lnSpc>
                <a:spcPct val="100000"/>
              </a:lnSpc>
              <a:defRPr/>
            </a:pPr>
            <a:r>
              <a:rPr lang="en-US" sz="2400" b="1" dirty="0">
                <a:latin typeface="苹方-简"/>
              </a:rPr>
              <a:t>Chong Ho Yu</a:t>
            </a:r>
            <a:endParaRPr lang="en-US" sz="2400" b="1" dirty="0"/>
          </a:p>
        </p:txBody>
      </p:sp>
      <p:pic>
        <p:nvPicPr>
          <p:cNvPr id="8" name="Picture 7">
            <a:extLst>
              <a:ext uri="{FF2B5EF4-FFF2-40B4-BE49-F238E27FC236}">
                <a16:creationId xmlns:a16="http://schemas.microsoft.com/office/drawing/2014/main" id="{141A272D-C3CE-27ED-296F-F4C4B4159099}"/>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7161463" y="434611"/>
            <a:ext cx="2540000" cy="2108200"/>
          </a:xfrm>
          <a:prstGeom prst="rect">
            <a:avLst/>
          </a:prstGeom>
        </p:spPr>
      </p:pic>
      <p:pic>
        <p:nvPicPr>
          <p:cNvPr id="11" name="Picture 8">
            <a:extLst>
              <a:ext uri="{FF2B5EF4-FFF2-40B4-BE49-F238E27FC236}">
                <a16:creationId xmlns:a16="http://schemas.microsoft.com/office/drawing/2014/main" id="{EB52A04A-1B2E-A76A-8C18-9D716093B118}"/>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7192901" y="3181350"/>
            <a:ext cx="2540000" cy="21082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p:cNvPicPr>
            <a:picLocks noChangeAspect="1"/>
          </p:cNvPicPr>
          <p:nvPr/>
        </p:nvPicPr>
        <p:blipFill>
          <a:blip r:embed="rId2" cstate="screen">
            <a:extLst>
              <a:ext uri="{28A0092B-C50C-407E-A947-70E740481C1C}">
                <a14:useLocalDpi xmlns:a14="http://schemas.microsoft.com/office/drawing/2010/main"/>
              </a:ext>
            </a:extLst>
          </a:blip>
          <a:srcRect t="7000" b="7000"/>
          <a:stretch>
            <a:fillRect/>
          </a:stretch>
        </p:blipFill>
        <p:spPr>
          <a:xfrm>
            <a:off x="6921500" y="0"/>
            <a:ext cx="3454400" cy="5854700"/>
          </a:xfrm>
          <a:prstGeom prst="rect">
            <a:avLst/>
          </a:prstGeom>
        </p:spPr>
      </p:pic>
      <p:sp>
        <p:nvSpPr>
          <p:cNvPr id="4" name="AutoShape 4"/>
          <p:cNvSpPr/>
          <p:nvPr/>
        </p:nvSpPr>
        <p:spPr>
          <a:xfrm>
            <a:off x="2743200" y="1143000"/>
            <a:ext cx="3644900" cy="584200"/>
          </a:xfrm>
          <a:prstGeom prst="rect">
            <a:avLst/>
          </a:prstGeom>
          <a:solidFill>
            <a:srgbClr val="000000">
              <a:alpha val="0"/>
            </a:srgbClr>
          </a:solidFill>
        </p:spPr>
        <p:txBody>
          <a:bodyPr/>
          <a:lstStyle/>
          <a:p>
            <a:endParaRPr lang="en-US"/>
          </a:p>
        </p:txBody>
      </p:sp>
      <p:sp>
        <p:nvSpPr>
          <p:cNvPr id="5" name="AutoShape 5"/>
          <p:cNvSpPr/>
          <p:nvPr/>
        </p:nvSpPr>
        <p:spPr>
          <a:xfrm>
            <a:off x="2743200" y="1727200"/>
            <a:ext cx="3644900" cy="584200"/>
          </a:xfrm>
          <a:prstGeom prst="rect">
            <a:avLst/>
          </a:prstGeom>
          <a:solidFill>
            <a:srgbClr val="000000">
              <a:alpha val="0"/>
            </a:srgbClr>
          </a:solidFill>
        </p:spPr>
        <p:txBody>
          <a:bodyPr/>
          <a:lstStyle/>
          <a:p>
            <a:endParaRPr lang="en-US"/>
          </a:p>
        </p:txBody>
      </p:sp>
      <p:sp>
        <p:nvSpPr>
          <p:cNvPr id="6" name="AutoShape 6"/>
          <p:cNvSpPr/>
          <p:nvPr/>
        </p:nvSpPr>
        <p:spPr>
          <a:xfrm>
            <a:off x="2743200" y="2311400"/>
            <a:ext cx="3644900" cy="584200"/>
          </a:xfrm>
          <a:prstGeom prst="rect">
            <a:avLst/>
          </a:prstGeom>
          <a:solidFill>
            <a:srgbClr val="000000">
              <a:alpha val="0"/>
            </a:srgbClr>
          </a:solidFill>
        </p:spPr>
        <p:txBody>
          <a:bodyPr/>
          <a:lstStyle/>
          <a:p>
            <a:endParaRPr lang="en-US"/>
          </a:p>
        </p:txBody>
      </p:sp>
      <p:sp>
        <p:nvSpPr>
          <p:cNvPr id="7" name="AutoShape 7"/>
          <p:cNvSpPr/>
          <p:nvPr/>
        </p:nvSpPr>
        <p:spPr>
          <a:xfrm>
            <a:off x="2743200" y="2908300"/>
            <a:ext cx="3644900" cy="584200"/>
          </a:xfrm>
          <a:prstGeom prst="rect">
            <a:avLst/>
          </a:prstGeom>
          <a:solidFill>
            <a:srgbClr val="000000">
              <a:alpha val="0"/>
            </a:srgbClr>
          </a:solidFill>
        </p:spPr>
        <p:txBody>
          <a:bodyPr/>
          <a:lstStyle/>
          <a:p>
            <a:endParaRPr lang="en-US"/>
          </a:p>
        </p:txBody>
      </p:sp>
      <p:sp>
        <p:nvSpPr>
          <p:cNvPr id="8" name="AutoShape 8"/>
          <p:cNvSpPr/>
          <p:nvPr/>
        </p:nvSpPr>
        <p:spPr>
          <a:xfrm>
            <a:off x="6921500" y="0"/>
            <a:ext cx="3454400" cy="5854700"/>
          </a:xfrm>
          <a:prstGeom prst="rect">
            <a:avLst/>
          </a:prstGeom>
          <a:solidFill>
            <a:srgbClr val="000000">
              <a:alpha val="0"/>
            </a:srgbClr>
          </a:solidFill>
        </p:spPr>
        <p:txBody>
          <a:bodyPr/>
          <a:lstStyle/>
          <a:p>
            <a:endParaRPr lang="en-US"/>
          </a:p>
        </p:txBody>
      </p:sp>
      <p:sp>
        <p:nvSpPr>
          <p:cNvPr id="9" name="TextBox 9"/>
          <p:cNvSpPr txBox="1"/>
          <p:nvPr/>
        </p:nvSpPr>
        <p:spPr>
          <a:xfrm>
            <a:off x="774700" y="1016000"/>
            <a:ext cx="1651000" cy="419100"/>
          </a:xfrm>
          <a:prstGeom prst="rect">
            <a:avLst/>
          </a:prstGeom>
          <a:solidFill>
            <a:srgbClr val="000000">
              <a:alpha val="0"/>
            </a:srgbClr>
          </a:solidFill>
        </p:spPr>
        <p:txBody>
          <a:bodyPr lIns="0" tIns="0" rIns="0" bIns="0" rtlCol="0" anchor="ctr"/>
          <a:lstStyle/>
          <a:p>
            <a:pPr indent="0" algn="l">
              <a:lnSpc>
                <a:spcPct val="100000"/>
              </a:lnSpc>
              <a:defRPr/>
            </a:pPr>
            <a:r>
              <a:rPr lang="en-US" sz="2800" b="1">
                <a:solidFill>
                  <a:srgbClr val="000000"/>
                </a:solidFill>
                <a:latin typeface="苹方-简"/>
              </a:rPr>
              <a:t>Content</a:t>
            </a:r>
            <a:endParaRPr lang="en-US" sz="1100"/>
          </a:p>
        </p:txBody>
      </p:sp>
      <p:sp>
        <p:nvSpPr>
          <p:cNvPr id="10" name="TextBox 10"/>
          <p:cNvSpPr txBox="1"/>
          <p:nvPr/>
        </p:nvSpPr>
        <p:spPr>
          <a:xfrm>
            <a:off x="2710930" y="662898"/>
            <a:ext cx="3644900" cy="1314450"/>
          </a:xfrm>
          <a:prstGeom prst="rect">
            <a:avLst/>
          </a:prstGeom>
          <a:solidFill>
            <a:srgbClr val="000000">
              <a:alpha val="0"/>
            </a:srgbClr>
          </a:solidFill>
        </p:spPr>
        <p:txBody>
          <a:bodyPr lIns="0" tIns="0" rIns="0" bIns="0" rtlCol="0" anchor="ctr"/>
          <a:lstStyle/>
          <a:p>
            <a:pPr indent="0" algn="l">
              <a:lnSpc>
                <a:spcPct val="100000"/>
              </a:lnSpc>
              <a:defRPr/>
            </a:pPr>
            <a:r>
              <a:rPr lang="en-US" sz="2000" b="1" dirty="0">
                <a:solidFill>
                  <a:srgbClr val="000000"/>
                </a:solidFill>
                <a:latin typeface="苹方-简"/>
              </a:rPr>
              <a:t>1. Understanding Misinformation and Disinformation</a:t>
            </a:r>
            <a:endParaRPr lang="en-US" sz="2000" dirty="0"/>
          </a:p>
        </p:txBody>
      </p:sp>
      <p:sp>
        <p:nvSpPr>
          <p:cNvPr id="11" name="TextBox 11"/>
          <p:cNvSpPr txBox="1"/>
          <p:nvPr/>
        </p:nvSpPr>
        <p:spPr>
          <a:xfrm>
            <a:off x="2743200" y="1876060"/>
            <a:ext cx="3897860" cy="1314450"/>
          </a:xfrm>
          <a:prstGeom prst="rect">
            <a:avLst/>
          </a:prstGeom>
          <a:solidFill>
            <a:srgbClr val="000000">
              <a:alpha val="0"/>
            </a:srgbClr>
          </a:solidFill>
        </p:spPr>
        <p:txBody>
          <a:bodyPr lIns="0" tIns="0" rIns="0" bIns="0" rtlCol="0" anchor="ctr"/>
          <a:lstStyle/>
          <a:p>
            <a:pPr indent="0" algn="l">
              <a:lnSpc>
                <a:spcPct val="100000"/>
              </a:lnSpc>
              <a:defRPr/>
            </a:pPr>
            <a:r>
              <a:rPr lang="en-US" sz="2000" b="1" dirty="0">
                <a:solidFill>
                  <a:srgbClr val="000000"/>
                </a:solidFill>
                <a:latin typeface="苹方-简"/>
              </a:rPr>
              <a:t>2. Examples of Misinformation/Disinformation in the 2024 Election</a:t>
            </a:r>
            <a:endParaRPr lang="en-US" sz="2000" dirty="0"/>
          </a:p>
        </p:txBody>
      </p:sp>
      <p:sp>
        <p:nvSpPr>
          <p:cNvPr id="12" name="TextBox 12"/>
          <p:cNvSpPr txBox="1"/>
          <p:nvPr/>
        </p:nvSpPr>
        <p:spPr>
          <a:xfrm>
            <a:off x="2727378" y="2927350"/>
            <a:ext cx="3644900" cy="1314450"/>
          </a:xfrm>
          <a:prstGeom prst="rect">
            <a:avLst/>
          </a:prstGeom>
          <a:solidFill>
            <a:srgbClr val="000000">
              <a:alpha val="0"/>
            </a:srgbClr>
          </a:solidFill>
        </p:spPr>
        <p:txBody>
          <a:bodyPr lIns="0" tIns="0" rIns="0" bIns="0" rtlCol="0" anchor="ctr"/>
          <a:lstStyle/>
          <a:p>
            <a:pPr indent="0" algn="l">
              <a:lnSpc>
                <a:spcPct val="100000"/>
              </a:lnSpc>
              <a:defRPr/>
            </a:pPr>
            <a:r>
              <a:rPr lang="en-US" sz="2000" b="1" dirty="0">
                <a:solidFill>
                  <a:srgbClr val="000000"/>
                </a:solidFill>
                <a:latin typeface="苹方-简"/>
              </a:rPr>
              <a:t>3. Psychological and Sociological Factors</a:t>
            </a:r>
            <a:endParaRPr lang="en-US" sz="2000" dirty="0"/>
          </a:p>
        </p:txBody>
      </p:sp>
      <p:sp>
        <p:nvSpPr>
          <p:cNvPr id="13" name="TextBox 13"/>
          <p:cNvSpPr txBox="1"/>
          <p:nvPr/>
        </p:nvSpPr>
        <p:spPr>
          <a:xfrm>
            <a:off x="2710930" y="3903478"/>
            <a:ext cx="3644900" cy="1314450"/>
          </a:xfrm>
          <a:prstGeom prst="rect">
            <a:avLst/>
          </a:prstGeom>
          <a:solidFill>
            <a:srgbClr val="000000">
              <a:alpha val="0"/>
            </a:srgbClr>
          </a:solidFill>
        </p:spPr>
        <p:txBody>
          <a:bodyPr lIns="0" tIns="0" rIns="0" bIns="0" rtlCol="0" anchor="ctr"/>
          <a:lstStyle/>
          <a:p>
            <a:pPr indent="0" algn="l">
              <a:lnSpc>
                <a:spcPct val="100000"/>
              </a:lnSpc>
              <a:defRPr/>
            </a:pPr>
            <a:r>
              <a:rPr lang="en-US" sz="2000" b="1" dirty="0">
                <a:solidFill>
                  <a:srgbClr val="000000"/>
                </a:solidFill>
                <a:latin typeface="苹方-简"/>
              </a:rPr>
              <a:t>4. Strategies to Combat Misinformation and Disinformation</a:t>
            </a:r>
            <a:endParaRPr lang="en-US"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screen">
            <a:extLst>
              <a:ext uri="{28A0092B-C50C-407E-A947-70E740481C1C}">
                <a14:useLocalDpi xmlns:a14="http://schemas.microsoft.com/office/drawing/2010/main"/>
              </a:ext>
            </a:extLst>
          </a:blip>
          <a:srcRect l="1000" r="1000"/>
          <a:stretch>
            <a:fillRect/>
          </a:stretch>
        </p:blipFill>
        <p:spPr>
          <a:xfrm>
            <a:off x="0" y="0"/>
            <a:ext cx="10388600" cy="5854700"/>
          </a:xfrm>
          <a:prstGeom prst="rect">
            <a:avLst/>
          </a:prstGeom>
        </p:spPr>
      </p:pic>
      <p:sp>
        <p:nvSpPr>
          <p:cNvPr id="3" name="AutoShape 3"/>
          <p:cNvSpPr/>
          <p:nvPr/>
        </p:nvSpPr>
        <p:spPr>
          <a:xfrm>
            <a:off x="0" y="0"/>
            <a:ext cx="10388600" cy="5854700"/>
          </a:xfrm>
          <a:prstGeom prst="rect">
            <a:avLst/>
          </a:prstGeom>
          <a:solidFill>
            <a:srgbClr val="000000">
              <a:alpha val="0"/>
            </a:srgbClr>
          </a:solidFill>
        </p:spPr>
        <p:txBody>
          <a:bodyPr/>
          <a:lstStyle/>
          <a:p>
            <a:endParaRPr lang="en-US"/>
          </a:p>
        </p:txBody>
      </p:sp>
      <p:pic>
        <p:nvPicPr>
          <p:cNvPr id="4" name="Picture 4"/>
          <p:cNvPicPr>
            <a:picLocks noChangeAspect="1"/>
          </p:cNvPicPr>
          <p:nvPr/>
        </p:nvPicPr>
        <p:blipFill>
          <a:blip r:embed="rId3" cstate="screen">
            <a:extLst>
              <a:ext uri="{28A0092B-C50C-407E-A947-70E740481C1C}">
                <a14:useLocalDpi xmlns:a14="http://schemas.microsoft.com/office/drawing/2010/main"/>
              </a:ext>
            </a:extLst>
          </a:blip>
          <a:srcRect l="1000" r="1000"/>
          <a:stretch>
            <a:fillRect/>
          </a:stretch>
        </p:blipFill>
        <p:spPr>
          <a:xfrm>
            <a:off x="0" y="0"/>
            <a:ext cx="10388600" cy="5854700"/>
          </a:xfrm>
          <a:prstGeom prst="rect">
            <a:avLst/>
          </a:prstGeom>
        </p:spPr>
      </p:pic>
      <p:sp>
        <p:nvSpPr>
          <p:cNvPr id="5" name="AutoShape 5"/>
          <p:cNvSpPr/>
          <p:nvPr/>
        </p:nvSpPr>
        <p:spPr>
          <a:xfrm>
            <a:off x="762000" y="1778000"/>
            <a:ext cx="8864600" cy="266700"/>
          </a:xfrm>
          <a:prstGeom prst="rect">
            <a:avLst/>
          </a:prstGeom>
          <a:solidFill>
            <a:srgbClr val="000000">
              <a:alpha val="0"/>
            </a:srgbClr>
          </a:solidFill>
        </p:spPr>
        <p:txBody>
          <a:bodyPr/>
          <a:lstStyle/>
          <a:p>
            <a:endParaRPr lang="en-US"/>
          </a:p>
        </p:txBody>
      </p:sp>
      <p:sp>
        <p:nvSpPr>
          <p:cNvPr id="6" name="AutoShape 6"/>
          <p:cNvSpPr/>
          <p:nvPr/>
        </p:nvSpPr>
        <p:spPr>
          <a:xfrm>
            <a:off x="0" y="0"/>
            <a:ext cx="10388600" cy="5854700"/>
          </a:xfrm>
          <a:prstGeom prst="rect">
            <a:avLst/>
          </a:prstGeom>
          <a:solidFill>
            <a:srgbClr val="000000">
              <a:alpha val="0"/>
            </a:srgbClr>
          </a:solidFill>
        </p:spPr>
        <p:txBody>
          <a:bodyPr/>
          <a:lstStyle/>
          <a:p>
            <a:endParaRPr lang="en-US"/>
          </a:p>
        </p:txBody>
      </p:sp>
      <p:sp>
        <p:nvSpPr>
          <p:cNvPr id="7" name="AutoShape 7"/>
          <p:cNvSpPr/>
          <p:nvPr/>
        </p:nvSpPr>
        <p:spPr>
          <a:xfrm>
            <a:off x="3632200" y="4584700"/>
            <a:ext cx="3111500" cy="0"/>
          </a:xfrm>
          <a:prstGeom prst="rect">
            <a:avLst/>
          </a:prstGeom>
          <a:solidFill>
            <a:srgbClr val="000000"/>
          </a:solidFill>
        </p:spPr>
        <p:txBody>
          <a:bodyPr/>
          <a:lstStyle/>
          <a:p>
            <a:endParaRPr lang="en-US"/>
          </a:p>
        </p:txBody>
      </p:sp>
      <p:sp>
        <p:nvSpPr>
          <p:cNvPr id="8" name="TextBox 8"/>
          <p:cNvSpPr txBox="1"/>
          <p:nvPr/>
        </p:nvSpPr>
        <p:spPr>
          <a:xfrm>
            <a:off x="762000" y="2654300"/>
            <a:ext cx="8864600" cy="419100"/>
          </a:xfrm>
          <a:prstGeom prst="rect">
            <a:avLst/>
          </a:prstGeom>
          <a:solidFill>
            <a:srgbClr val="000000">
              <a:alpha val="0"/>
            </a:srgbClr>
          </a:solidFill>
        </p:spPr>
        <p:txBody>
          <a:bodyPr lIns="0" tIns="0" rIns="0" bIns="0" rtlCol="0" anchor="ctr"/>
          <a:lstStyle/>
          <a:p>
            <a:pPr indent="0" algn="ctr">
              <a:lnSpc>
                <a:spcPct val="100000"/>
              </a:lnSpc>
              <a:defRPr/>
            </a:pPr>
            <a:r>
              <a:rPr lang="en-US" sz="2800" b="1">
                <a:solidFill>
                  <a:srgbClr val="000000"/>
                </a:solidFill>
                <a:latin typeface="苹方-简"/>
              </a:rPr>
              <a:t>Understanding Misinformation and Disinformation</a:t>
            </a:r>
            <a:endParaRPr lang="en-US" sz="1100"/>
          </a:p>
        </p:txBody>
      </p:sp>
      <p:sp>
        <p:nvSpPr>
          <p:cNvPr id="9" name="TextBox 9"/>
          <p:cNvSpPr txBox="1"/>
          <p:nvPr/>
        </p:nvSpPr>
        <p:spPr>
          <a:xfrm>
            <a:off x="762000" y="1778000"/>
            <a:ext cx="8864600" cy="266700"/>
          </a:xfrm>
          <a:prstGeom prst="rect">
            <a:avLst/>
          </a:prstGeom>
          <a:solidFill>
            <a:srgbClr val="000000">
              <a:alpha val="0"/>
            </a:srgbClr>
          </a:solidFill>
        </p:spPr>
        <p:txBody>
          <a:bodyPr lIns="0" tIns="0" rIns="0" bIns="0" rtlCol="0" anchor="ctr"/>
          <a:lstStyle/>
          <a:p>
            <a:pPr indent="0" algn="ctr">
              <a:lnSpc>
                <a:spcPct val="100000"/>
              </a:lnSpc>
              <a:defRPr/>
            </a:pPr>
            <a:r>
              <a:rPr lang="en-US" sz="2400" b="1" dirty="0">
                <a:solidFill>
                  <a:srgbClr val="000000"/>
                </a:solidFill>
                <a:latin typeface="苹方-简"/>
              </a:rPr>
              <a:t>Section 1</a:t>
            </a:r>
            <a:endParaRPr lang="en-US"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Shape 130"/>
        <p:cNvGrpSpPr/>
        <p:nvPr/>
      </p:nvGrpSpPr>
      <p:grpSpPr>
        <a:xfrm>
          <a:off x="0" y="0"/>
          <a:ext cx="0" cy="0"/>
          <a:chOff x="0" y="0"/>
          <a:chExt cx="0" cy="0"/>
        </a:xfrm>
      </p:grpSpPr>
      <p:sp>
        <p:nvSpPr>
          <p:cNvPr id="131" name="Google Shape;131;p7"/>
          <p:cNvSpPr/>
          <p:nvPr/>
        </p:nvSpPr>
        <p:spPr>
          <a:xfrm>
            <a:off x="-9387" y="5556"/>
            <a:ext cx="4145788" cy="5852974"/>
          </a:xfrm>
          <a:prstGeom prst="rect">
            <a:avLst/>
          </a:prstGeom>
          <a:solidFill>
            <a:schemeClr val="dk1"/>
          </a:solidFill>
          <a:ln>
            <a:noFill/>
          </a:ln>
        </p:spPr>
        <p:txBody>
          <a:bodyPr spcFirstLastPara="1" wrap="square" lIns="77902" tIns="38940" rIns="77902" bIns="38940" anchor="ctr" anchorCtr="0">
            <a:noAutofit/>
          </a:bodyPr>
          <a:lstStyle/>
          <a:p>
            <a:pPr algn="ctr">
              <a:buClr>
                <a:srgbClr val="000000"/>
              </a:buClr>
              <a:buSzPts val="1400"/>
            </a:pPr>
            <a:endParaRPr sz="1193">
              <a:solidFill>
                <a:schemeClr val="lt1"/>
              </a:solidFill>
              <a:ea typeface="Arial"/>
              <a:cs typeface="Arial"/>
              <a:sym typeface="Arial"/>
            </a:endParaRPr>
          </a:p>
        </p:txBody>
      </p:sp>
      <p:sp>
        <p:nvSpPr>
          <p:cNvPr id="12" name="Title 11">
            <a:extLst>
              <a:ext uri="{FF2B5EF4-FFF2-40B4-BE49-F238E27FC236}">
                <a16:creationId xmlns:a16="http://schemas.microsoft.com/office/drawing/2014/main" id="{12B184C0-45B9-880D-FE24-53BDB746E0D5}"/>
              </a:ext>
            </a:extLst>
          </p:cNvPr>
          <p:cNvSpPr>
            <a:spLocks noGrp="1"/>
          </p:cNvSpPr>
          <p:nvPr>
            <p:ph type="title"/>
          </p:nvPr>
        </p:nvSpPr>
        <p:spPr>
          <a:xfrm>
            <a:off x="584357" y="589905"/>
            <a:ext cx="3906548" cy="973942"/>
          </a:xfrm>
        </p:spPr>
        <p:txBody>
          <a:bodyPr/>
          <a:lstStyle/>
          <a:p>
            <a:r>
              <a:rPr lang="en-US" dirty="0">
                <a:sym typeface="Arial"/>
              </a:rPr>
              <a:t>Lewis Carroll (from Alice in Wonderland)</a:t>
            </a:r>
            <a:endParaRPr lang="en-IN" dirty="0"/>
          </a:p>
        </p:txBody>
      </p:sp>
      <p:sp>
        <p:nvSpPr>
          <p:cNvPr id="10" name="Text Placeholder 9">
            <a:extLst>
              <a:ext uri="{FF2B5EF4-FFF2-40B4-BE49-F238E27FC236}">
                <a16:creationId xmlns:a16="http://schemas.microsoft.com/office/drawing/2014/main" id="{3F6D0917-E258-5F8B-5C6A-F8B33201ADAE}"/>
              </a:ext>
            </a:extLst>
          </p:cNvPr>
          <p:cNvSpPr>
            <a:spLocks noGrp="1"/>
          </p:cNvSpPr>
          <p:nvPr>
            <p:ph type="body" idx="2"/>
          </p:nvPr>
        </p:nvSpPr>
        <p:spPr>
          <a:xfrm>
            <a:off x="592367" y="2430783"/>
            <a:ext cx="4356850" cy="2565819"/>
          </a:xfrm>
        </p:spPr>
        <p:txBody>
          <a:bodyPr/>
          <a:lstStyle/>
          <a:p>
            <a:r>
              <a:rPr lang="en-US" sz="3408" dirty="0"/>
              <a:t>"I am not crazy; my reality is just different from yours." </a:t>
            </a:r>
          </a:p>
        </p:txBody>
      </p:sp>
      <p:pic>
        <p:nvPicPr>
          <p:cNvPr id="7170" name="Picture 2" descr="Lewis Carroll - Wikipedia">
            <a:extLst>
              <a:ext uri="{FF2B5EF4-FFF2-40B4-BE49-F238E27FC236}">
                <a16:creationId xmlns:a16="http://schemas.microsoft.com/office/drawing/2014/main" id="{E09DB19F-2B62-217C-EAA8-556D2B6CA687}"/>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194301" y="5556"/>
            <a:ext cx="5190345" cy="58529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31750"/>
            <a:ext cx="10388600" cy="5854700"/>
          </a:xfrm>
          <a:prstGeom prst="rect">
            <a:avLst/>
          </a:prstGeom>
          <a:solidFill>
            <a:srgbClr val="FE9851">
              <a:alpha val="15686"/>
            </a:srgbClr>
          </a:solidFill>
        </p:spPr>
        <p:txBody>
          <a:bodyPr/>
          <a:lstStyle/>
          <a:p>
            <a:endParaRPr lang="en-US"/>
          </a:p>
        </p:txBody>
      </p:sp>
      <p:sp>
        <p:nvSpPr>
          <p:cNvPr id="7" name="TextBox 7"/>
          <p:cNvSpPr txBox="1"/>
          <p:nvPr/>
        </p:nvSpPr>
        <p:spPr>
          <a:xfrm>
            <a:off x="1016000" y="826009"/>
            <a:ext cx="7988300" cy="558800"/>
          </a:xfrm>
          <a:prstGeom prst="rect">
            <a:avLst/>
          </a:prstGeom>
          <a:solidFill>
            <a:srgbClr val="000000">
              <a:alpha val="0"/>
            </a:srgbClr>
          </a:solidFill>
        </p:spPr>
        <p:txBody>
          <a:bodyPr lIns="0" tIns="0" rIns="0" bIns="0" rtlCol="0" anchor="ctr"/>
          <a:lstStyle/>
          <a:p>
            <a:pPr indent="0" algn="l">
              <a:lnSpc>
                <a:spcPct val="100000"/>
              </a:lnSpc>
              <a:defRPr/>
            </a:pPr>
            <a:r>
              <a:rPr lang="en-US" sz="2800" b="1" dirty="0">
                <a:solidFill>
                  <a:srgbClr val="000000"/>
                </a:solidFill>
                <a:latin typeface="苹方-简"/>
              </a:rPr>
              <a:t>Historical roots</a:t>
            </a:r>
            <a:endParaRPr lang="en-US" sz="1100" dirty="0"/>
          </a:p>
        </p:txBody>
      </p:sp>
      <p:sp>
        <p:nvSpPr>
          <p:cNvPr id="9" name="TextBox 9"/>
          <p:cNvSpPr txBox="1"/>
          <p:nvPr/>
        </p:nvSpPr>
        <p:spPr>
          <a:xfrm>
            <a:off x="1016000" y="2801367"/>
            <a:ext cx="5397500" cy="1485900"/>
          </a:xfrm>
          <a:prstGeom prst="rect">
            <a:avLst/>
          </a:prstGeom>
          <a:solidFill>
            <a:srgbClr val="000000">
              <a:alpha val="0"/>
            </a:srgbClr>
          </a:solidFill>
        </p:spPr>
        <p:txBody>
          <a:bodyPr lIns="0" tIns="0" rIns="0" bIns="0" rtlCol="0" anchor="ctr"/>
          <a:lstStyle/>
          <a:p>
            <a:pPr marL="342900" indent="-342900">
              <a:buFont typeface="Arial" panose="020B0604020202020204" pitchFamily="34" charset="0"/>
              <a:buChar char="•"/>
              <a:defRPr/>
            </a:pPr>
            <a:r>
              <a:rPr lang="en-US" sz="2400" b="0" dirty="0">
                <a:solidFill>
                  <a:srgbClr val="000000"/>
                </a:solidFill>
                <a:latin typeface="苹方-简"/>
              </a:rPr>
              <a:t>"Misinformation" has been in use since the late 16th century, but its usage has evolved over time.</a:t>
            </a:r>
          </a:p>
          <a:p>
            <a:pPr marL="342900" indent="-342900" algn="l">
              <a:lnSpc>
                <a:spcPct val="100000"/>
              </a:lnSpc>
              <a:buFont typeface="Arial" panose="020B0604020202020204" pitchFamily="34" charset="0"/>
              <a:buChar char="•"/>
              <a:defRPr/>
            </a:pPr>
            <a:r>
              <a:rPr lang="en-US" sz="2400" b="0" dirty="0">
                <a:solidFill>
                  <a:srgbClr val="000000"/>
                </a:solidFill>
                <a:latin typeface="苹方-简"/>
              </a:rPr>
              <a:t>The term "disinformation" originated in the 1920s, derived from the Russian word "dezinformatsiya".</a:t>
            </a:r>
          </a:p>
          <a:p>
            <a:pPr marL="342900" indent="-342900" algn="l">
              <a:lnSpc>
                <a:spcPct val="100000"/>
              </a:lnSpc>
              <a:buFont typeface="Arial" panose="020B0604020202020204" pitchFamily="34" charset="0"/>
              <a:buChar char="•"/>
              <a:defRPr/>
            </a:pPr>
            <a:r>
              <a:rPr lang="en-US" sz="2400" dirty="0">
                <a:solidFill>
                  <a:srgbClr val="000000"/>
                </a:solidFill>
                <a:latin typeface="苹方-简"/>
              </a:rPr>
              <a:t>These terms became more popular since the dawn of social media era.</a:t>
            </a:r>
          </a:p>
          <a:p>
            <a:pPr marL="342900" indent="-342900" algn="l">
              <a:lnSpc>
                <a:spcPct val="100000"/>
              </a:lnSpc>
              <a:buFont typeface="Arial" panose="020B0604020202020204" pitchFamily="34" charset="0"/>
              <a:buChar char="•"/>
              <a:defRPr/>
            </a:pPr>
            <a:endParaRPr lang="en-US" sz="2400" dirty="0"/>
          </a:p>
        </p:txBody>
      </p:sp>
      <p:pic>
        <p:nvPicPr>
          <p:cNvPr id="1026" name="Picture 2">
            <a:extLst>
              <a:ext uri="{FF2B5EF4-FFF2-40B4-BE49-F238E27FC236}">
                <a16:creationId xmlns:a16="http://schemas.microsoft.com/office/drawing/2014/main" id="{8DF29F39-E89A-62CA-B010-32F8DABC0523}"/>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718300" y="1708150"/>
            <a:ext cx="3053333" cy="3053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23588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0388600" cy="7404100"/>
          </a:xfrm>
          <a:prstGeom prst="rect">
            <a:avLst/>
          </a:prstGeom>
          <a:solidFill>
            <a:srgbClr val="FE9851">
              <a:alpha val="15686"/>
            </a:srgbClr>
          </a:solidFill>
        </p:spPr>
        <p:txBody>
          <a:bodyPr/>
          <a:lstStyle/>
          <a:p>
            <a:endParaRPr lang="en-US"/>
          </a:p>
        </p:txBody>
      </p:sp>
      <p:sp>
        <p:nvSpPr>
          <p:cNvPr id="3" name="AutoShape 3"/>
          <p:cNvSpPr/>
          <p:nvPr/>
        </p:nvSpPr>
        <p:spPr>
          <a:xfrm>
            <a:off x="508000" y="4102100"/>
            <a:ext cx="1562100" cy="0"/>
          </a:xfrm>
          <a:prstGeom prst="rect">
            <a:avLst/>
          </a:prstGeom>
          <a:solidFill>
            <a:srgbClr val="000000">
              <a:alpha val="0"/>
            </a:srgbClr>
          </a:solidFill>
        </p:spPr>
        <p:txBody>
          <a:bodyPr/>
          <a:lstStyle/>
          <a:p>
            <a:endParaRPr lang="en-US"/>
          </a:p>
        </p:txBody>
      </p:sp>
      <p:sp>
        <p:nvSpPr>
          <p:cNvPr id="4" name="AutoShape 4"/>
          <p:cNvSpPr/>
          <p:nvPr/>
        </p:nvSpPr>
        <p:spPr>
          <a:xfrm>
            <a:off x="2070100" y="4102100"/>
            <a:ext cx="1562100" cy="0"/>
          </a:xfrm>
          <a:prstGeom prst="rect">
            <a:avLst/>
          </a:prstGeom>
          <a:solidFill>
            <a:srgbClr val="000000">
              <a:alpha val="0"/>
            </a:srgbClr>
          </a:solidFill>
        </p:spPr>
        <p:txBody>
          <a:bodyPr/>
          <a:lstStyle/>
          <a:p>
            <a:endParaRPr lang="en-US"/>
          </a:p>
        </p:txBody>
      </p:sp>
      <p:sp>
        <p:nvSpPr>
          <p:cNvPr id="5" name="AutoShape 5"/>
          <p:cNvSpPr/>
          <p:nvPr/>
        </p:nvSpPr>
        <p:spPr>
          <a:xfrm>
            <a:off x="3632200" y="4102100"/>
            <a:ext cx="1562100" cy="0"/>
          </a:xfrm>
          <a:prstGeom prst="rect">
            <a:avLst/>
          </a:prstGeom>
          <a:solidFill>
            <a:srgbClr val="000000">
              <a:alpha val="0"/>
            </a:srgbClr>
          </a:solidFill>
        </p:spPr>
        <p:txBody>
          <a:bodyPr/>
          <a:lstStyle/>
          <a:p>
            <a:endParaRPr lang="en-US"/>
          </a:p>
        </p:txBody>
      </p:sp>
      <p:sp>
        <p:nvSpPr>
          <p:cNvPr id="6" name="AutoShape 6"/>
          <p:cNvSpPr/>
          <p:nvPr/>
        </p:nvSpPr>
        <p:spPr>
          <a:xfrm>
            <a:off x="5194300" y="4102100"/>
            <a:ext cx="1562100" cy="0"/>
          </a:xfrm>
          <a:prstGeom prst="rect">
            <a:avLst/>
          </a:prstGeom>
          <a:solidFill>
            <a:srgbClr val="000000">
              <a:alpha val="0"/>
            </a:srgbClr>
          </a:solidFill>
        </p:spPr>
        <p:txBody>
          <a:bodyPr/>
          <a:lstStyle/>
          <a:p>
            <a:endParaRPr lang="en-US"/>
          </a:p>
        </p:txBody>
      </p:sp>
      <p:sp>
        <p:nvSpPr>
          <p:cNvPr id="7" name="AutoShape 7"/>
          <p:cNvSpPr/>
          <p:nvPr/>
        </p:nvSpPr>
        <p:spPr>
          <a:xfrm>
            <a:off x="6756400" y="4102100"/>
            <a:ext cx="1562100" cy="0"/>
          </a:xfrm>
          <a:prstGeom prst="rect">
            <a:avLst/>
          </a:prstGeom>
          <a:solidFill>
            <a:srgbClr val="000000">
              <a:alpha val="0"/>
            </a:srgbClr>
          </a:solidFill>
        </p:spPr>
        <p:txBody>
          <a:bodyPr/>
          <a:lstStyle/>
          <a:p>
            <a:endParaRPr lang="en-US"/>
          </a:p>
        </p:txBody>
      </p:sp>
      <p:sp>
        <p:nvSpPr>
          <p:cNvPr id="8" name="AutoShape 8"/>
          <p:cNvSpPr/>
          <p:nvPr/>
        </p:nvSpPr>
        <p:spPr>
          <a:xfrm>
            <a:off x="8318500" y="4102100"/>
            <a:ext cx="1562100" cy="0"/>
          </a:xfrm>
          <a:prstGeom prst="rect">
            <a:avLst/>
          </a:prstGeom>
          <a:solidFill>
            <a:srgbClr val="000000">
              <a:alpha val="0"/>
            </a:srgbClr>
          </a:solidFill>
        </p:spPr>
        <p:txBody>
          <a:bodyPr/>
          <a:lstStyle/>
          <a:p>
            <a:endParaRPr lang="en-US"/>
          </a:p>
        </p:txBody>
      </p:sp>
      <p:sp>
        <p:nvSpPr>
          <p:cNvPr id="9" name="AutoShape 9"/>
          <p:cNvSpPr/>
          <p:nvPr/>
        </p:nvSpPr>
        <p:spPr>
          <a:xfrm>
            <a:off x="508000" y="3181350"/>
            <a:ext cx="9372600" cy="50800"/>
          </a:xfrm>
          <a:prstGeom prst="rect">
            <a:avLst/>
          </a:prstGeom>
          <a:solidFill>
            <a:srgbClr val="E9874E"/>
          </a:solidFill>
        </p:spPr>
        <p:txBody>
          <a:bodyPr/>
          <a:lstStyle/>
          <a:p>
            <a:endParaRPr lang="en-US"/>
          </a:p>
        </p:txBody>
      </p:sp>
      <p:sp>
        <p:nvSpPr>
          <p:cNvPr id="10" name="TextBox 10"/>
          <p:cNvSpPr txBox="1"/>
          <p:nvPr/>
        </p:nvSpPr>
        <p:spPr>
          <a:xfrm>
            <a:off x="508000" y="136525"/>
            <a:ext cx="9372600" cy="419100"/>
          </a:xfrm>
          <a:prstGeom prst="rect">
            <a:avLst/>
          </a:prstGeom>
          <a:solidFill>
            <a:srgbClr val="000000">
              <a:alpha val="0"/>
            </a:srgbClr>
          </a:solidFill>
        </p:spPr>
        <p:txBody>
          <a:bodyPr lIns="0" tIns="0" rIns="0" bIns="0" rtlCol="0" anchor="ctr"/>
          <a:lstStyle/>
          <a:p>
            <a:pPr indent="0" algn="ctr">
              <a:lnSpc>
                <a:spcPct val="100000"/>
              </a:lnSpc>
              <a:defRPr/>
            </a:pPr>
            <a:r>
              <a:rPr lang="en-US" sz="2400" b="1" dirty="0">
                <a:solidFill>
                  <a:srgbClr val="000000"/>
                </a:solidFill>
                <a:latin typeface="苹方-简"/>
              </a:rPr>
              <a:t>Historical Context of Misinformation in Elections</a:t>
            </a:r>
            <a:endParaRPr lang="en-US" sz="2400" dirty="0"/>
          </a:p>
        </p:txBody>
      </p:sp>
      <p:sp>
        <p:nvSpPr>
          <p:cNvPr id="17" name="TextBox 17"/>
          <p:cNvSpPr txBox="1"/>
          <p:nvPr/>
        </p:nvSpPr>
        <p:spPr>
          <a:xfrm>
            <a:off x="381000" y="3498850"/>
            <a:ext cx="1803400" cy="2298700"/>
          </a:xfrm>
          <a:prstGeom prst="roundRect">
            <a:avLst>
              <a:gd name="adj" fmla="val 14084"/>
            </a:avLst>
          </a:prstGeom>
          <a:solidFill>
            <a:srgbClr val="E9874E"/>
          </a:solidFill>
        </p:spPr>
        <p:txBody>
          <a:bodyPr lIns="0" tIns="0" rIns="0" bIns="0" rtlCol="0" anchor="ctr"/>
          <a:lstStyle/>
          <a:p>
            <a:pPr indent="190500" algn="ctr">
              <a:lnSpc>
                <a:spcPct val="100000"/>
              </a:lnSpc>
              <a:defRPr/>
            </a:pPr>
            <a:r>
              <a:rPr lang="en-US" sz="1200" b="0">
                <a:solidFill>
                  <a:srgbClr val="FFFFFF"/>
                </a:solidFill>
                <a:latin typeface="苹方-简"/>
              </a:rPr>
              <a:t>The 2016 U.S. Presidential Election saw significant misinformation spread via social media platforms, influencing voter perceptions.</a:t>
            </a:r>
            <a:endParaRPr lang="en-US" sz="1100"/>
          </a:p>
        </p:txBody>
      </p:sp>
      <p:sp>
        <p:nvSpPr>
          <p:cNvPr id="18" name="TextBox 18"/>
          <p:cNvSpPr txBox="1"/>
          <p:nvPr/>
        </p:nvSpPr>
        <p:spPr>
          <a:xfrm>
            <a:off x="1943100" y="781050"/>
            <a:ext cx="1803400" cy="2082800"/>
          </a:xfrm>
          <a:prstGeom prst="roundRect">
            <a:avLst>
              <a:gd name="adj" fmla="val 14084"/>
            </a:avLst>
          </a:prstGeom>
          <a:solidFill>
            <a:srgbClr val="EA7735"/>
          </a:solidFill>
        </p:spPr>
        <p:txBody>
          <a:bodyPr lIns="0" tIns="0" rIns="0" bIns="0" rtlCol="0" anchor="ctr"/>
          <a:lstStyle/>
          <a:p>
            <a:pPr indent="190500" algn="ctr">
              <a:lnSpc>
                <a:spcPct val="100000"/>
              </a:lnSpc>
              <a:defRPr/>
            </a:pPr>
            <a:r>
              <a:rPr lang="en-US" sz="1200" b="0" dirty="0">
                <a:solidFill>
                  <a:srgbClr val="FFFFFF"/>
                </a:solidFill>
                <a:latin typeface="苹方-简"/>
              </a:rPr>
              <a:t>Post-election, investigations revealed foreign interference and the use of misinformation to sway public opinion.</a:t>
            </a:r>
            <a:endParaRPr lang="en-US" sz="1100" dirty="0"/>
          </a:p>
        </p:txBody>
      </p:sp>
      <p:sp>
        <p:nvSpPr>
          <p:cNvPr id="19" name="TextBox 19"/>
          <p:cNvSpPr txBox="1"/>
          <p:nvPr/>
        </p:nvSpPr>
        <p:spPr>
          <a:xfrm>
            <a:off x="3505200" y="3498850"/>
            <a:ext cx="1803400" cy="2082800"/>
          </a:xfrm>
          <a:prstGeom prst="roundRect">
            <a:avLst>
              <a:gd name="adj" fmla="val 14084"/>
            </a:avLst>
          </a:prstGeom>
          <a:solidFill>
            <a:srgbClr val="E9874E"/>
          </a:solidFill>
        </p:spPr>
        <p:txBody>
          <a:bodyPr lIns="0" tIns="0" rIns="0" bIns="0" rtlCol="0" anchor="ctr"/>
          <a:lstStyle/>
          <a:p>
            <a:pPr indent="190500" algn="ctr">
              <a:lnSpc>
                <a:spcPct val="100000"/>
              </a:lnSpc>
              <a:defRPr/>
            </a:pPr>
            <a:r>
              <a:rPr lang="en-US" sz="1200" b="0">
                <a:solidFill>
                  <a:srgbClr val="FFFFFF"/>
                </a:solidFill>
                <a:latin typeface="苹方-简"/>
              </a:rPr>
              <a:t>The rise of fact-checking organizations aimed to combat misinformation, highlighting its growing impact on democracy.</a:t>
            </a:r>
            <a:endParaRPr lang="en-US" sz="1100"/>
          </a:p>
        </p:txBody>
      </p:sp>
      <p:sp>
        <p:nvSpPr>
          <p:cNvPr id="20" name="TextBox 20"/>
          <p:cNvSpPr txBox="1"/>
          <p:nvPr/>
        </p:nvSpPr>
        <p:spPr>
          <a:xfrm>
            <a:off x="5067300" y="565150"/>
            <a:ext cx="1803400" cy="2298700"/>
          </a:xfrm>
          <a:prstGeom prst="roundRect">
            <a:avLst>
              <a:gd name="adj" fmla="val 14084"/>
            </a:avLst>
          </a:prstGeom>
          <a:solidFill>
            <a:srgbClr val="EA7735"/>
          </a:solidFill>
        </p:spPr>
        <p:txBody>
          <a:bodyPr lIns="0" tIns="0" rIns="0" bIns="0" rtlCol="0" anchor="ctr"/>
          <a:lstStyle/>
          <a:p>
            <a:pPr indent="190500" algn="ctr">
              <a:lnSpc>
                <a:spcPct val="100000"/>
              </a:lnSpc>
              <a:defRPr/>
            </a:pPr>
            <a:r>
              <a:rPr lang="en-US" sz="1200" b="0" dirty="0">
                <a:solidFill>
                  <a:srgbClr val="FFFFFF"/>
                </a:solidFill>
                <a:latin typeface="苹方-简"/>
              </a:rPr>
              <a:t>Increased awareness of misinformation led to discussions on regulatory measures and the responsibilities of social media companies.</a:t>
            </a:r>
            <a:endParaRPr lang="en-US" sz="1100" dirty="0"/>
          </a:p>
        </p:txBody>
      </p:sp>
      <p:sp>
        <p:nvSpPr>
          <p:cNvPr id="21" name="TextBox 21"/>
          <p:cNvSpPr txBox="1"/>
          <p:nvPr/>
        </p:nvSpPr>
        <p:spPr>
          <a:xfrm>
            <a:off x="6629400" y="3498850"/>
            <a:ext cx="1803400" cy="2298700"/>
          </a:xfrm>
          <a:prstGeom prst="roundRect">
            <a:avLst>
              <a:gd name="adj" fmla="val 14084"/>
            </a:avLst>
          </a:prstGeom>
          <a:solidFill>
            <a:srgbClr val="E9874E"/>
          </a:solidFill>
        </p:spPr>
        <p:txBody>
          <a:bodyPr lIns="0" tIns="0" rIns="0" bIns="0" rtlCol="0" anchor="ctr"/>
          <a:lstStyle/>
          <a:p>
            <a:pPr indent="190500" algn="ctr">
              <a:lnSpc>
                <a:spcPct val="100000"/>
              </a:lnSpc>
              <a:defRPr/>
            </a:pPr>
            <a:r>
              <a:rPr lang="en-US" sz="1200" b="0">
                <a:solidFill>
                  <a:srgbClr val="FFFFFF"/>
                </a:solidFill>
                <a:latin typeface="苹方-简"/>
              </a:rPr>
              <a:t>The COVID-19 pandemic exacerbated misinformation, intertwining health-related falsehoods with electoral narratives during the election year.</a:t>
            </a:r>
            <a:endParaRPr lang="en-US" sz="1100"/>
          </a:p>
        </p:txBody>
      </p:sp>
      <p:sp>
        <p:nvSpPr>
          <p:cNvPr id="22" name="TextBox 22"/>
          <p:cNvSpPr txBox="1"/>
          <p:nvPr/>
        </p:nvSpPr>
        <p:spPr>
          <a:xfrm>
            <a:off x="8191500" y="781050"/>
            <a:ext cx="1803400" cy="2082800"/>
          </a:xfrm>
          <a:prstGeom prst="roundRect">
            <a:avLst>
              <a:gd name="adj" fmla="val 14084"/>
            </a:avLst>
          </a:prstGeom>
          <a:solidFill>
            <a:srgbClr val="EA7735"/>
          </a:solidFill>
        </p:spPr>
        <p:txBody>
          <a:bodyPr lIns="0" tIns="0" rIns="0" bIns="0" rtlCol="0" anchor="ctr"/>
          <a:lstStyle/>
          <a:p>
            <a:pPr indent="190500" algn="ctr">
              <a:lnSpc>
                <a:spcPct val="100000"/>
              </a:lnSpc>
              <a:defRPr/>
            </a:pPr>
            <a:r>
              <a:rPr lang="en-US" sz="1200" b="0" dirty="0">
                <a:solidFill>
                  <a:srgbClr val="FFFFFF"/>
                </a:solidFill>
                <a:latin typeface="苹方-简"/>
              </a:rPr>
              <a:t>The aftermath of the 2020 election prompted renewed focus on misinformation's role in undermining electoral integrity and public trust.</a:t>
            </a:r>
            <a:endParaRPr lang="en-US" sz="1100" dirty="0"/>
          </a:p>
        </p:txBody>
      </p:sp>
      <p:sp>
        <p:nvSpPr>
          <p:cNvPr id="24" name="TextBox 24"/>
          <p:cNvSpPr txBox="1"/>
          <p:nvPr/>
        </p:nvSpPr>
        <p:spPr>
          <a:xfrm>
            <a:off x="1041400" y="3028950"/>
            <a:ext cx="381000" cy="381000"/>
          </a:xfrm>
          <a:prstGeom prst="roundRect">
            <a:avLst>
              <a:gd name="adj" fmla="val 50000"/>
            </a:avLst>
          </a:prstGeom>
          <a:solidFill>
            <a:srgbClr val="E9874E"/>
          </a:solidFill>
        </p:spPr>
        <p:txBody>
          <a:bodyPr lIns="0" tIns="0" rIns="0" bIns="0" rtlCol="0" anchor="ctr"/>
          <a:lstStyle/>
          <a:p>
            <a:pPr indent="76200" algn="l">
              <a:lnSpc>
                <a:spcPct val="100000"/>
              </a:lnSpc>
              <a:defRPr/>
            </a:pPr>
            <a:r>
              <a:rPr lang="en-US" sz="1400" b="1">
                <a:solidFill>
                  <a:srgbClr val="FFFFFF"/>
                </a:solidFill>
                <a:latin typeface="Poppins, SimHei, STHeiti, &quot;LiHei Pro Medium&quot;"/>
              </a:rPr>
              <a:t>1</a:t>
            </a:r>
            <a:endParaRPr lang="en-US" sz="1100"/>
          </a:p>
        </p:txBody>
      </p:sp>
      <p:sp>
        <p:nvSpPr>
          <p:cNvPr id="25" name="TextBox 25"/>
          <p:cNvSpPr txBox="1"/>
          <p:nvPr/>
        </p:nvSpPr>
        <p:spPr>
          <a:xfrm>
            <a:off x="2603500" y="3028950"/>
            <a:ext cx="381000" cy="381000"/>
          </a:xfrm>
          <a:prstGeom prst="roundRect">
            <a:avLst>
              <a:gd name="adj" fmla="val 50000"/>
            </a:avLst>
          </a:prstGeom>
          <a:solidFill>
            <a:srgbClr val="E9874E"/>
          </a:solidFill>
        </p:spPr>
        <p:txBody>
          <a:bodyPr lIns="0" tIns="0" rIns="0" bIns="0" rtlCol="0" anchor="ctr"/>
          <a:lstStyle/>
          <a:p>
            <a:pPr indent="76200" algn="l">
              <a:lnSpc>
                <a:spcPct val="100000"/>
              </a:lnSpc>
              <a:defRPr/>
            </a:pPr>
            <a:r>
              <a:rPr lang="en-US" sz="1400" b="1">
                <a:solidFill>
                  <a:srgbClr val="FFFFFF"/>
                </a:solidFill>
                <a:latin typeface="Poppins, SimHei, STHeiti, &quot;LiHei Pro Medium&quot;"/>
              </a:rPr>
              <a:t>2</a:t>
            </a:r>
            <a:endParaRPr lang="en-US" sz="1100"/>
          </a:p>
        </p:txBody>
      </p:sp>
      <p:sp>
        <p:nvSpPr>
          <p:cNvPr id="26" name="TextBox 26"/>
          <p:cNvSpPr txBox="1"/>
          <p:nvPr/>
        </p:nvSpPr>
        <p:spPr>
          <a:xfrm>
            <a:off x="4165600" y="3028950"/>
            <a:ext cx="381000" cy="381000"/>
          </a:xfrm>
          <a:prstGeom prst="roundRect">
            <a:avLst>
              <a:gd name="adj" fmla="val 50000"/>
            </a:avLst>
          </a:prstGeom>
          <a:solidFill>
            <a:srgbClr val="E9874E"/>
          </a:solidFill>
        </p:spPr>
        <p:txBody>
          <a:bodyPr lIns="0" tIns="0" rIns="0" bIns="0" rtlCol="0" anchor="ctr"/>
          <a:lstStyle/>
          <a:p>
            <a:pPr indent="76200" algn="l">
              <a:lnSpc>
                <a:spcPct val="100000"/>
              </a:lnSpc>
              <a:defRPr/>
            </a:pPr>
            <a:r>
              <a:rPr lang="en-US" sz="1400" b="1">
                <a:solidFill>
                  <a:srgbClr val="FFFFFF"/>
                </a:solidFill>
                <a:latin typeface="Poppins, SimHei, STHeiti, &quot;LiHei Pro Medium&quot;"/>
              </a:rPr>
              <a:t>3</a:t>
            </a:r>
            <a:endParaRPr lang="en-US" sz="1100"/>
          </a:p>
        </p:txBody>
      </p:sp>
      <p:sp>
        <p:nvSpPr>
          <p:cNvPr id="27" name="TextBox 27"/>
          <p:cNvSpPr txBox="1"/>
          <p:nvPr/>
        </p:nvSpPr>
        <p:spPr>
          <a:xfrm>
            <a:off x="5727700" y="3028950"/>
            <a:ext cx="381000" cy="381000"/>
          </a:xfrm>
          <a:prstGeom prst="roundRect">
            <a:avLst>
              <a:gd name="adj" fmla="val 50000"/>
            </a:avLst>
          </a:prstGeom>
          <a:solidFill>
            <a:srgbClr val="E9874E"/>
          </a:solidFill>
        </p:spPr>
        <p:txBody>
          <a:bodyPr lIns="0" tIns="0" rIns="0" bIns="0" rtlCol="0" anchor="ctr"/>
          <a:lstStyle/>
          <a:p>
            <a:pPr indent="76200" algn="l">
              <a:lnSpc>
                <a:spcPct val="100000"/>
              </a:lnSpc>
              <a:defRPr/>
            </a:pPr>
            <a:r>
              <a:rPr lang="en-US" sz="1400" b="1">
                <a:solidFill>
                  <a:srgbClr val="FFFFFF"/>
                </a:solidFill>
                <a:latin typeface="Poppins, SimHei, STHeiti, &quot;LiHei Pro Medium&quot;"/>
              </a:rPr>
              <a:t>4</a:t>
            </a:r>
            <a:endParaRPr lang="en-US" sz="1100"/>
          </a:p>
        </p:txBody>
      </p:sp>
      <p:sp>
        <p:nvSpPr>
          <p:cNvPr id="28" name="TextBox 28"/>
          <p:cNvSpPr txBox="1"/>
          <p:nvPr/>
        </p:nvSpPr>
        <p:spPr>
          <a:xfrm>
            <a:off x="7289800" y="3028950"/>
            <a:ext cx="381000" cy="381000"/>
          </a:xfrm>
          <a:prstGeom prst="roundRect">
            <a:avLst>
              <a:gd name="adj" fmla="val 50000"/>
            </a:avLst>
          </a:prstGeom>
          <a:solidFill>
            <a:srgbClr val="E9874E"/>
          </a:solidFill>
        </p:spPr>
        <p:txBody>
          <a:bodyPr lIns="0" tIns="0" rIns="0" bIns="0" rtlCol="0" anchor="ctr"/>
          <a:lstStyle/>
          <a:p>
            <a:pPr indent="76200" algn="l">
              <a:lnSpc>
                <a:spcPct val="100000"/>
              </a:lnSpc>
              <a:defRPr/>
            </a:pPr>
            <a:r>
              <a:rPr lang="en-US" sz="1400" b="1">
                <a:solidFill>
                  <a:srgbClr val="FFFFFF"/>
                </a:solidFill>
                <a:latin typeface="Poppins, SimHei, STHeiti, &quot;LiHei Pro Medium&quot;"/>
              </a:rPr>
              <a:t>5</a:t>
            </a:r>
            <a:endParaRPr lang="en-US" sz="1100"/>
          </a:p>
        </p:txBody>
      </p:sp>
      <p:sp>
        <p:nvSpPr>
          <p:cNvPr id="29" name="TextBox 29"/>
          <p:cNvSpPr txBox="1"/>
          <p:nvPr/>
        </p:nvSpPr>
        <p:spPr>
          <a:xfrm>
            <a:off x="8851900" y="3028950"/>
            <a:ext cx="381000" cy="381000"/>
          </a:xfrm>
          <a:prstGeom prst="roundRect">
            <a:avLst>
              <a:gd name="adj" fmla="val 50000"/>
            </a:avLst>
          </a:prstGeom>
          <a:solidFill>
            <a:srgbClr val="E9874E"/>
          </a:solidFill>
        </p:spPr>
        <p:txBody>
          <a:bodyPr lIns="0" tIns="0" rIns="0" bIns="0" rtlCol="0" anchor="ctr"/>
          <a:lstStyle/>
          <a:p>
            <a:pPr indent="76200" algn="l">
              <a:lnSpc>
                <a:spcPct val="100000"/>
              </a:lnSpc>
              <a:defRPr/>
            </a:pPr>
            <a:r>
              <a:rPr lang="en-US" sz="1400" b="1">
                <a:solidFill>
                  <a:srgbClr val="FFFFFF"/>
                </a:solidFill>
                <a:latin typeface="Poppins, SimHei, STHeiti, &quot;LiHei Pro Medium&quot;"/>
              </a:rPr>
              <a:t>6</a:t>
            </a:r>
            <a:endParaRPr lang="en-US" sz="1100"/>
          </a:p>
        </p:txBody>
      </p:sp>
    </p:spTree>
    <p:extLst>
      <p:ext uri="{BB962C8B-B14F-4D97-AF65-F5344CB8AC3E}">
        <p14:creationId xmlns:p14="http://schemas.microsoft.com/office/powerpoint/2010/main" val="3459888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accent6">
            <a:lumMod val="20000"/>
            <a:lumOff val="80000"/>
          </a:schemeClr>
        </a:solidFill>
        <a:effectLst/>
      </p:bgPr>
    </p:bg>
    <p:spTree>
      <p:nvGrpSpPr>
        <p:cNvPr id="1" name="Shape 106"/>
        <p:cNvGrpSpPr/>
        <p:nvPr/>
      </p:nvGrpSpPr>
      <p:grpSpPr>
        <a:xfrm>
          <a:off x="0" y="0"/>
          <a:ext cx="0" cy="0"/>
          <a:chOff x="0" y="0"/>
          <a:chExt cx="0" cy="0"/>
        </a:xfrm>
      </p:grpSpPr>
      <p:sp>
        <p:nvSpPr>
          <p:cNvPr id="2" name="Title 1">
            <a:extLst>
              <a:ext uri="{FF2B5EF4-FFF2-40B4-BE49-F238E27FC236}">
                <a16:creationId xmlns:a16="http://schemas.microsoft.com/office/drawing/2014/main" id="{81D1CE88-9868-71D5-0E31-D76C730F3C52}"/>
              </a:ext>
            </a:extLst>
          </p:cNvPr>
          <p:cNvSpPr>
            <a:spLocks noGrp="1"/>
          </p:cNvSpPr>
          <p:nvPr>
            <p:ph type="title"/>
          </p:nvPr>
        </p:nvSpPr>
        <p:spPr>
          <a:xfrm>
            <a:off x="584354" y="601240"/>
            <a:ext cx="9219884" cy="637954"/>
          </a:xfrm>
        </p:spPr>
        <p:txBody>
          <a:bodyPr/>
          <a:lstStyle/>
          <a:p>
            <a:pPr lvl="0"/>
            <a:r>
              <a:rPr lang="en-US" sz="2727" dirty="0">
                <a:solidFill>
                  <a:schemeClr val="tx1"/>
                </a:solidFill>
              </a:rPr>
              <a:t>Blurring Misinformation and Disinformation</a:t>
            </a:r>
          </a:p>
        </p:txBody>
      </p:sp>
      <p:sp>
        <p:nvSpPr>
          <p:cNvPr id="3" name="Text Placeholder 2">
            <a:extLst>
              <a:ext uri="{FF2B5EF4-FFF2-40B4-BE49-F238E27FC236}">
                <a16:creationId xmlns:a16="http://schemas.microsoft.com/office/drawing/2014/main" id="{35A63063-D21A-76DB-6877-A5629A37796C}"/>
              </a:ext>
            </a:extLst>
          </p:cNvPr>
          <p:cNvSpPr>
            <a:spLocks noGrp="1"/>
          </p:cNvSpPr>
          <p:nvPr>
            <p:ph type="body" idx="1"/>
          </p:nvPr>
        </p:nvSpPr>
        <p:spPr>
          <a:xfrm>
            <a:off x="584354" y="1587639"/>
            <a:ext cx="9219884" cy="3545110"/>
          </a:xfrm>
        </p:spPr>
        <p:txBody>
          <a:bodyPr/>
          <a:lstStyle/>
          <a:p>
            <a:r>
              <a:rPr lang="en-US" dirty="0">
                <a:solidFill>
                  <a:schemeClr val="tx1"/>
                </a:solidFill>
              </a:rPr>
              <a:t>Misinformation is spread without the intent to deceive while disinformation is spread with malicious intent.</a:t>
            </a:r>
          </a:p>
          <a:p>
            <a:pPr lvl="0"/>
            <a:r>
              <a:rPr lang="en-US" dirty="0">
                <a:solidFill>
                  <a:schemeClr val="tx1"/>
                </a:solidFill>
              </a:rPr>
              <a:t>Due to its intent, dissemination of disinformation is </a:t>
            </a:r>
            <a:r>
              <a:rPr lang="en-US" b="1" dirty="0">
                <a:solidFill>
                  <a:schemeClr val="tx1"/>
                </a:solidFill>
              </a:rPr>
              <a:t>manipulation, </a:t>
            </a:r>
            <a:r>
              <a:rPr lang="en-US" dirty="0">
                <a:solidFill>
                  <a:schemeClr val="tx1"/>
                </a:solidFill>
              </a:rPr>
              <a:t>not persuasion</a:t>
            </a:r>
            <a:r>
              <a:rPr lang="en-US" b="1" dirty="0">
                <a:solidFill>
                  <a:schemeClr val="tx1"/>
                </a:solidFill>
              </a:rPr>
              <a:t>.</a:t>
            </a:r>
            <a:endParaRPr lang="en-US" dirty="0">
              <a:solidFill>
                <a:schemeClr val="tx1"/>
              </a:solidFill>
            </a:endParaRPr>
          </a:p>
          <a:p>
            <a:pPr lvl="0"/>
            <a:r>
              <a:rPr lang="en-US" dirty="0">
                <a:solidFill>
                  <a:schemeClr val="tx1"/>
                </a:solidFill>
              </a:rPr>
              <a:t>The two terms are sometimes used interchangeably, because it is difficult to determine the intent behind the spread of false information.</a:t>
            </a:r>
          </a:p>
          <a:p>
            <a:pPr lvl="0"/>
            <a:r>
              <a:rPr lang="en-US" dirty="0">
                <a:solidFill>
                  <a:schemeClr val="tx1"/>
                </a:solidFill>
              </a:rPr>
              <a:t>Typically, once misinformation is posted, individuals with malicious intent may seize the opportunity to amplify it, deliberately spreading the falsehood. In this way, misinformation evolves into disinformation.</a:t>
            </a:r>
          </a:p>
        </p:txBody>
      </p:sp>
      <p:sp>
        <p:nvSpPr>
          <p:cNvPr id="4" name="Google Shape;90;p2">
            <a:extLst>
              <a:ext uri="{FF2B5EF4-FFF2-40B4-BE49-F238E27FC236}">
                <a16:creationId xmlns:a16="http://schemas.microsoft.com/office/drawing/2014/main" id="{E89075A1-8A2E-4F16-1D52-A6FF95381C25}"/>
              </a:ext>
            </a:extLst>
          </p:cNvPr>
          <p:cNvSpPr/>
          <p:nvPr/>
        </p:nvSpPr>
        <p:spPr>
          <a:xfrm>
            <a:off x="3597794" y="6251590"/>
            <a:ext cx="3193012" cy="336658"/>
          </a:xfrm>
          <a:prstGeom prst="roundRect">
            <a:avLst>
              <a:gd name="adj" fmla="val 16667"/>
            </a:avLst>
          </a:prstGeom>
          <a:solidFill>
            <a:schemeClr val="lt1"/>
          </a:solidFill>
          <a:ln>
            <a:noFill/>
          </a:ln>
        </p:spPr>
        <p:txBody>
          <a:bodyPr spcFirstLastPara="1" wrap="square" lIns="77902" tIns="122700" rIns="77902" bIns="77902" anchor="ctr" anchorCtr="0">
            <a:noAutofit/>
          </a:bodyPr>
          <a:lstStyle/>
          <a:p>
            <a:pPr algn="ctr">
              <a:spcAft>
                <a:spcPts val="511"/>
              </a:spcAft>
              <a:buClr>
                <a:srgbClr val="000000"/>
              </a:buClr>
              <a:buSzPts val="1200"/>
            </a:pPr>
            <a:r>
              <a:rPr lang="en-US" sz="1023">
                <a:solidFill>
                  <a:schemeClr val="dk1"/>
                </a:solidFill>
                <a:ea typeface="Arial"/>
                <a:cs typeface="Arial"/>
                <a:sym typeface="Arial"/>
              </a:rPr>
              <a:t>Corner logo to be removed on all pages for video</a:t>
            </a:r>
            <a:endParaRPr sz="1023">
              <a:solidFill>
                <a:schemeClr val="dk1"/>
              </a:solidFill>
              <a:ea typeface="Arial"/>
              <a:cs typeface="Arial"/>
              <a:sym typeface="Arial"/>
            </a:endParaRPr>
          </a:p>
        </p:txBody>
      </p:sp>
      <p:cxnSp>
        <p:nvCxnSpPr>
          <p:cNvPr id="6" name="Straight Connector 5">
            <a:extLst>
              <a:ext uri="{FF2B5EF4-FFF2-40B4-BE49-F238E27FC236}">
                <a16:creationId xmlns:a16="http://schemas.microsoft.com/office/drawing/2014/main" id="{4F048566-1A0E-CA24-F756-A25ADC0704F2}"/>
              </a:ext>
            </a:extLst>
          </p:cNvPr>
          <p:cNvCxnSpPr/>
          <p:nvPr/>
        </p:nvCxnSpPr>
        <p:spPr>
          <a:xfrm>
            <a:off x="584354" y="1327150"/>
            <a:ext cx="9219884" cy="0"/>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9970352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accent6">
            <a:lumMod val="20000"/>
            <a:lumOff val="80000"/>
          </a:schemeClr>
        </a:solidFill>
        <a:effectLst/>
      </p:bgPr>
    </p:bg>
    <p:spTree>
      <p:nvGrpSpPr>
        <p:cNvPr id="1" name="Shape 106"/>
        <p:cNvGrpSpPr/>
        <p:nvPr/>
      </p:nvGrpSpPr>
      <p:grpSpPr>
        <a:xfrm>
          <a:off x="0" y="0"/>
          <a:ext cx="0" cy="0"/>
          <a:chOff x="0" y="0"/>
          <a:chExt cx="0" cy="0"/>
        </a:xfrm>
      </p:grpSpPr>
      <p:sp>
        <p:nvSpPr>
          <p:cNvPr id="2" name="Title 1">
            <a:extLst>
              <a:ext uri="{FF2B5EF4-FFF2-40B4-BE49-F238E27FC236}">
                <a16:creationId xmlns:a16="http://schemas.microsoft.com/office/drawing/2014/main" id="{81D1CE88-9868-71D5-0E31-D76C730F3C52}"/>
              </a:ext>
            </a:extLst>
          </p:cNvPr>
          <p:cNvSpPr>
            <a:spLocks noGrp="1"/>
          </p:cNvSpPr>
          <p:nvPr>
            <p:ph type="title"/>
          </p:nvPr>
        </p:nvSpPr>
        <p:spPr>
          <a:xfrm>
            <a:off x="584354" y="601240"/>
            <a:ext cx="9219884" cy="637954"/>
          </a:xfrm>
        </p:spPr>
        <p:txBody>
          <a:bodyPr/>
          <a:lstStyle/>
          <a:p>
            <a:pPr lvl="0"/>
            <a:r>
              <a:rPr lang="en-US" sz="2727" dirty="0">
                <a:solidFill>
                  <a:schemeClr val="tx1"/>
                </a:solidFill>
              </a:rPr>
              <a:t>Definition of Misinformation</a:t>
            </a:r>
          </a:p>
        </p:txBody>
      </p:sp>
      <p:sp>
        <p:nvSpPr>
          <p:cNvPr id="3" name="Text Placeholder 2">
            <a:extLst>
              <a:ext uri="{FF2B5EF4-FFF2-40B4-BE49-F238E27FC236}">
                <a16:creationId xmlns:a16="http://schemas.microsoft.com/office/drawing/2014/main" id="{35A63063-D21A-76DB-6877-A5629A37796C}"/>
              </a:ext>
            </a:extLst>
          </p:cNvPr>
          <p:cNvSpPr>
            <a:spLocks noGrp="1"/>
          </p:cNvSpPr>
          <p:nvPr>
            <p:ph type="body" idx="1"/>
          </p:nvPr>
        </p:nvSpPr>
        <p:spPr>
          <a:xfrm>
            <a:off x="4464291" y="1664455"/>
            <a:ext cx="5574260" cy="3545110"/>
          </a:xfrm>
        </p:spPr>
        <p:txBody>
          <a:bodyPr/>
          <a:lstStyle/>
          <a:p>
            <a:pPr lvl="0"/>
            <a:r>
              <a:rPr lang="en-US" b="1" dirty="0">
                <a:solidFill>
                  <a:schemeClr val="tx1"/>
                </a:solidFill>
              </a:rPr>
              <a:t>Misinformation</a:t>
            </a:r>
            <a:r>
              <a:rPr lang="en-US" dirty="0">
                <a:solidFill>
                  <a:schemeClr val="tx1"/>
                </a:solidFill>
              </a:rPr>
              <a:t> refers to false or inaccurate information that is spread without the intent to deceive. </a:t>
            </a:r>
          </a:p>
          <a:p>
            <a:pPr lvl="0"/>
            <a:r>
              <a:rPr lang="en-US" dirty="0">
                <a:solidFill>
                  <a:schemeClr val="tx1"/>
                </a:solidFill>
              </a:rPr>
              <a:t>People sharing misinformation often believe the information to be true or are unaware of its inaccuracy. </a:t>
            </a:r>
          </a:p>
          <a:p>
            <a:pPr lvl="0"/>
            <a:r>
              <a:rPr lang="en-US" dirty="0">
                <a:solidFill>
                  <a:schemeClr val="tx1"/>
                </a:solidFill>
              </a:rPr>
              <a:t>The phenomenon of people sharing information without fact-checking is often referred to as "</a:t>
            </a:r>
            <a:r>
              <a:rPr lang="en-US" b="1" dirty="0">
                <a:solidFill>
                  <a:schemeClr val="tx1"/>
                </a:solidFill>
              </a:rPr>
              <a:t>viral misinformation.</a:t>
            </a:r>
            <a:r>
              <a:rPr lang="en-US" dirty="0">
                <a:solidFill>
                  <a:schemeClr val="tx1"/>
                </a:solidFill>
              </a:rPr>
              <a:t>” During a disease outbreak, it is known as "</a:t>
            </a:r>
            <a:r>
              <a:rPr lang="en-US" b="1" dirty="0">
                <a:solidFill>
                  <a:schemeClr val="tx1"/>
                </a:solidFill>
              </a:rPr>
              <a:t>infodemic</a:t>
            </a:r>
            <a:r>
              <a:rPr lang="en-US" dirty="0">
                <a:solidFill>
                  <a:schemeClr val="tx1"/>
                </a:solidFill>
              </a:rPr>
              <a:t>.”</a:t>
            </a:r>
          </a:p>
        </p:txBody>
      </p:sp>
      <p:sp>
        <p:nvSpPr>
          <p:cNvPr id="4" name="Google Shape;90;p2">
            <a:extLst>
              <a:ext uri="{FF2B5EF4-FFF2-40B4-BE49-F238E27FC236}">
                <a16:creationId xmlns:a16="http://schemas.microsoft.com/office/drawing/2014/main" id="{E89075A1-8A2E-4F16-1D52-A6FF95381C25}"/>
              </a:ext>
            </a:extLst>
          </p:cNvPr>
          <p:cNvSpPr/>
          <p:nvPr/>
        </p:nvSpPr>
        <p:spPr>
          <a:xfrm>
            <a:off x="3597794" y="6251590"/>
            <a:ext cx="3193012" cy="336658"/>
          </a:xfrm>
          <a:prstGeom prst="roundRect">
            <a:avLst>
              <a:gd name="adj" fmla="val 16667"/>
            </a:avLst>
          </a:prstGeom>
          <a:solidFill>
            <a:schemeClr val="lt1"/>
          </a:solidFill>
          <a:ln>
            <a:noFill/>
          </a:ln>
        </p:spPr>
        <p:txBody>
          <a:bodyPr spcFirstLastPara="1" wrap="square" lIns="77902" tIns="122700" rIns="77902" bIns="77902" anchor="ctr" anchorCtr="0">
            <a:noAutofit/>
          </a:bodyPr>
          <a:lstStyle/>
          <a:p>
            <a:pPr algn="ctr">
              <a:spcAft>
                <a:spcPts val="511"/>
              </a:spcAft>
              <a:buClr>
                <a:srgbClr val="000000"/>
              </a:buClr>
              <a:buSzPts val="1200"/>
            </a:pPr>
            <a:r>
              <a:rPr lang="en-US" sz="1023">
                <a:solidFill>
                  <a:schemeClr val="dk1"/>
                </a:solidFill>
                <a:ea typeface="Arial"/>
                <a:cs typeface="Arial"/>
                <a:sym typeface="Arial"/>
              </a:rPr>
              <a:t>Corner logo to be removed on all pages for video</a:t>
            </a:r>
            <a:endParaRPr sz="1023">
              <a:solidFill>
                <a:schemeClr val="dk1"/>
              </a:solidFill>
              <a:ea typeface="Arial"/>
              <a:cs typeface="Arial"/>
              <a:sym typeface="Arial"/>
            </a:endParaRPr>
          </a:p>
        </p:txBody>
      </p:sp>
      <p:pic>
        <p:nvPicPr>
          <p:cNvPr id="3074" name="Picture 2" descr="Misinformation">
            <a:extLst>
              <a:ext uri="{FF2B5EF4-FFF2-40B4-BE49-F238E27FC236}">
                <a16:creationId xmlns:a16="http://schemas.microsoft.com/office/drawing/2014/main" id="{6E04CA4D-9ABB-3DF0-6693-CA5090E0EAC9}"/>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21231" y="1708351"/>
            <a:ext cx="3545111" cy="3545111"/>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a:extLst>
              <a:ext uri="{FF2B5EF4-FFF2-40B4-BE49-F238E27FC236}">
                <a16:creationId xmlns:a16="http://schemas.microsoft.com/office/drawing/2014/main" id="{970389A7-4F40-1B51-3C9E-9E1EE6D71521}"/>
              </a:ext>
            </a:extLst>
          </p:cNvPr>
          <p:cNvCxnSpPr/>
          <p:nvPr/>
        </p:nvCxnSpPr>
        <p:spPr>
          <a:xfrm>
            <a:off x="584354" y="1327150"/>
            <a:ext cx="9219884" cy="0"/>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3625379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accent6">
            <a:lumMod val="20000"/>
            <a:lumOff val="80000"/>
          </a:schemeClr>
        </a:solidFill>
        <a:effectLst/>
      </p:bgPr>
    </p:bg>
    <p:spTree>
      <p:nvGrpSpPr>
        <p:cNvPr id="1" name="Shape 106"/>
        <p:cNvGrpSpPr/>
        <p:nvPr/>
      </p:nvGrpSpPr>
      <p:grpSpPr>
        <a:xfrm>
          <a:off x="0" y="0"/>
          <a:ext cx="0" cy="0"/>
          <a:chOff x="0" y="0"/>
          <a:chExt cx="0" cy="0"/>
        </a:xfrm>
      </p:grpSpPr>
      <p:sp>
        <p:nvSpPr>
          <p:cNvPr id="2" name="Title 1">
            <a:extLst>
              <a:ext uri="{FF2B5EF4-FFF2-40B4-BE49-F238E27FC236}">
                <a16:creationId xmlns:a16="http://schemas.microsoft.com/office/drawing/2014/main" id="{81D1CE88-9868-71D5-0E31-D76C730F3C52}"/>
              </a:ext>
            </a:extLst>
          </p:cNvPr>
          <p:cNvSpPr>
            <a:spLocks noGrp="1"/>
          </p:cNvSpPr>
          <p:nvPr>
            <p:ph type="title"/>
          </p:nvPr>
        </p:nvSpPr>
        <p:spPr>
          <a:xfrm>
            <a:off x="584354" y="601240"/>
            <a:ext cx="9219884" cy="637954"/>
          </a:xfrm>
        </p:spPr>
        <p:txBody>
          <a:bodyPr/>
          <a:lstStyle/>
          <a:p>
            <a:pPr lvl="0"/>
            <a:r>
              <a:rPr lang="en-US" sz="2727" dirty="0">
                <a:solidFill>
                  <a:schemeClr val="tx1"/>
                </a:solidFill>
              </a:rPr>
              <a:t>Example of Misinformation</a:t>
            </a:r>
          </a:p>
        </p:txBody>
      </p:sp>
      <p:sp>
        <p:nvSpPr>
          <p:cNvPr id="3" name="Text Placeholder 2">
            <a:extLst>
              <a:ext uri="{FF2B5EF4-FFF2-40B4-BE49-F238E27FC236}">
                <a16:creationId xmlns:a16="http://schemas.microsoft.com/office/drawing/2014/main" id="{35A63063-D21A-76DB-6877-A5629A37796C}"/>
              </a:ext>
            </a:extLst>
          </p:cNvPr>
          <p:cNvSpPr>
            <a:spLocks noGrp="1"/>
          </p:cNvSpPr>
          <p:nvPr>
            <p:ph type="body" idx="1"/>
          </p:nvPr>
        </p:nvSpPr>
        <p:spPr>
          <a:xfrm>
            <a:off x="469900" y="1407321"/>
            <a:ext cx="5905346" cy="3545110"/>
          </a:xfrm>
        </p:spPr>
        <p:txBody>
          <a:bodyPr/>
          <a:lstStyle/>
          <a:p>
            <a:pPr lvl="0"/>
            <a:r>
              <a:rPr lang="en-US" sz="2400" b="1" dirty="0">
                <a:solidFill>
                  <a:schemeClr val="tx1"/>
                </a:solidFill>
              </a:rPr>
              <a:t>Example: </a:t>
            </a:r>
            <a:r>
              <a:rPr lang="en-US" sz="2400" dirty="0">
                <a:solidFill>
                  <a:schemeClr val="tx1"/>
                </a:solidFill>
              </a:rPr>
              <a:t>During the COVID19 pandemic, Dr. Stella Immanuel, claimed that hydroxychloroquine (a drug typically used to treat malaria) was a cure for COVID-19 even though empirical support was absent. Dr. Immanuel and her followers genuinely believed in the efficacy of the treatment. It appeared that there was no malicious intent behind it, and probably her intent was good.</a:t>
            </a:r>
          </a:p>
        </p:txBody>
      </p:sp>
      <p:sp>
        <p:nvSpPr>
          <p:cNvPr id="4" name="Google Shape;90;p2">
            <a:extLst>
              <a:ext uri="{FF2B5EF4-FFF2-40B4-BE49-F238E27FC236}">
                <a16:creationId xmlns:a16="http://schemas.microsoft.com/office/drawing/2014/main" id="{E89075A1-8A2E-4F16-1D52-A6FF95381C25}"/>
              </a:ext>
            </a:extLst>
          </p:cNvPr>
          <p:cNvSpPr/>
          <p:nvPr/>
        </p:nvSpPr>
        <p:spPr>
          <a:xfrm>
            <a:off x="3597794" y="6251590"/>
            <a:ext cx="3193012" cy="336658"/>
          </a:xfrm>
          <a:prstGeom prst="roundRect">
            <a:avLst>
              <a:gd name="adj" fmla="val 16667"/>
            </a:avLst>
          </a:prstGeom>
          <a:solidFill>
            <a:schemeClr val="lt1"/>
          </a:solidFill>
          <a:ln>
            <a:noFill/>
          </a:ln>
        </p:spPr>
        <p:txBody>
          <a:bodyPr spcFirstLastPara="1" wrap="square" lIns="77902" tIns="122700" rIns="77902" bIns="77902" anchor="ctr" anchorCtr="0">
            <a:noAutofit/>
          </a:bodyPr>
          <a:lstStyle/>
          <a:p>
            <a:pPr algn="ctr">
              <a:spcAft>
                <a:spcPts val="511"/>
              </a:spcAft>
              <a:buClr>
                <a:srgbClr val="000000"/>
              </a:buClr>
              <a:buSzPts val="1200"/>
            </a:pPr>
            <a:r>
              <a:rPr lang="en-US" sz="1023">
                <a:solidFill>
                  <a:schemeClr val="dk1"/>
                </a:solidFill>
                <a:ea typeface="Arial"/>
                <a:cs typeface="Arial"/>
                <a:sym typeface="Arial"/>
              </a:rPr>
              <a:t>Corner logo to be removed on all pages for video</a:t>
            </a:r>
            <a:endParaRPr sz="1023">
              <a:solidFill>
                <a:schemeClr val="dk1"/>
              </a:solidFill>
              <a:ea typeface="Arial"/>
              <a:cs typeface="Arial"/>
              <a:sym typeface="Arial"/>
            </a:endParaRPr>
          </a:p>
        </p:txBody>
      </p:sp>
      <p:pic>
        <p:nvPicPr>
          <p:cNvPr id="2050" name="Picture 2" descr="Stella Immanuel - the doctor behind unproven coronavirus cure claim">
            <a:extLst>
              <a:ext uri="{FF2B5EF4-FFF2-40B4-BE49-F238E27FC236}">
                <a16:creationId xmlns:a16="http://schemas.microsoft.com/office/drawing/2014/main" id="{2B7D088E-8009-7224-805D-7590BBE9EFCA}"/>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6790806" y="1814178"/>
            <a:ext cx="2864274" cy="2731396"/>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a:extLst>
              <a:ext uri="{FF2B5EF4-FFF2-40B4-BE49-F238E27FC236}">
                <a16:creationId xmlns:a16="http://schemas.microsoft.com/office/drawing/2014/main" id="{084AD588-E1AB-9AF3-011A-9F5D3353829C}"/>
              </a:ext>
            </a:extLst>
          </p:cNvPr>
          <p:cNvCxnSpPr/>
          <p:nvPr/>
        </p:nvCxnSpPr>
        <p:spPr>
          <a:xfrm>
            <a:off x="584354" y="1327150"/>
            <a:ext cx="9219884" cy="0"/>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2251543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accent6">
            <a:lumMod val="20000"/>
            <a:lumOff val="80000"/>
          </a:schemeClr>
        </a:solidFill>
        <a:effectLst/>
      </p:bgPr>
    </p:bg>
    <p:spTree>
      <p:nvGrpSpPr>
        <p:cNvPr id="1" name="Shape 106"/>
        <p:cNvGrpSpPr/>
        <p:nvPr/>
      </p:nvGrpSpPr>
      <p:grpSpPr>
        <a:xfrm>
          <a:off x="0" y="0"/>
          <a:ext cx="0" cy="0"/>
          <a:chOff x="0" y="0"/>
          <a:chExt cx="0" cy="0"/>
        </a:xfrm>
      </p:grpSpPr>
      <p:sp>
        <p:nvSpPr>
          <p:cNvPr id="2" name="Title 1">
            <a:extLst>
              <a:ext uri="{FF2B5EF4-FFF2-40B4-BE49-F238E27FC236}">
                <a16:creationId xmlns:a16="http://schemas.microsoft.com/office/drawing/2014/main" id="{81D1CE88-9868-71D5-0E31-D76C730F3C52}"/>
              </a:ext>
            </a:extLst>
          </p:cNvPr>
          <p:cNvSpPr>
            <a:spLocks noGrp="1"/>
          </p:cNvSpPr>
          <p:nvPr>
            <p:ph type="title"/>
          </p:nvPr>
        </p:nvSpPr>
        <p:spPr>
          <a:xfrm>
            <a:off x="584354" y="601240"/>
            <a:ext cx="9219884" cy="637954"/>
          </a:xfrm>
        </p:spPr>
        <p:txBody>
          <a:bodyPr/>
          <a:lstStyle/>
          <a:p>
            <a:pPr lvl="0"/>
            <a:r>
              <a:rPr lang="en-US" sz="2727" dirty="0">
                <a:solidFill>
                  <a:schemeClr val="tx1"/>
                </a:solidFill>
              </a:rPr>
              <a:t>Definition of Disinformation</a:t>
            </a:r>
          </a:p>
        </p:txBody>
      </p:sp>
      <p:sp useBgFill="1">
        <p:nvSpPr>
          <p:cNvPr id="3" name="Text Placeholder 2">
            <a:extLst>
              <a:ext uri="{FF2B5EF4-FFF2-40B4-BE49-F238E27FC236}">
                <a16:creationId xmlns:a16="http://schemas.microsoft.com/office/drawing/2014/main" id="{35A63063-D21A-76DB-6877-A5629A37796C}"/>
              </a:ext>
            </a:extLst>
          </p:cNvPr>
          <p:cNvSpPr>
            <a:spLocks noGrp="1"/>
          </p:cNvSpPr>
          <p:nvPr>
            <p:ph type="body" idx="1"/>
          </p:nvPr>
        </p:nvSpPr>
        <p:spPr>
          <a:xfrm>
            <a:off x="4315471" y="1743117"/>
            <a:ext cx="5602505" cy="3545110"/>
          </a:xfrm>
        </p:spPr>
        <p:txBody>
          <a:bodyPr/>
          <a:lstStyle/>
          <a:p>
            <a:pPr lvl="0"/>
            <a:r>
              <a:rPr lang="en-US" sz="2386" b="1" dirty="0">
                <a:solidFill>
                  <a:schemeClr val="tx1"/>
                </a:solidFill>
              </a:rPr>
              <a:t>Disinformation </a:t>
            </a:r>
            <a:r>
              <a:rPr lang="en-US" sz="2386" dirty="0">
                <a:solidFill>
                  <a:schemeClr val="tx1"/>
                </a:solidFill>
              </a:rPr>
              <a:t>involves the deliberate creation and dissemination of false information with the intent to mislead or manipulate others. </a:t>
            </a:r>
          </a:p>
          <a:p>
            <a:pPr lvl="0"/>
            <a:r>
              <a:rPr lang="en-US" sz="2386" dirty="0">
                <a:solidFill>
                  <a:schemeClr val="tx1"/>
                </a:solidFill>
              </a:rPr>
              <a:t>Disinformation is often used for strategic purposes, such as influencing public opinion, sowing discord, or achieving political or economic objectives. </a:t>
            </a:r>
          </a:p>
        </p:txBody>
      </p:sp>
      <p:sp>
        <p:nvSpPr>
          <p:cNvPr id="4" name="Google Shape;90;p2">
            <a:extLst>
              <a:ext uri="{FF2B5EF4-FFF2-40B4-BE49-F238E27FC236}">
                <a16:creationId xmlns:a16="http://schemas.microsoft.com/office/drawing/2014/main" id="{E89075A1-8A2E-4F16-1D52-A6FF95381C25}"/>
              </a:ext>
            </a:extLst>
          </p:cNvPr>
          <p:cNvSpPr/>
          <p:nvPr/>
        </p:nvSpPr>
        <p:spPr>
          <a:xfrm>
            <a:off x="3597794" y="6251590"/>
            <a:ext cx="3193012" cy="336658"/>
          </a:xfrm>
          <a:prstGeom prst="roundRect">
            <a:avLst>
              <a:gd name="adj" fmla="val 16667"/>
            </a:avLst>
          </a:prstGeom>
          <a:solidFill>
            <a:schemeClr val="lt1"/>
          </a:solidFill>
          <a:ln>
            <a:noFill/>
          </a:ln>
        </p:spPr>
        <p:txBody>
          <a:bodyPr spcFirstLastPara="1" wrap="square" lIns="77902" tIns="122700" rIns="77902" bIns="77902" anchor="ctr" anchorCtr="0">
            <a:noAutofit/>
          </a:bodyPr>
          <a:lstStyle/>
          <a:p>
            <a:pPr algn="ctr">
              <a:spcAft>
                <a:spcPts val="511"/>
              </a:spcAft>
              <a:buClr>
                <a:srgbClr val="000000"/>
              </a:buClr>
              <a:buSzPts val="1200"/>
            </a:pPr>
            <a:r>
              <a:rPr lang="en-US" sz="1023">
                <a:solidFill>
                  <a:schemeClr val="dk1"/>
                </a:solidFill>
                <a:ea typeface="Arial"/>
                <a:cs typeface="Arial"/>
                <a:sym typeface="Arial"/>
              </a:rPr>
              <a:t>Corner logo to be removed on all pages for video</a:t>
            </a:r>
            <a:endParaRPr sz="1023">
              <a:solidFill>
                <a:schemeClr val="dk1"/>
              </a:solidFill>
              <a:ea typeface="Arial"/>
              <a:cs typeface="Arial"/>
              <a:sym typeface="Arial"/>
            </a:endParaRPr>
          </a:p>
        </p:txBody>
      </p:sp>
      <p:pic>
        <p:nvPicPr>
          <p:cNvPr id="2050" name="Picture 2" descr="Disinformation">
            <a:extLst>
              <a:ext uri="{FF2B5EF4-FFF2-40B4-BE49-F238E27FC236}">
                <a16:creationId xmlns:a16="http://schemas.microsoft.com/office/drawing/2014/main" id="{037854A8-851E-851E-1B13-12BE2259F007}"/>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84354" y="1708351"/>
            <a:ext cx="3545110" cy="354511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a:extLst>
              <a:ext uri="{FF2B5EF4-FFF2-40B4-BE49-F238E27FC236}">
                <a16:creationId xmlns:a16="http://schemas.microsoft.com/office/drawing/2014/main" id="{9BFE1718-3AB7-E9A4-913F-B0405853641B}"/>
              </a:ext>
            </a:extLst>
          </p:cNvPr>
          <p:cNvCxnSpPr/>
          <p:nvPr/>
        </p:nvCxnSpPr>
        <p:spPr>
          <a:xfrm>
            <a:off x="584354" y="1327150"/>
            <a:ext cx="9219884" cy="0"/>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2314425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Shape 106"/>
        <p:cNvGrpSpPr/>
        <p:nvPr/>
      </p:nvGrpSpPr>
      <p:grpSpPr>
        <a:xfrm>
          <a:off x="0" y="0"/>
          <a:ext cx="0" cy="0"/>
          <a:chOff x="0" y="0"/>
          <a:chExt cx="0" cy="0"/>
        </a:xfrm>
      </p:grpSpPr>
      <p:sp>
        <p:nvSpPr>
          <p:cNvPr id="2" name="Title 1">
            <a:extLst>
              <a:ext uri="{FF2B5EF4-FFF2-40B4-BE49-F238E27FC236}">
                <a16:creationId xmlns:a16="http://schemas.microsoft.com/office/drawing/2014/main" id="{81D1CE88-9868-71D5-0E31-D76C730F3C52}"/>
              </a:ext>
            </a:extLst>
          </p:cNvPr>
          <p:cNvSpPr>
            <a:spLocks noGrp="1"/>
          </p:cNvSpPr>
          <p:nvPr>
            <p:ph type="title"/>
          </p:nvPr>
        </p:nvSpPr>
        <p:spPr>
          <a:xfrm>
            <a:off x="584354" y="601240"/>
            <a:ext cx="9219884" cy="637954"/>
          </a:xfrm>
        </p:spPr>
        <p:txBody>
          <a:bodyPr/>
          <a:lstStyle/>
          <a:p>
            <a:pPr lvl="0"/>
            <a:r>
              <a:rPr lang="en-US" sz="2386" dirty="0">
                <a:solidFill>
                  <a:schemeClr val="tx1"/>
                </a:solidFill>
              </a:rPr>
              <a:t>Russian Interference in 2016 U.S. Election</a:t>
            </a:r>
          </a:p>
        </p:txBody>
      </p:sp>
      <p:sp>
        <p:nvSpPr>
          <p:cNvPr id="3" name="Text Placeholder 2">
            <a:extLst>
              <a:ext uri="{FF2B5EF4-FFF2-40B4-BE49-F238E27FC236}">
                <a16:creationId xmlns:a16="http://schemas.microsoft.com/office/drawing/2014/main" id="{35A63063-D21A-76DB-6877-A5629A37796C}"/>
              </a:ext>
            </a:extLst>
          </p:cNvPr>
          <p:cNvSpPr>
            <a:spLocks noGrp="1"/>
          </p:cNvSpPr>
          <p:nvPr>
            <p:ph type="body" idx="1"/>
          </p:nvPr>
        </p:nvSpPr>
        <p:spPr>
          <a:xfrm>
            <a:off x="3972542" y="1708351"/>
            <a:ext cx="5831696" cy="3545110"/>
          </a:xfrm>
        </p:spPr>
        <p:txBody>
          <a:bodyPr/>
          <a:lstStyle/>
          <a:p>
            <a:pPr lvl="0"/>
            <a:r>
              <a:rPr lang="en-US" dirty="0">
                <a:solidFill>
                  <a:schemeClr val="tx1"/>
                </a:solidFill>
              </a:rPr>
              <a:t>According to the Mueller Report, in 2016 the Internet Research Agency (IRA), a Russian troll farm, was accused of creating thousands of fake social media accounts to spread divisive content and disinformation.</a:t>
            </a:r>
          </a:p>
          <a:p>
            <a:pPr lvl="0"/>
            <a:r>
              <a:rPr lang="en-US" dirty="0">
                <a:solidFill>
                  <a:schemeClr val="tx1"/>
                </a:solidFill>
              </a:rPr>
              <a:t>These accounts used sophisticated targeting algorithms to reach specific demographics and amplify certain narratives, aiming to intensify polarities.</a:t>
            </a:r>
          </a:p>
        </p:txBody>
      </p:sp>
      <p:sp>
        <p:nvSpPr>
          <p:cNvPr id="4" name="Google Shape;90;p2">
            <a:extLst>
              <a:ext uri="{FF2B5EF4-FFF2-40B4-BE49-F238E27FC236}">
                <a16:creationId xmlns:a16="http://schemas.microsoft.com/office/drawing/2014/main" id="{E89075A1-8A2E-4F16-1D52-A6FF95381C25}"/>
              </a:ext>
            </a:extLst>
          </p:cNvPr>
          <p:cNvSpPr/>
          <p:nvPr/>
        </p:nvSpPr>
        <p:spPr>
          <a:xfrm>
            <a:off x="3597794" y="6251590"/>
            <a:ext cx="3193012" cy="336658"/>
          </a:xfrm>
          <a:prstGeom prst="roundRect">
            <a:avLst>
              <a:gd name="adj" fmla="val 16667"/>
            </a:avLst>
          </a:prstGeom>
          <a:solidFill>
            <a:schemeClr val="lt1"/>
          </a:solidFill>
          <a:ln>
            <a:noFill/>
          </a:ln>
        </p:spPr>
        <p:txBody>
          <a:bodyPr spcFirstLastPara="1" wrap="square" lIns="77902" tIns="122700" rIns="77902" bIns="77902" anchor="ctr" anchorCtr="0">
            <a:noAutofit/>
          </a:bodyPr>
          <a:lstStyle/>
          <a:p>
            <a:pPr algn="ctr">
              <a:spcAft>
                <a:spcPts val="511"/>
              </a:spcAft>
              <a:buClr>
                <a:srgbClr val="000000"/>
              </a:buClr>
              <a:buSzPts val="1200"/>
            </a:pPr>
            <a:r>
              <a:rPr lang="en-US" sz="1023">
                <a:solidFill>
                  <a:schemeClr val="dk1"/>
                </a:solidFill>
                <a:ea typeface="Arial"/>
                <a:cs typeface="Arial"/>
                <a:sym typeface="Arial"/>
              </a:rPr>
              <a:t>Corner logo to be removed on all pages for video</a:t>
            </a:r>
            <a:endParaRPr sz="1023">
              <a:solidFill>
                <a:schemeClr val="dk1"/>
              </a:solidFill>
              <a:ea typeface="Arial"/>
              <a:cs typeface="Arial"/>
              <a:sym typeface="Arial"/>
            </a:endParaRPr>
          </a:p>
        </p:txBody>
      </p:sp>
      <p:pic>
        <p:nvPicPr>
          <p:cNvPr id="5" name="Picture 4" descr="Mueller Report">
            <a:extLst>
              <a:ext uri="{FF2B5EF4-FFF2-40B4-BE49-F238E27FC236}">
                <a16:creationId xmlns:a16="http://schemas.microsoft.com/office/drawing/2014/main" id="{CF1A3C45-7D85-70F0-5291-CFB5684A35C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99329" y="1708351"/>
            <a:ext cx="2928229" cy="3766553"/>
          </a:xfrm>
          <a:prstGeom prst="rect">
            <a:avLst/>
          </a:prstGeom>
          <a:ln>
            <a:solidFill>
              <a:schemeClr val="accent5"/>
            </a:solidFill>
          </a:ln>
        </p:spPr>
      </p:pic>
    </p:spTree>
    <p:extLst>
      <p:ext uri="{BB962C8B-B14F-4D97-AF65-F5344CB8AC3E}">
        <p14:creationId xmlns:p14="http://schemas.microsoft.com/office/powerpoint/2010/main" val="7276389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accent6">
            <a:lumMod val="20000"/>
            <a:lumOff val="80000"/>
          </a:schemeClr>
        </a:solidFill>
        <a:effectLst/>
      </p:bgPr>
    </p:bg>
    <p:spTree>
      <p:nvGrpSpPr>
        <p:cNvPr id="1" name="Shape 106"/>
        <p:cNvGrpSpPr/>
        <p:nvPr/>
      </p:nvGrpSpPr>
      <p:grpSpPr>
        <a:xfrm>
          <a:off x="0" y="0"/>
          <a:ext cx="0" cy="0"/>
          <a:chOff x="0" y="0"/>
          <a:chExt cx="0" cy="0"/>
        </a:xfrm>
      </p:grpSpPr>
      <p:sp>
        <p:nvSpPr>
          <p:cNvPr id="2" name="Title 1">
            <a:extLst>
              <a:ext uri="{FF2B5EF4-FFF2-40B4-BE49-F238E27FC236}">
                <a16:creationId xmlns:a16="http://schemas.microsoft.com/office/drawing/2014/main" id="{81D1CE88-9868-71D5-0E31-D76C730F3C52}"/>
              </a:ext>
            </a:extLst>
          </p:cNvPr>
          <p:cNvSpPr>
            <a:spLocks noGrp="1"/>
          </p:cNvSpPr>
          <p:nvPr>
            <p:ph type="title"/>
          </p:nvPr>
        </p:nvSpPr>
        <p:spPr>
          <a:xfrm>
            <a:off x="584354" y="601240"/>
            <a:ext cx="9219884" cy="637954"/>
          </a:xfrm>
          <a:noFill/>
        </p:spPr>
        <p:txBody>
          <a:bodyPr/>
          <a:lstStyle/>
          <a:p>
            <a:pPr lvl="0"/>
            <a:r>
              <a:rPr lang="en-US" sz="2386" dirty="0">
                <a:solidFill>
                  <a:schemeClr val="tx1"/>
                </a:solidFill>
              </a:rPr>
              <a:t>Russian Interference in 2016 U.S. Election</a:t>
            </a:r>
          </a:p>
        </p:txBody>
      </p:sp>
      <p:sp>
        <p:nvSpPr>
          <p:cNvPr id="3" name="Text Placeholder 2">
            <a:extLst>
              <a:ext uri="{FF2B5EF4-FFF2-40B4-BE49-F238E27FC236}">
                <a16:creationId xmlns:a16="http://schemas.microsoft.com/office/drawing/2014/main" id="{35A63063-D21A-76DB-6877-A5629A37796C}"/>
              </a:ext>
            </a:extLst>
          </p:cNvPr>
          <p:cNvSpPr>
            <a:spLocks noGrp="1"/>
          </p:cNvSpPr>
          <p:nvPr>
            <p:ph type="body" idx="1"/>
          </p:nvPr>
        </p:nvSpPr>
        <p:spPr>
          <a:xfrm>
            <a:off x="584353" y="1708351"/>
            <a:ext cx="4516429" cy="3545110"/>
          </a:xfrm>
        </p:spPr>
        <p:txBody>
          <a:bodyPr/>
          <a:lstStyle/>
          <a:p>
            <a:pPr lvl="0"/>
            <a:r>
              <a:rPr lang="en-US" dirty="0">
                <a:solidFill>
                  <a:schemeClr val="tx1"/>
                </a:solidFill>
              </a:rPr>
              <a:t>In 2018, the US government charged 12 Russian military intelligence officers for their alleged roles in interfering with the 2016 elections. </a:t>
            </a:r>
          </a:p>
          <a:p>
            <a:pPr lvl="0"/>
            <a:r>
              <a:rPr lang="en-US" dirty="0">
                <a:solidFill>
                  <a:schemeClr val="tx1"/>
                </a:solidFill>
              </a:rPr>
              <a:t>If you have any information about these people, please contact FBI or the US Consulate/Embassy. But please do not approach them on your own unless you know martial arts.</a:t>
            </a:r>
          </a:p>
        </p:txBody>
      </p:sp>
      <p:sp>
        <p:nvSpPr>
          <p:cNvPr id="4" name="Google Shape;90;p2">
            <a:extLst>
              <a:ext uri="{FF2B5EF4-FFF2-40B4-BE49-F238E27FC236}">
                <a16:creationId xmlns:a16="http://schemas.microsoft.com/office/drawing/2014/main" id="{E89075A1-8A2E-4F16-1D52-A6FF95381C25}"/>
              </a:ext>
            </a:extLst>
          </p:cNvPr>
          <p:cNvSpPr/>
          <p:nvPr/>
        </p:nvSpPr>
        <p:spPr>
          <a:xfrm>
            <a:off x="3597794" y="6251590"/>
            <a:ext cx="3193012" cy="336658"/>
          </a:xfrm>
          <a:prstGeom prst="roundRect">
            <a:avLst>
              <a:gd name="adj" fmla="val 16667"/>
            </a:avLst>
          </a:prstGeom>
          <a:solidFill>
            <a:schemeClr val="lt1"/>
          </a:solidFill>
          <a:ln>
            <a:noFill/>
          </a:ln>
        </p:spPr>
        <p:txBody>
          <a:bodyPr spcFirstLastPara="1" wrap="square" lIns="77902" tIns="122700" rIns="77902" bIns="77902" anchor="ctr" anchorCtr="0">
            <a:noAutofit/>
          </a:bodyPr>
          <a:lstStyle/>
          <a:p>
            <a:pPr algn="ctr">
              <a:spcAft>
                <a:spcPts val="511"/>
              </a:spcAft>
              <a:buClr>
                <a:srgbClr val="000000"/>
              </a:buClr>
              <a:buSzPts val="1200"/>
            </a:pPr>
            <a:r>
              <a:rPr lang="en-US" sz="1023">
                <a:solidFill>
                  <a:schemeClr val="dk1"/>
                </a:solidFill>
                <a:ea typeface="Arial"/>
                <a:cs typeface="Arial"/>
                <a:sym typeface="Arial"/>
              </a:rPr>
              <a:t>Corner logo to be removed on all pages for video</a:t>
            </a:r>
            <a:endParaRPr sz="1023">
              <a:solidFill>
                <a:schemeClr val="dk1"/>
              </a:solidFill>
              <a:ea typeface="Arial"/>
              <a:cs typeface="Arial"/>
              <a:sym typeface="Arial"/>
            </a:endParaRPr>
          </a:p>
        </p:txBody>
      </p:sp>
      <p:pic>
        <p:nvPicPr>
          <p:cNvPr id="5" name="Picture 4" descr="FBI wanted">
            <a:extLst>
              <a:ext uri="{FF2B5EF4-FFF2-40B4-BE49-F238E27FC236}">
                <a16:creationId xmlns:a16="http://schemas.microsoft.com/office/drawing/2014/main" id="{D3EA0120-1E83-23F4-FFA2-68C16CC1EBF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243443" y="1752312"/>
            <a:ext cx="4549934" cy="3545110"/>
          </a:xfrm>
          <a:prstGeom prst="rect">
            <a:avLst/>
          </a:prstGeom>
          <a:ln>
            <a:solidFill>
              <a:schemeClr val="accent5"/>
            </a:solidFill>
          </a:ln>
          <a:effectLst>
            <a:outerShdw blurRad="50800" dist="38100" dir="2700000" algn="tl" rotWithShape="0">
              <a:prstClr val="black">
                <a:alpha val="40000"/>
              </a:prstClr>
            </a:outerShdw>
          </a:effectLst>
        </p:spPr>
      </p:pic>
      <p:cxnSp>
        <p:nvCxnSpPr>
          <p:cNvPr id="6" name="Straight Connector 5">
            <a:extLst>
              <a:ext uri="{FF2B5EF4-FFF2-40B4-BE49-F238E27FC236}">
                <a16:creationId xmlns:a16="http://schemas.microsoft.com/office/drawing/2014/main" id="{2E789212-755C-6B1B-425C-E16417AECE41}"/>
              </a:ext>
            </a:extLst>
          </p:cNvPr>
          <p:cNvCxnSpPr/>
          <p:nvPr/>
        </p:nvCxnSpPr>
        <p:spPr>
          <a:xfrm>
            <a:off x="584354" y="1327150"/>
            <a:ext cx="9219884" cy="0"/>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539660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D9C04D-3016-CEF7-795B-0C53B5AFD331}"/>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22F9FBA9-C4C6-6AF8-86BE-3C5E67977046}"/>
              </a:ext>
            </a:extLst>
          </p:cNvPr>
          <p:cNvSpPr/>
          <p:nvPr/>
        </p:nvSpPr>
        <p:spPr>
          <a:xfrm>
            <a:off x="0" y="0"/>
            <a:ext cx="10388600" cy="5854700"/>
          </a:xfrm>
          <a:prstGeom prst="rect">
            <a:avLst/>
          </a:prstGeom>
          <a:solidFill>
            <a:srgbClr val="FE9851">
              <a:alpha val="15686"/>
            </a:srgbClr>
          </a:solidFill>
        </p:spPr>
        <p:txBody>
          <a:bodyPr/>
          <a:lstStyle/>
          <a:p>
            <a:endParaRPr lang="en-US"/>
          </a:p>
        </p:txBody>
      </p:sp>
      <p:pic>
        <p:nvPicPr>
          <p:cNvPr id="3" name="Picture 3">
            <a:extLst>
              <a:ext uri="{FF2B5EF4-FFF2-40B4-BE49-F238E27FC236}">
                <a16:creationId xmlns:a16="http://schemas.microsoft.com/office/drawing/2014/main" id="{5C266EE6-FEFA-59D6-A4C2-A9C5C97876BC}"/>
              </a:ext>
            </a:extLst>
          </p:cNvPr>
          <p:cNvPicPr>
            <a:picLocks noChangeAspect="1"/>
          </p:cNvPicPr>
          <p:nvPr/>
        </p:nvPicPr>
        <p:blipFill>
          <a:blip r:embed="rId2"/>
          <a:srcRect/>
          <a:stretch>
            <a:fillRect/>
          </a:stretch>
        </p:blipFill>
        <p:spPr>
          <a:xfrm>
            <a:off x="5410200" y="1016000"/>
            <a:ext cx="3810000" cy="3810000"/>
          </a:xfrm>
          <a:prstGeom prst="roundRect">
            <a:avLst>
              <a:gd name="adj" fmla="val 6000"/>
            </a:avLst>
          </a:prstGeom>
        </p:spPr>
      </p:pic>
      <p:sp>
        <p:nvSpPr>
          <p:cNvPr id="4" name="AutoShape 4">
            <a:extLst>
              <a:ext uri="{FF2B5EF4-FFF2-40B4-BE49-F238E27FC236}">
                <a16:creationId xmlns:a16="http://schemas.microsoft.com/office/drawing/2014/main" id="{87D7707F-11D3-6FAC-8C9B-F3A77C733C0D}"/>
              </a:ext>
            </a:extLst>
          </p:cNvPr>
          <p:cNvSpPr/>
          <p:nvPr/>
        </p:nvSpPr>
        <p:spPr>
          <a:xfrm>
            <a:off x="1016000" y="2540000"/>
            <a:ext cx="3810000" cy="2146300"/>
          </a:xfrm>
          <a:prstGeom prst="rect">
            <a:avLst/>
          </a:prstGeom>
          <a:solidFill>
            <a:srgbClr val="000000">
              <a:alpha val="0"/>
            </a:srgbClr>
          </a:solidFill>
        </p:spPr>
        <p:txBody>
          <a:bodyPr/>
          <a:lstStyle/>
          <a:p>
            <a:endParaRPr lang="en-US"/>
          </a:p>
        </p:txBody>
      </p:sp>
      <p:sp>
        <p:nvSpPr>
          <p:cNvPr id="5" name="AutoShape 5">
            <a:extLst>
              <a:ext uri="{FF2B5EF4-FFF2-40B4-BE49-F238E27FC236}">
                <a16:creationId xmlns:a16="http://schemas.microsoft.com/office/drawing/2014/main" id="{66B854F7-A66B-5C84-1BB8-304A87A5495E}"/>
              </a:ext>
            </a:extLst>
          </p:cNvPr>
          <p:cNvSpPr/>
          <p:nvPr/>
        </p:nvSpPr>
        <p:spPr>
          <a:xfrm>
            <a:off x="5410200" y="1016000"/>
            <a:ext cx="3810000" cy="3810000"/>
          </a:xfrm>
          <a:prstGeom prst="rect">
            <a:avLst/>
          </a:prstGeom>
          <a:solidFill>
            <a:srgbClr val="000000">
              <a:alpha val="0"/>
            </a:srgbClr>
          </a:solidFill>
        </p:spPr>
        <p:txBody>
          <a:bodyPr/>
          <a:lstStyle/>
          <a:p>
            <a:endParaRPr lang="en-US"/>
          </a:p>
        </p:txBody>
      </p:sp>
      <p:sp>
        <p:nvSpPr>
          <p:cNvPr id="6" name="AutoShape 6">
            <a:extLst>
              <a:ext uri="{FF2B5EF4-FFF2-40B4-BE49-F238E27FC236}">
                <a16:creationId xmlns:a16="http://schemas.microsoft.com/office/drawing/2014/main" id="{FD6B78D1-B7B2-09D5-AED3-44EF02573C46}"/>
              </a:ext>
            </a:extLst>
          </p:cNvPr>
          <p:cNvSpPr/>
          <p:nvPr/>
        </p:nvSpPr>
        <p:spPr>
          <a:xfrm>
            <a:off x="1016000" y="2514600"/>
            <a:ext cx="635000" cy="25400"/>
          </a:xfrm>
          <a:prstGeom prst="rect">
            <a:avLst/>
          </a:prstGeom>
          <a:solidFill>
            <a:srgbClr val="000000"/>
          </a:solidFill>
        </p:spPr>
        <p:txBody>
          <a:bodyPr/>
          <a:lstStyle/>
          <a:p>
            <a:endParaRPr lang="en-US"/>
          </a:p>
        </p:txBody>
      </p:sp>
      <p:sp>
        <p:nvSpPr>
          <p:cNvPr id="7" name="TextBox 7">
            <a:extLst>
              <a:ext uri="{FF2B5EF4-FFF2-40B4-BE49-F238E27FC236}">
                <a16:creationId xmlns:a16="http://schemas.microsoft.com/office/drawing/2014/main" id="{BFCEEAF5-8F49-047B-47D5-6C7BED1B22B9}"/>
              </a:ext>
            </a:extLst>
          </p:cNvPr>
          <p:cNvSpPr txBox="1"/>
          <p:nvPr/>
        </p:nvSpPr>
        <p:spPr>
          <a:xfrm>
            <a:off x="1016000" y="1016000"/>
            <a:ext cx="3810000" cy="1270000"/>
          </a:xfrm>
          <a:prstGeom prst="rect">
            <a:avLst/>
          </a:prstGeom>
          <a:solidFill>
            <a:srgbClr val="000000">
              <a:alpha val="0"/>
            </a:srgbClr>
          </a:solidFill>
        </p:spPr>
        <p:txBody>
          <a:bodyPr lIns="0" tIns="0" rIns="0" bIns="0" rtlCol="0" anchor="ctr"/>
          <a:lstStyle/>
          <a:p>
            <a:pPr indent="0" algn="l">
              <a:lnSpc>
                <a:spcPct val="100000"/>
              </a:lnSpc>
              <a:defRPr/>
            </a:pPr>
            <a:r>
              <a:rPr lang="en-US" sz="2800" b="1">
                <a:solidFill>
                  <a:srgbClr val="000000"/>
                </a:solidFill>
                <a:latin typeface="苹方-简"/>
              </a:rPr>
              <a:t>Overview of the 2024 Presidential Election Landscape</a:t>
            </a:r>
            <a:endParaRPr lang="en-US" sz="1100"/>
          </a:p>
        </p:txBody>
      </p:sp>
      <p:sp>
        <p:nvSpPr>
          <p:cNvPr id="8" name="TextBox 8">
            <a:extLst>
              <a:ext uri="{FF2B5EF4-FFF2-40B4-BE49-F238E27FC236}">
                <a16:creationId xmlns:a16="http://schemas.microsoft.com/office/drawing/2014/main" id="{C1370640-223E-C19B-3792-79F3CF57281F}"/>
              </a:ext>
            </a:extLst>
          </p:cNvPr>
          <p:cNvSpPr txBox="1"/>
          <p:nvPr/>
        </p:nvSpPr>
        <p:spPr>
          <a:xfrm>
            <a:off x="1016000" y="2794000"/>
            <a:ext cx="3810000" cy="266700"/>
          </a:xfrm>
          <a:prstGeom prst="rect">
            <a:avLst/>
          </a:prstGeom>
          <a:solidFill>
            <a:srgbClr val="000000">
              <a:alpha val="0"/>
            </a:srgbClr>
          </a:solidFill>
        </p:spPr>
        <p:txBody>
          <a:bodyPr lIns="0" tIns="0" rIns="0" bIns="0" rtlCol="0" anchor="ctr"/>
          <a:lstStyle/>
          <a:p>
            <a:pPr indent="0" algn="l">
              <a:lnSpc>
                <a:spcPct val="100000"/>
              </a:lnSpc>
              <a:defRPr/>
            </a:pPr>
            <a:r>
              <a:rPr lang="en-US" sz="1800" b="1">
                <a:solidFill>
                  <a:srgbClr val="000000"/>
                </a:solidFill>
                <a:latin typeface="苹方-简"/>
              </a:rPr>
              <a:t>Impact of Misinformation</a:t>
            </a:r>
            <a:endParaRPr lang="en-US" sz="1100"/>
          </a:p>
        </p:txBody>
      </p:sp>
      <p:sp>
        <p:nvSpPr>
          <p:cNvPr id="9" name="TextBox 9">
            <a:extLst>
              <a:ext uri="{FF2B5EF4-FFF2-40B4-BE49-F238E27FC236}">
                <a16:creationId xmlns:a16="http://schemas.microsoft.com/office/drawing/2014/main" id="{D5A976D7-D753-E228-AECA-9634B043A6D5}"/>
              </a:ext>
            </a:extLst>
          </p:cNvPr>
          <p:cNvSpPr txBox="1"/>
          <p:nvPr/>
        </p:nvSpPr>
        <p:spPr>
          <a:xfrm>
            <a:off x="1016000" y="3200400"/>
            <a:ext cx="3810000" cy="1485900"/>
          </a:xfrm>
          <a:prstGeom prst="rect">
            <a:avLst/>
          </a:prstGeom>
          <a:solidFill>
            <a:srgbClr val="000000">
              <a:alpha val="0"/>
            </a:srgbClr>
          </a:solidFill>
        </p:spPr>
        <p:txBody>
          <a:bodyPr lIns="0" tIns="0" rIns="0" bIns="0" rtlCol="0" anchor="ctr"/>
          <a:lstStyle/>
          <a:p>
            <a:pPr indent="0" algn="l">
              <a:lnSpc>
                <a:spcPct val="100000"/>
              </a:lnSpc>
              <a:defRPr/>
            </a:pPr>
            <a:r>
              <a:rPr lang="en-US" sz="1400" b="0">
                <a:solidFill>
                  <a:srgbClr val="000000"/>
                </a:solidFill>
                <a:latin typeface="苹方-简"/>
              </a:rPr>
              <a:t>The 2024 Presidential Election landscape is significantly shaped by the pervasive spread of misinformation and disinformation, which poses challenges to informed voter decision-making and threatens the integrity of the electoral process, necessitating robust strategies for detection and mitigation.</a:t>
            </a:r>
            <a:endParaRPr lang="en-US" sz="1100"/>
          </a:p>
        </p:txBody>
      </p:sp>
    </p:spTree>
    <p:extLst>
      <p:ext uri="{BB962C8B-B14F-4D97-AF65-F5344CB8AC3E}">
        <p14:creationId xmlns:p14="http://schemas.microsoft.com/office/powerpoint/2010/main" val="18321045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0388600" cy="5854700"/>
          </a:xfrm>
          <a:prstGeom prst="rect">
            <a:avLst/>
          </a:prstGeom>
          <a:solidFill>
            <a:srgbClr val="FE9851">
              <a:alpha val="15686"/>
            </a:srgbClr>
          </a:solidFill>
        </p:spPr>
        <p:txBody>
          <a:bodyPr/>
          <a:lstStyle/>
          <a:p>
            <a:endParaRPr lang="en-US"/>
          </a:p>
        </p:txBody>
      </p:sp>
      <p:pic>
        <p:nvPicPr>
          <p:cNvPr id="3" name="Picture 3"/>
          <p:cNvPicPr>
            <a:picLocks noChangeAspect="1"/>
          </p:cNvPicPr>
          <p:nvPr/>
        </p:nvPicPr>
        <p:blipFill>
          <a:blip r:embed="rId2"/>
          <a:srcRect/>
          <a:stretch>
            <a:fillRect/>
          </a:stretch>
        </p:blipFill>
        <p:spPr>
          <a:xfrm>
            <a:off x="1016000" y="1016000"/>
            <a:ext cx="3810000" cy="3810000"/>
          </a:xfrm>
          <a:prstGeom prst="roundRect">
            <a:avLst>
              <a:gd name="adj" fmla="val 6000"/>
            </a:avLst>
          </a:prstGeom>
        </p:spPr>
      </p:pic>
      <p:sp>
        <p:nvSpPr>
          <p:cNvPr id="4" name="AutoShape 4"/>
          <p:cNvSpPr/>
          <p:nvPr/>
        </p:nvSpPr>
        <p:spPr>
          <a:xfrm>
            <a:off x="5461000" y="2540000"/>
            <a:ext cx="3810000" cy="2349500"/>
          </a:xfrm>
          <a:prstGeom prst="rect">
            <a:avLst/>
          </a:prstGeom>
          <a:solidFill>
            <a:srgbClr val="000000">
              <a:alpha val="0"/>
            </a:srgbClr>
          </a:solidFill>
        </p:spPr>
        <p:txBody>
          <a:bodyPr/>
          <a:lstStyle/>
          <a:p>
            <a:endParaRPr lang="en-US"/>
          </a:p>
        </p:txBody>
      </p:sp>
      <p:sp>
        <p:nvSpPr>
          <p:cNvPr id="5" name="AutoShape 5"/>
          <p:cNvSpPr/>
          <p:nvPr/>
        </p:nvSpPr>
        <p:spPr>
          <a:xfrm>
            <a:off x="1016000" y="1016000"/>
            <a:ext cx="3810000" cy="3810000"/>
          </a:xfrm>
          <a:prstGeom prst="rect">
            <a:avLst/>
          </a:prstGeom>
          <a:solidFill>
            <a:srgbClr val="000000">
              <a:alpha val="0"/>
            </a:srgbClr>
          </a:solidFill>
        </p:spPr>
        <p:txBody>
          <a:bodyPr/>
          <a:lstStyle/>
          <a:p>
            <a:endParaRPr lang="en-US"/>
          </a:p>
        </p:txBody>
      </p:sp>
      <p:sp>
        <p:nvSpPr>
          <p:cNvPr id="6" name="AutoShape 6"/>
          <p:cNvSpPr/>
          <p:nvPr/>
        </p:nvSpPr>
        <p:spPr>
          <a:xfrm>
            <a:off x="5461000" y="2514600"/>
            <a:ext cx="635000" cy="25400"/>
          </a:xfrm>
          <a:prstGeom prst="rect">
            <a:avLst/>
          </a:prstGeom>
          <a:solidFill>
            <a:srgbClr val="000000"/>
          </a:solidFill>
        </p:spPr>
        <p:txBody>
          <a:bodyPr/>
          <a:lstStyle/>
          <a:p>
            <a:endParaRPr lang="en-US"/>
          </a:p>
        </p:txBody>
      </p:sp>
      <p:sp>
        <p:nvSpPr>
          <p:cNvPr id="7" name="TextBox 7"/>
          <p:cNvSpPr txBox="1"/>
          <p:nvPr/>
        </p:nvSpPr>
        <p:spPr>
          <a:xfrm>
            <a:off x="5461000" y="1016000"/>
            <a:ext cx="3810000" cy="1270000"/>
          </a:xfrm>
          <a:prstGeom prst="rect">
            <a:avLst/>
          </a:prstGeom>
          <a:solidFill>
            <a:srgbClr val="000000">
              <a:alpha val="0"/>
            </a:srgbClr>
          </a:solidFill>
        </p:spPr>
        <p:txBody>
          <a:bodyPr lIns="0" tIns="0" rIns="0" bIns="0" rtlCol="0" anchor="ctr"/>
          <a:lstStyle/>
          <a:p>
            <a:pPr indent="0" algn="l">
              <a:lnSpc>
                <a:spcPct val="100000"/>
              </a:lnSpc>
              <a:defRPr/>
            </a:pPr>
            <a:r>
              <a:rPr lang="en-US" sz="2800" b="1">
                <a:solidFill>
                  <a:srgbClr val="000000"/>
                </a:solidFill>
                <a:latin typeface="苹方-简"/>
              </a:rPr>
              <a:t>Importance of Addressing Misinformation</a:t>
            </a:r>
            <a:endParaRPr lang="en-US" sz="1100"/>
          </a:p>
        </p:txBody>
      </p:sp>
      <p:sp>
        <p:nvSpPr>
          <p:cNvPr id="8" name="TextBox 8"/>
          <p:cNvSpPr txBox="1"/>
          <p:nvPr/>
        </p:nvSpPr>
        <p:spPr>
          <a:xfrm>
            <a:off x="5461000" y="2794000"/>
            <a:ext cx="3810000" cy="266700"/>
          </a:xfrm>
          <a:prstGeom prst="rect">
            <a:avLst/>
          </a:prstGeom>
          <a:solidFill>
            <a:srgbClr val="000000">
              <a:alpha val="0"/>
            </a:srgbClr>
          </a:solidFill>
        </p:spPr>
        <p:txBody>
          <a:bodyPr lIns="0" tIns="0" rIns="0" bIns="0" rtlCol="0" anchor="ctr"/>
          <a:lstStyle/>
          <a:p>
            <a:pPr indent="0" algn="l">
              <a:lnSpc>
                <a:spcPct val="100000"/>
              </a:lnSpc>
              <a:defRPr/>
            </a:pPr>
            <a:r>
              <a:rPr lang="en-US" sz="1800" b="1">
                <a:solidFill>
                  <a:srgbClr val="000000"/>
                </a:solidFill>
                <a:latin typeface="苹方-简"/>
              </a:rPr>
              <a:t>Preserving Democratic Integrity</a:t>
            </a:r>
            <a:endParaRPr lang="en-US" sz="1100"/>
          </a:p>
        </p:txBody>
      </p:sp>
      <p:sp>
        <p:nvSpPr>
          <p:cNvPr id="9" name="TextBox 9"/>
          <p:cNvSpPr txBox="1"/>
          <p:nvPr/>
        </p:nvSpPr>
        <p:spPr>
          <a:xfrm>
            <a:off x="5461000" y="3200400"/>
            <a:ext cx="3810000" cy="1701800"/>
          </a:xfrm>
          <a:prstGeom prst="rect">
            <a:avLst/>
          </a:prstGeom>
          <a:solidFill>
            <a:srgbClr val="000000">
              <a:alpha val="0"/>
            </a:srgbClr>
          </a:solidFill>
        </p:spPr>
        <p:txBody>
          <a:bodyPr lIns="0" tIns="0" rIns="0" bIns="0" rtlCol="0" anchor="ctr"/>
          <a:lstStyle/>
          <a:p>
            <a:pPr indent="0" algn="l">
              <a:lnSpc>
                <a:spcPct val="100000"/>
              </a:lnSpc>
              <a:defRPr/>
            </a:pPr>
            <a:r>
              <a:rPr lang="en-US" sz="1400" b="0">
                <a:solidFill>
                  <a:srgbClr val="000000"/>
                </a:solidFill>
                <a:latin typeface="苹方-简"/>
              </a:rPr>
              <a:t>Addressing misinformation is crucial for maintaining the integrity of the electoral process, as it ensures that voters have access to accurate information, thereby fostering informed decision-making and enhancing public trust in democratic institutions during the 2024 Presidential Election.</a:t>
            </a:r>
            <a:endParaRPr lang="en-US" sz="11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screen">
            <a:extLst>
              <a:ext uri="{28A0092B-C50C-407E-A947-70E740481C1C}">
                <a14:useLocalDpi xmlns:a14="http://schemas.microsoft.com/office/drawing/2010/main"/>
              </a:ext>
            </a:extLst>
          </a:blip>
          <a:srcRect l="1000" r="1000"/>
          <a:stretch>
            <a:fillRect/>
          </a:stretch>
        </p:blipFill>
        <p:spPr>
          <a:xfrm>
            <a:off x="0" y="0"/>
            <a:ext cx="10388600" cy="5854700"/>
          </a:xfrm>
          <a:prstGeom prst="rect">
            <a:avLst/>
          </a:prstGeom>
        </p:spPr>
      </p:pic>
      <p:sp>
        <p:nvSpPr>
          <p:cNvPr id="3" name="AutoShape 3"/>
          <p:cNvSpPr/>
          <p:nvPr/>
        </p:nvSpPr>
        <p:spPr>
          <a:xfrm>
            <a:off x="0" y="0"/>
            <a:ext cx="10388600" cy="5854700"/>
          </a:xfrm>
          <a:prstGeom prst="rect">
            <a:avLst/>
          </a:prstGeom>
          <a:solidFill>
            <a:srgbClr val="000000">
              <a:alpha val="0"/>
            </a:srgbClr>
          </a:solidFill>
        </p:spPr>
        <p:txBody>
          <a:bodyPr/>
          <a:lstStyle/>
          <a:p>
            <a:endParaRPr lang="en-US"/>
          </a:p>
        </p:txBody>
      </p:sp>
      <p:pic>
        <p:nvPicPr>
          <p:cNvPr id="4" name="Picture 4"/>
          <p:cNvPicPr>
            <a:picLocks noChangeAspect="1"/>
          </p:cNvPicPr>
          <p:nvPr/>
        </p:nvPicPr>
        <p:blipFill>
          <a:blip r:embed="rId3" cstate="screen">
            <a:extLst>
              <a:ext uri="{28A0092B-C50C-407E-A947-70E740481C1C}">
                <a14:useLocalDpi xmlns:a14="http://schemas.microsoft.com/office/drawing/2010/main"/>
              </a:ext>
            </a:extLst>
          </a:blip>
          <a:srcRect l="1000" r="1000"/>
          <a:stretch>
            <a:fillRect/>
          </a:stretch>
        </p:blipFill>
        <p:spPr>
          <a:xfrm>
            <a:off x="0" y="0"/>
            <a:ext cx="10388600" cy="5854700"/>
          </a:xfrm>
          <a:prstGeom prst="rect">
            <a:avLst/>
          </a:prstGeom>
        </p:spPr>
      </p:pic>
      <p:sp>
        <p:nvSpPr>
          <p:cNvPr id="5" name="AutoShape 5"/>
          <p:cNvSpPr/>
          <p:nvPr/>
        </p:nvSpPr>
        <p:spPr>
          <a:xfrm>
            <a:off x="762000" y="1778000"/>
            <a:ext cx="8864600" cy="266700"/>
          </a:xfrm>
          <a:prstGeom prst="rect">
            <a:avLst/>
          </a:prstGeom>
          <a:solidFill>
            <a:srgbClr val="000000">
              <a:alpha val="0"/>
            </a:srgbClr>
          </a:solidFill>
        </p:spPr>
        <p:txBody>
          <a:bodyPr/>
          <a:lstStyle/>
          <a:p>
            <a:endParaRPr lang="en-US"/>
          </a:p>
        </p:txBody>
      </p:sp>
      <p:sp>
        <p:nvSpPr>
          <p:cNvPr id="6" name="AutoShape 6"/>
          <p:cNvSpPr/>
          <p:nvPr/>
        </p:nvSpPr>
        <p:spPr>
          <a:xfrm>
            <a:off x="0" y="0"/>
            <a:ext cx="10388600" cy="5854700"/>
          </a:xfrm>
          <a:prstGeom prst="rect">
            <a:avLst/>
          </a:prstGeom>
          <a:solidFill>
            <a:srgbClr val="000000">
              <a:alpha val="0"/>
            </a:srgbClr>
          </a:solidFill>
        </p:spPr>
        <p:txBody>
          <a:bodyPr/>
          <a:lstStyle/>
          <a:p>
            <a:endParaRPr lang="en-US"/>
          </a:p>
        </p:txBody>
      </p:sp>
      <p:sp>
        <p:nvSpPr>
          <p:cNvPr id="7" name="AutoShape 7"/>
          <p:cNvSpPr/>
          <p:nvPr/>
        </p:nvSpPr>
        <p:spPr>
          <a:xfrm>
            <a:off x="3632200" y="4584700"/>
            <a:ext cx="3111500" cy="0"/>
          </a:xfrm>
          <a:prstGeom prst="rect">
            <a:avLst/>
          </a:prstGeom>
          <a:solidFill>
            <a:srgbClr val="000000"/>
          </a:solidFill>
        </p:spPr>
        <p:txBody>
          <a:bodyPr/>
          <a:lstStyle/>
          <a:p>
            <a:endParaRPr lang="en-US"/>
          </a:p>
        </p:txBody>
      </p:sp>
      <p:sp>
        <p:nvSpPr>
          <p:cNvPr id="8" name="TextBox 8"/>
          <p:cNvSpPr txBox="1"/>
          <p:nvPr/>
        </p:nvSpPr>
        <p:spPr>
          <a:xfrm>
            <a:off x="762000" y="2654300"/>
            <a:ext cx="8864600" cy="419100"/>
          </a:xfrm>
          <a:prstGeom prst="rect">
            <a:avLst/>
          </a:prstGeom>
          <a:solidFill>
            <a:srgbClr val="000000">
              <a:alpha val="0"/>
            </a:srgbClr>
          </a:solidFill>
        </p:spPr>
        <p:txBody>
          <a:bodyPr lIns="0" tIns="0" rIns="0" bIns="0" rtlCol="0" anchor="ctr"/>
          <a:lstStyle/>
          <a:p>
            <a:pPr indent="0" algn="ctr">
              <a:lnSpc>
                <a:spcPct val="100000"/>
              </a:lnSpc>
              <a:defRPr/>
            </a:pPr>
            <a:r>
              <a:rPr lang="en-US" sz="2800" b="1">
                <a:solidFill>
                  <a:srgbClr val="000000"/>
                </a:solidFill>
                <a:latin typeface="苹方-简"/>
              </a:rPr>
              <a:t>Examples of Misinformation in the 2024 Election</a:t>
            </a:r>
            <a:endParaRPr lang="en-US" sz="1100"/>
          </a:p>
        </p:txBody>
      </p:sp>
      <p:sp>
        <p:nvSpPr>
          <p:cNvPr id="9" name="TextBox 9"/>
          <p:cNvSpPr txBox="1"/>
          <p:nvPr/>
        </p:nvSpPr>
        <p:spPr>
          <a:xfrm>
            <a:off x="762000" y="1778000"/>
            <a:ext cx="8864600" cy="266700"/>
          </a:xfrm>
          <a:prstGeom prst="rect">
            <a:avLst/>
          </a:prstGeom>
          <a:solidFill>
            <a:srgbClr val="000000">
              <a:alpha val="0"/>
            </a:srgbClr>
          </a:solidFill>
        </p:spPr>
        <p:txBody>
          <a:bodyPr lIns="0" tIns="0" rIns="0" bIns="0" rtlCol="0" anchor="ctr"/>
          <a:lstStyle/>
          <a:p>
            <a:pPr indent="0" algn="ctr">
              <a:lnSpc>
                <a:spcPct val="100000"/>
              </a:lnSpc>
              <a:defRPr/>
            </a:pPr>
            <a:r>
              <a:rPr lang="en-US" sz="2400" b="1" dirty="0">
                <a:solidFill>
                  <a:srgbClr val="000000"/>
                </a:solidFill>
                <a:latin typeface="苹方-简"/>
              </a:rPr>
              <a:t>Section 2</a:t>
            </a:r>
            <a:endParaRPr lang="en-US" sz="2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screen">
            <a:extLst>
              <a:ext uri="{28A0092B-C50C-407E-A947-70E740481C1C}">
                <a14:useLocalDpi xmlns:a14="http://schemas.microsoft.com/office/drawing/2010/main"/>
              </a:ext>
            </a:extLst>
          </a:blip>
          <a:srcRect l="11000" r="11000"/>
          <a:stretch>
            <a:fillRect/>
          </a:stretch>
        </p:blipFill>
        <p:spPr>
          <a:xfrm>
            <a:off x="0" y="0"/>
            <a:ext cx="10388600" cy="7442200"/>
          </a:xfrm>
          <a:prstGeom prst="rect">
            <a:avLst/>
          </a:prstGeom>
        </p:spPr>
      </p:pic>
      <p:pic>
        <p:nvPicPr>
          <p:cNvPr id="4" name="Picture 4"/>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0"/>
            <a:ext cx="2717540" cy="5854700"/>
          </a:xfrm>
          <a:prstGeom prst="rect">
            <a:avLst/>
          </a:prstGeom>
        </p:spPr>
      </p:pic>
      <p:sp>
        <p:nvSpPr>
          <p:cNvPr id="5" name="AutoShape 5"/>
          <p:cNvSpPr/>
          <p:nvPr/>
        </p:nvSpPr>
        <p:spPr>
          <a:xfrm>
            <a:off x="3136899" y="910314"/>
            <a:ext cx="6770102" cy="1917458"/>
          </a:xfrm>
          <a:prstGeom prst="roundRect">
            <a:avLst>
              <a:gd name="adj" fmla="val 12307"/>
            </a:avLst>
          </a:prstGeom>
          <a:solidFill>
            <a:srgbClr val="FE9851">
              <a:alpha val="15686"/>
            </a:srgbClr>
          </a:solidFill>
          <a:ln w="12700">
            <a:solidFill>
              <a:srgbClr val="FCDBE0"/>
            </a:solidFill>
          </a:ln>
        </p:spPr>
        <p:txBody>
          <a:bodyPr/>
          <a:lstStyle/>
          <a:p>
            <a:endParaRPr lang="en-US"/>
          </a:p>
        </p:txBody>
      </p:sp>
      <p:sp>
        <p:nvSpPr>
          <p:cNvPr id="6" name="AutoShape 6"/>
          <p:cNvSpPr/>
          <p:nvPr/>
        </p:nvSpPr>
        <p:spPr>
          <a:xfrm>
            <a:off x="3136899" y="3241674"/>
            <a:ext cx="6756385" cy="2200275"/>
          </a:xfrm>
          <a:prstGeom prst="roundRect">
            <a:avLst>
              <a:gd name="adj" fmla="val 14159"/>
            </a:avLst>
          </a:prstGeom>
          <a:solidFill>
            <a:srgbClr val="FE9851">
              <a:alpha val="15686"/>
            </a:srgbClr>
          </a:solidFill>
          <a:ln w="12700">
            <a:solidFill>
              <a:srgbClr val="FCDBE0"/>
            </a:solidFill>
          </a:ln>
        </p:spPr>
        <p:txBody>
          <a:bodyPr/>
          <a:lstStyle/>
          <a:p>
            <a:endParaRPr lang="en-US"/>
          </a:p>
        </p:txBody>
      </p:sp>
      <p:sp>
        <p:nvSpPr>
          <p:cNvPr id="8" name="AutoShape 8"/>
          <p:cNvSpPr/>
          <p:nvPr/>
        </p:nvSpPr>
        <p:spPr>
          <a:xfrm>
            <a:off x="3956" y="6350"/>
            <a:ext cx="2805963" cy="6045200"/>
          </a:xfrm>
          <a:prstGeom prst="rect">
            <a:avLst/>
          </a:prstGeom>
          <a:solidFill>
            <a:srgbClr val="000000">
              <a:alpha val="0"/>
            </a:srgbClr>
          </a:solidFill>
        </p:spPr>
        <p:txBody>
          <a:bodyPr/>
          <a:lstStyle/>
          <a:p>
            <a:endParaRPr lang="en-US"/>
          </a:p>
        </p:txBody>
      </p:sp>
      <p:sp>
        <p:nvSpPr>
          <p:cNvPr id="9" name="AutoShape 9"/>
          <p:cNvSpPr/>
          <p:nvPr/>
        </p:nvSpPr>
        <p:spPr>
          <a:xfrm>
            <a:off x="4064000" y="1676400"/>
            <a:ext cx="0" cy="1308100"/>
          </a:xfrm>
          <a:prstGeom prst="rect">
            <a:avLst/>
          </a:prstGeom>
          <a:solidFill>
            <a:srgbClr val="FFFFFF"/>
          </a:solidFill>
        </p:spPr>
        <p:txBody>
          <a:bodyPr/>
          <a:lstStyle/>
          <a:p>
            <a:endParaRPr lang="en-US"/>
          </a:p>
        </p:txBody>
      </p:sp>
      <p:sp>
        <p:nvSpPr>
          <p:cNvPr id="10" name="AutoShape 10"/>
          <p:cNvSpPr/>
          <p:nvPr/>
        </p:nvSpPr>
        <p:spPr>
          <a:xfrm>
            <a:off x="4064000" y="3517900"/>
            <a:ext cx="0" cy="1130300"/>
          </a:xfrm>
          <a:prstGeom prst="rect">
            <a:avLst/>
          </a:prstGeom>
          <a:solidFill>
            <a:srgbClr val="FFFFFF"/>
          </a:solidFill>
        </p:spPr>
        <p:txBody>
          <a:bodyPr/>
          <a:lstStyle/>
          <a:p>
            <a:endParaRPr lang="en-US"/>
          </a:p>
        </p:txBody>
      </p:sp>
      <p:sp>
        <p:nvSpPr>
          <p:cNvPr id="11" name="AutoShape 11"/>
          <p:cNvSpPr/>
          <p:nvPr/>
        </p:nvSpPr>
        <p:spPr>
          <a:xfrm>
            <a:off x="4064000" y="5181600"/>
            <a:ext cx="0" cy="1308100"/>
          </a:xfrm>
          <a:prstGeom prst="rect">
            <a:avLst/>
          </a:prstGeom>
          <a:solidFill>
            <a:srgbClr val="FFFFFF"/>
          </a:solidFill>
        </p:spPr>
        <p:txBody>
          <a:bodyPr/>
          <a:lstStyle/>
          <a:p>
            <a:endParaRPr lang="en-US"/>
          </a:p>
        </p:txBody>
      </p:sp>
      <p:sp>
        <p:nvSpPr>
          <p:cNvPr id="12" name="AutoShape 12"/>
          <p:cNvSpPr/>
          <p:nvPr/>
        </p:nvSpPr>
        <p:spPr>
          <a:xfrm>
            <a:off x="0" y="0"/>
            <a:ext cx="0" cy="0"/>
          </a:xfrm>
          <a:prstGeom prst="rect">
            <a:avLst/>
          </a:prstGeom>
          <a:solidFill>
            <a:srgbClr val="000000">
              <a:alpha val="0"/>
            </a:srgbClr>
          </a:solidFill>
        </p:spPr>
        <p:txBody>
          <a:bodyPr/>
          <a:lstStyle/>
          <a:p>
            <a:endParaRPr lang="en-US"/>
          </a:p>
        </p:txBody>
      </p:sp>
      <p:sp>
        <p:nvSpPr>
          <p:cNvPr id="13" name="TextBox 13"/>
          <p:cNvSpPr txBox="1"/>
          <p:nvPr/>
        </p:nvSpPr>
        <p:spPr>
          <a:xfrm>
            <a:off x="3344582" y="59414"/>
            <a:ext cx="6324596" cy="850900"/>
          </a:xfrm>
          <a:prstGeom prst="rect">
            <a:avLst/>
          </a:prstGeom>
          <a:solidFill>
            <a:srgbClr val="000000">
              <a:alpha val="0"/>
            </a:srgbClr>
          </a:solidFill>
        </p:spPr>
        <p:txBody>
          <a:bodyPr lIns="0" tIns="0" rIns="0" bIns="0" rtlCol="0" anchor="ctr"/>
          <a:lstStyle/>
          <a:p>
            <a:pPr indent="0" algn="l">
              <a:lnSpc>
                <a:spcPct val="100000"/>
              </a:lnSpc>
              <a:defRPr/>
            </a:pPr>
            <a:r>
              <a:rPr lang="en-US" sz="2400" b="1" dirty="0">
                <a:solidFill>
                  <a:srgbClr val="000000"/>
                </a:solidFill>
                <a:latin typeface="苹方-简"/>
              </a:rPr>
              <a:t>Misleading Statements about Candidates</a:t>
            </a:r>
            <a:endParaRPr lang="en-US" sz="2400" dirty="0"/>
          </a:p>
        </p:txBody>
      </p:sp>
      <p:sp>
        <p:nvSpPr>
          <p:cNvPr id="14" name="TextBox 14"/>
          <p:cNvSpPr txBox="1"/>
          <p:nvPr/>
        </p:nvSpPr>
        <p:spPr>
          <a:xfrm>
            <a:off x="3411758" y="1082987"/>
            <a:ext cx="5397500" cy="266700"/>
          </a:xfrm>
          <a:prstGeom prst="rect">
            <a:avLst/>
          </a:prstGeom>
          <a:solidFill>
            <a:srgbClr val="000000">
              <a:alpha val="0"/>
            </a:srgbClr>
          </a:solidFill>
        </p:spPr>
        <p:txBody>
          <a:bodyPr lIns="0" tIns="0" rIns="0" bIns="0" rtlCol="0" anchor="ctr"/>
          <a:lstStyle/>
          <a:p>
            <a:pPr indent="0" algn="l">
              <a:lnSpc>
                <a:spcPct val="100000"/>
              </a:lnSpc>
              <a:defRPr/>
            </a:pPr>
            <a:r>
              <a:rPr lang="en-US" sz="1800" b="1" dirty="0">
                <a:solidFill>
                  <a:srgbClr val="000000"/>
                </a:solidFill>
                <a:latin typeface="苹方-简"/>
              </a:rPr>
              <a:t>Distortion of Candidate Positions</a:t>
            </a:r>
            <a:endParaRPr lang="en-US" sz="1100" dirty="0"/>
          </a:p>
        </p:txBody>
      </p:sp>
      <p:sp>
        <p:nvSpPr>
          <p:cNvPr id="15" name="TextBox 15"/>
          <p:cNvSpPr txBox="1"/>
          <p:nvPr/>
        </p:nvSpPr>
        <p:spPr>
          <a:xfrm>
            <a:off x="3352800" y="3457574"/>
            <a:ext cx="6255912" cy="408901"/>
          </a:xfrm>
          <a:prstGeom prst="rect">
            <a:avLst/>
          </a:prstGeom>
          <a:solidFill>
            <a:srgbClr val="000000">
              <a:alpha val="0"/>
            </a:srgbClr>
          </a:solidFill>
        </p:spPr>
        <p:txBody>
          <a:bodyPr lIns="0" tIns="0" rIns="0" bIns="0" rtlCol="0" anchor="ctr"/>
          <a:lstStyle/>
          <a:p>
            <a:pPr indent="0" algn="l">
              <a:lnSpc>
                <a:spcPct val="100000"/>
              </a:lnSpc>
              <a:defRPr/>
            </a:pPr>
            <a:r>
              <a:rPr lang="en-US" sz="1800" b="1" dirty="0">
                <a:solidFill>
                  <a:srgbClr val="000000"/>
                </a:solidFill>
                <a:latin typeface="苹方-简"/>
              </a:rPr>
              <a:t>Character Attacks and Fabrications</a:t>
            </a:r>
            <a:endParaRPr lang="en-US" sz="1100" dirty="0"/>
          </a:p>
        </p:txBody>
      </p:sp>
      <p:sp>
        <p:nvSpPr>
          <p:cNvPr id="17" name="TextBox 17"/>
          <p:cNvSpPr txBox="1"/>
          <p:nvPr/>
        </p:nvSpPr>
        <p:spPr>
          <a:xfrm>
            <a:off x="3411758" y="1614899"/>
            <a:ext cx="5397500" cy="850900"/>
          </a:xfrm>
          <a:prstGeom prst="rect">
            <a:avLst/>
          </a:prstGeom>
          <a:solidFill>
            <a:srgbClr val="000000">
              <a:alpha val="0"/>
            </a:srgbClr>
          </a:solidFill>
        </p:spPr>
        <p:txBody>
          <a:bodyPr lIns="0" tIns="0" rIns="0" bIns="0" rtlCol="0" anchor="ctr"/>
          <a:lstStyle/>
          <a:p>
            <a:pPr indent="0" algn="l">
              <a:lnSpc>
                <a:spcPct val="100000"/>
              </a:lnSpc>
              <a:defRPr/>
            </a:pPr>
            <a:r>
              <a:rPr lang="en-US" sz="1600" b="0" dirty="0">
                <a:solidFill>
                  <a:srgbClr val="000000">
                    <a:alpha val="87843"/>
                  </a:srgbClr>
                </a:solidFill>
                <a:latin typeface="苹方-简"/>
              </a:rPr>
              <a:t>Misleading statements often misrepresent candidates' policies or positions, creating confusion among voters and potentially swaying public opinion based on inaccuracies rather than factual information.</a:t>
            </a:r>
            <a:endParaRPr lang="en-US" sz="1600" dirty="0"/>
          </a:p>
        </p:txBody>
      </p:sp>
      <p:sp>
        <p:nvSpPr>
          <p:cNvPr id="18" name="TextBox 18"/>
          <p:cNvSpPr txBox="1"/>
          <p:nvPr/>
        </p:nvSpPr>
        <p:spPr>
          <a:xfrm>
            <a:off x="3404055" y="4123649"/>
            <a:ext cx="6255912" cy="973573"/>
          </a:xfrm>
          <a:prstGeom prst="rect">
            <a:avLst/>
          </a:prstGeom>
          <a:solidFill>
            <a:srgbClr val="000000">
              <a:alpha val="0"/>
            </a:srgbClr>
          </a:solidFill>
        </p:spPr>
        <p:txBody>
          <a:bodyPr lIns="0" tIns="0" rIns="0" bIns="0" rtlCol="0" anchor="ctr"/>
          <a:lstStyle/>
          <a:p>
            <a:pPr indent="0" algn="l">
              <a:lnSpc>
                <a:spcPct val="100000"/>
              </a:lnSpc>
              <a:defRPr/>
            </a:pPr>
            <a:r>
              <a:rPr lang="en-US" sz="1600" b="0" dirty="0">
                <a:solidFill>
                  <a:srgbClr val="000000">
                    <a:alpha val="87843"/>
                  </a:srgbClr>
                </a:solidFill>
                <a:latin typeface="苹方-简"/>
              </a:rPr>
              <a:t>Candidates may face unfounded character attacks that distort their personal history or integrity, undermining their credibility and affecting voter perceptions without basis in truth.</a:t>
            </a:r>
            <a:endParaRPr lang="en-US" sz="1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4179632-05BD-6E53-BEF0-A0AB58939ACB}"/>
              </a:ext>
            </a:extLst>
          </p:cNvPr>
          <p:cNvSpPr/>
          <p:nvPr/>
        </p:nvSpPr>
        <p:spPr>
          <a:xfrm>
            <a:off x="0" y="0"/>
            <a:ext cx="10388600" cy="1016000"/>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2" name="AutoShape 2"/>
          <p:cNvSpPr/>
          <p:nvPr/>
        </p:nvSpPr>
        <p:spPr>
          <a:xfrm>
            <a:off x="0" y="0"/>
            <a:ext cx="10388600" cy="5854700"/>
          </a:xfrm>
          <a:prstGeom prst="rect">
            <a:avLst/>
          </a:prstGeom>
          <a:solidFill>
            <a:srgbClr val="FE9851">
              <a:alpha val="15686"/>
            </a:srgbClr>
          </a:solidFill>
        </p:spPr>
        <p:txBody>
          <a:bodyPr/>
          <a:lstStyle/>
          <a:p>
            <a:endParaRPr lang="en-US"/>
          </a:p>
        </p:txBody>
      </p:sp>
      <p:sp>
        <p:nvSpPr>
          <p:cNvPr id="4" name="AutoShape 4"/>
          <p:cNvSpPr/>
          <p:nvPr/>
        </p:nvSpPr>
        <p:spPr>
          <a:xfrm>
            <a:off x="5410200" y="1016000"/>
            <a:ext cx="3810000" cy="2070100"/>
          </a:xfrm>
          <a:prstGeom prst="rect">
            <a:avLst/>
          </a:prstGeom>
          <a:solidFill>
            <a:srgbClr val="000000">
              <a:alpha val="0"/>
            </a:srgbClr>
          </a:solidFill>
        </p:spPr>
        <p:txBody>
          <a:bodyPr/>
          <a:lstStyle/>
          <a:p>
            <a:endParaRPr lang="en-US"/>
          </a:p>
        </p:txBody>
      </p:sp>
      <p:sp>
        <p:nvSpPr>
          <p:cNvPr id="7" name="TextBox 7"/>
          <p:cNvSpPr txBox="1"/>
          <p:nvPr/>
        </p:nvSpPr>
        <p:spPr>
          <a:xfrm>
            <a:off x="774700" y="381000"/>
            <a:ext cx="8991600" cy="488950"/>
          </a:xfrm>
          <a:prstGeom prst="rect">
            <a:avLst/>
          </a:prstGeom>
          <a:solidFill>
            <a:srgbClr val="000000">
              <a:alpha val="0"/>
            </a:srgbClr>
          </a:solidFill>
        </p:spPr>
        <p:txBody>
          <a:bodyPr lIns="0" tIns="0" rIns="0" bIns="0" rtlCol="0" anchor="ctr"/>
          <a:lstStyle/>
          <a:p>
            <a:pPr indent="0" algn="l">
              <a:lnSpc>
                <a:spcPct val="100000"/>
              </a:lnSpc>
              <a:defRPr/>
            </a:pPr>
            <a:r>
              <a:rPr lang="en-US" sz="2800" b="1" dirty="0">
                <a:solidFill>
                  <a:srgbClr val="000000"/>
                </a:solidFill>
                <a:latin typeface="苹方-简"/>
              </a:rPr>
              <a:t>Accused Harris Hates Israel and being a communist</a:t>
            </a:r>
            <a:endParaRPr lang="en-US" sz="1100" dirty="0"/>
          </a:p>
        </p:txBody>
      </p:sp>
      <p:pic>
        <p:nvPicPr>
          <p:cNvPr id="10" name="Picture 9">
            <a:extLst>
              <a:ext uri="{FF2B5EF4-FFF2-40B4-BE49-F238E27FC236}">
                <a16:creationId xmlns:a16="http://schemas.microsoft.com/office/drawing/2014/main" id="{866A1B86-04E0-3C60-D90F-648A62C0771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843455" y="1313891"/>
            <a:ext cx="6551245" cy="4356659"/>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F56BD4-96F4-25EC-710C-39CD933D403F}"/>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EDB91B38-8814-F646-A729-8DCBC3A61892}"/>
              </a:ext>
            </a:extLst>
          </p:cNvPr>
          <p:cNvSpPr/>
          <p:nvPr/>
        </p:nvSpPr>
        <p:spPr>
          <a:xfrm>
            <a:off x="0" y="0"/>
            <a:ext cx="5410200" cy="58547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AutoShape 2">
            <a:extLst>
              <a:ext uri="{FF2B5EF4-FFF2-40B4-BE49-F238E27FC236}">
                <a16:creationId xmlns:a16="http://schemas.microsoft.com/office/drawing/2014/main" id="{BF60924B-6346-D8E4-1445-12019613E059}"/>
              </a:ext>
            </a:extLst>
          </p:cNvPr>
          <p:cNvSpPr/>
          <p:nvPr/>
        </p:nvSpPr>
        <p:spPr>
          <a:xfrm>
            <a:off x="0" y="0"/>
            <a:ext cx="10388600" cy="5854700"/>
          </a:xfrm>
          <a:prstGeom prst="rect">
            <a:avLst/>
          </a:prstGeom>
          <a:solidFill>
            <a:srgbClr val="FE9851">
              <a:alpha val="15686"/>
            </a:srgbClr>
          </a:solidFill>
        </p:spPr>
        <p:txBody>
          <a:bodyPr/>
          <a:lstStyle/>
          <a:p>
            <a:endParaRPr lang="en-US"/>
          </a:p>
        </p:txBody>
      </p:sp>
      <p:sp>
        <p:nvSpPr>
          <p:cNvPr id="4" name="AutoShape 4">
            <a:extLst>
              <a:ext uri="{FF2B5EF4-FFF2-40B4-BE49-F238E27FC236}">
                <a16:creationId xmlns:a16="http://schemas.microsoft.com/office/drawing/2014/main" id="{45FEE370-FF05-ADF4-1551-17B2DB78DCAA}"/>
              </a:ext>
            </a:extLst>
          </p:cNvPr>
          <p:cNvSpPr/>
          <p:nvPr/>
        </p:nvSpPr>
        <p:spPr>
          <a:xfrm>
            <a:off x="5410200" y="1016000"/>
            <a:ext cx="3810000" cy="2070100"/>
          </a:xfrm>
          <a:prstGeom prst="rect">
            <a:avLst/>
          </a:prstGeom>
          <a:solidFill>
            <a:srgbClr val="000000">
              <a:alpha val="0"/>
            </a:srgbClr>
          </a:solidFill>
        </p:spPr>
        <p:txBody>
          <a:bodyPr/>
          <a:lstStyle/>
          <a:p>
            <a:endParaRPr lang="en-US"/>
          </a:p>
        </p:txBody>
      </p:sp>
      <p:sp>
        <p:nvSpPr>
          <p:cNvPr id="7" name="TextBox 7">
            <a:extLst>
              <a:ext uri="{FF2B5EF4-FFF2-40B4-BE49-F238E27FC236}">
                <a16:creationId xmlns:a16="http://schemas.microsoft.com/office/drawing/2014/main" id="{8A16A5E0-2DB3-45F5-6985-C826E7939512}"/>
              </a:ext>
            </a:extLst>
          </p:cNvPr>
          <p:cNvSpPr txBox="1"/>
          <p:nvPr/>
        </p:nvSpPr>
        <p:spPr>
          <a:xfrm>
            <a:off x="6610350" y="1200150"/>
            <a:ext cx="1409700" cy="850900"/>
          </a:xfrm>
          <a:prstGeom prst="rect">
            <a:avLst/>
          </a:prstGeom>
          <a:solidFill>
            <a:srgbClr val="000000">
              <a:alpha val="0"/>
            </a:srgbClr>
          </a:solidFill>
        </p:spPr>
        <p:txBody>
          <a:bodyPr lIns="0" tIns="0" rIns="0" bIns="0" rtlCol="0" anchor="ctr"/>
          <a:lstStyle/>
          <a:p>
            <a:pPr indent="0" algn="l">
              <a:lnSpc>
                <a:spcPct val="100000"/>
              </a:lnSpc>
              <a:defRPr/>
            </a:pPr>
            <a:r>
              <a:rPr lang="en-US" sz="2800" b="1" dirty="0">
                <a:solidFill>
                  <a:srgbClr val="000000"/>
                </a:solidFill>
                <a:latin typeface="苹方-简"/>
              </a:rPr>
              <a:t>Ukraine</a:t>
            </a:r>
            <a:endParaRPr lang="en-US" sz="1100" dirty="0"/>
          </a:p>
        </p:txBody>
      </p:sp>
      <p:sp>
        <p:nvSpPr>
          <p:cNvPr id="9" name="TextBox 9">
            <a:extLst>
              <a:ext uri="{FF2B5EF4-FFF2-40B4-BE49-F238E27FC236}">
                <a16:creationId xmlns:a16="http://schemas.microsoft.com/office/drawing/2014/main" id="{E8CF0530-DF51-A962-869F-B27CBC075853}"/>
              </a:ext>
            </a:extLst>
          </p:cNvPr>
          <p:cNvSpPr txBox="1"/>
          <p:nvPr/>
        </p:nvSpPr>
        <p:spPr>
          <a:xfrm>
            <a:off x="5794863" y="2752725"/>
            <a:ext cx="3810000" cy="1701800"/>
          </a:xfrm>
          <a:prstGeom prst="rect">
            <a:avLst/>
          </a:prstGeom>
          <a:solidFill>
            <a:srgbClr val="000000">
              <a:alpha val="0"/>
            </a:srgbClr>
          </a:solidFill>
        </p:spPr>
        <p:txBody>
          <a:bodyPr lIns="0" tIns="0" rIns="0" bIns="0" rtlCol="0" anchor="ctr"/>
          <a:lstStyle/>
          <a:p>
            <a:pPr marL="342900" indent="-342900" algn="l">
              <a:lnSpc>
                <a:spcPct val="100000"/>
              </a:lnSpc>
              <a:buFont typeface="Arial" panose="020B0604020202020204" pitchFamily="34" charset="0"/>
              <a:buChar char="•"/>
              <a:defRPr/>
            </a:pPr>
            <a:r>
              <a:rPr lang="en-US" sz="2400" b="0" dirty="0">
                <a:solidFill>
                  <a:srgbClr val="000000"/>
                </a:solidFill>
                <a:latin typeface="苹方-简"/>
              </a:rPr>
              <a:t>Trump said that Harris met with Putin just days before Russia invaded Ukraine in 2022.</a:t>
            </a:r>
          </a:p>
          <a:p>
            <a:pPr marL="342900" indent="-342900" algn="l">
              <a:lnSpc>
                <a:spcPct val="100000"/>
              </a:lnSpc>
              <a:buFont typeface="Arial" panose="020B0604020202020204" pitchFamily="34" charset="0"/>
              <a:buChar char="•"/>
              <a:defRPr/>
            </a:pPr>
            <a:r>
              <a:rPr lang="en-US" sz="2400" dirty="0">
                <a:solidFill>
                  <a:srgbClr val="000000"/>
                </a:solidFill>
                <a:latin typeface="苹方-简"/>
              </a:rPr>
              <a:t>Harris attended the Munich Security Conference.</a:t>
            </a:r>
            <a:endParaRPr lang="en-US" sz="2400" dirty="0"/>
          </a:p>
        </p:txBody>
      </p:sp>
      <p:pic>
        <p:nvPicPr>
          <p:cNvPr id="12" name="Picture 11">
            <a:extLst>
              <a:ext uri="{FF2B5EF4-FFF2-40B4-BE49-F238E27FC236}">
                <a16:creationId xmlns:a16="http://schemas.microsoft.com/office/drawing/2014/main" id="{098C7FC4-7944-7908-0495-D59AD8C6985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22808" y="1117600"/>
            <a:ext cx="4476704" cy="3937000"/>
          </a:xfrm>
          <a:prstGeom prst="rect">
            <a:avLst/>
          </a:prstGeom>
        </p:spPr>
      </p:pic>
    </p:spTree>
    <p:extLst>
      <p:ext uri="{BB962C8B-B14F-4D97-AF65-F5344CB8AC3E}">
        <p14:creationId xmlns:p14="http://schemas.microsoft.com/office/powerpoint/2010/main" val="14658869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E927DD-AD5A-3393-C513-44684FFCC44B}"/>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4C4BF1E0-8DFC-DECA-B3B6-48F17A33262B}"/>
              </a:ext>
            </a:extLst>
          </p:cNvPr>
          <p:cNvSpPr/>
          <p:nvPr/>
        </p:nvSpPr>
        <p:spPr>
          <a:xfrm>
            <a:off x="0" y="0"/>
            <a:ext cx="5410200" cy="58547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AutoShape 2">
            <a:extLst>
              <a:ext uri="{FF2B5EF4-FFF2-40B4-BE49-F238E27FC236}">
                <a16:creationId xmlns:a16="http://schemas.microsoft.com/office/drawing/2014/main" id="{B79FE8EA-DFDE-4113-6B6F-E2FBCDCD9B5D}"/>
              </a:ext>
            </a:extLst>
          </p:cNvPr>
          <p:cNvSpPr/>
          <p:nvPr/>
        </p:nvSpPr>
        <p:spPr>
          <a:xfrm>
            <a:off x="0" y="0"/>
            <a:ext cx="10388600" cy="5854700"/>
          </a:xfrm>
          <a:prstGeom prst="rect">
            <a:avLst/>
          </a:prstGeom>
          <a:solidFill>
            <a:srgbClr val="FE9851">
              <a:alpha val="15686"/>
            </a:srgbClr>
          </a:solidFill>
        </p:spPr>
        <p:txBody>
          <a:bodyPr/>
          <a:lstStyle/>
          <a:p>
            <a:endParaRPr lang="en-US"/>
          </a:p>
        </p:txBody>
      </p:sp>
      <p:sp>
        <p:nvSpPr>
          <p:cNvPr id="4" name="AutoShape 4">
            <a:extLst>
              <a:ext uri="{FF2B5EF4-FFF2-40B4-BE49-F238E27FC236}">
                <a16:creationId xmlns:a16="http://schemas.microsoft.com/office/drawing/2014/main" id="{8BC1786E-5756-247C-4AD4-349DA21812CF}"/>
              </a:ext>
            </a:extLst>
          </p:cNvPr>
          <p:cNvSpPr/>
          <p:nvPr/>
        </p:nvSpPr>
        <p:spPr>
          <a:xfrm>
            <a:off x="5410200" y="1016000"/>
            <a:ext cx="3810000" cy="2070100"/>
          </a:xfrm>
          <a:prstGeom prst="rect">
            <a:avLst/>
          </a:prstGeom>
          <a:solidFill>
            <a:srgbClr val="000000">
              <a:alpha val="0"/>
            </a:srgbClr>
          </a:solidFill>
        </p:spPr>
        <p:txBody>
          <a:bodyPr/>
          <a:lstStyle/>
          <a:p>
            <a:endParaRPr lang="en-US"/>
          </a:p>
        </p:txBody>
      </p:sp>
      <p:sp>
        <p:nvSpPr>
          <p:cNvPr id="7" name="TextBox 7">
            <a:extLst>
              <a:ext uri="{FF2B5EF4-FFF2-40B4-BE49-F238E27FC236}">
                <a16:creationId xmlns:a16="http://schemas.microsoft.com/office/drawing/2014/main" id="{D587B4BB-B2F6-770D-5103-794C1D44D471}"/>
              </a:ext>
            </a:extLst>
          </p:cNvPr>
          <p:cNvSpPr txBox="1"/>
          <p:nvPr/>
        </p:nvSpPr>
        <p:spPr>
          <a:xfrm>
            <a:off x="6610350" y="1200150"/>
            <a:ext cx="1409700" cy="850900"/>
          </a:xfrm>
          <a:prstGeom prst="rect">
            <a:avLst/>
          </a:prstGeom>
          <a:solidFill>
            <a:srgbClr val="000000">
              <a:alpha val="0"/>
            </a:srgbClr>
          </a:solidFill>
        </p:spPr>
        <p:txBody>
          <a:bodyPr lIns="0" tIns="0" rIns="0" bIns="0" rtlCol="0" anchor="ctr"/>
          <a:lstStyle/>
          <a:p>
            <a:pPr indent="0" algn="l">
              <a:lnSpc>
                <a:spcPct val="100000"/>
              </a:lnSpc>
              <a:defRPr/>
            </a:pPr>
            <a:r>
              <a:rPr lang="en-US" sz="2800" b="1" dirty="0">
                <a:solidFill>
                  <a:srgbClr val="000000"/>
                </a:solidFill>
                <a:latin typeface="苹方-简"/>
              </a:rPr>
              <a:t>Taiwan</a:t>
            </a:r>
            <a:endParaRPr lang="en-US" sz="1100" dirty="0"/>
          </a:p>
        </p:txBody>
      </p:sp>
      <p:sp>
        <p:nvSpPr>
          <p:cNvPr id="9" name="TextBox 9">
            <a:extLst>
              <a:ext uri="{FF2B5EF4-FFF2-40B4-BE49-F238E27FC236}">
                <a16:creationId xmlns:a16="http://schemas.microsoft.com/office/drawing/2014/main" id="{10DCBA1E-A1DE-1781-7C19-2F32ED769DF3}"/>
              </a:ext>
            </a:extLst>
          </p:cNvPr>
          <p:cNvSpPr txBox="1"/>
          <p:nvPr/>
        </p:nvSpPr>
        <p:spPr>
          <a:xfrm>
            <a:off x="5678054" y="2235200"/>
            <a:ext cx="3810000" cy="1701800"/>
          </a:xfrm>
          <a:prstGeom prst="rect">
            <a:avLst/>
          </a:prstGeom>
          <a:solidFill>
            <a:srgbClr val="000000">
              <a:alpha val="0"/>
            </a:srgbClr>
          </a:solidFill>
        </p:spPr>
        <p:txBody>
          <a:bodyPr lIns="0" tIns="0" rIns="0" bIns="0" rtlCol="0" anchor="ctr"/>
          <a:lstStyle/>
          <a:p>
            <a:pPr indent="0" algn="l">
              <a:lnSpc>
                <a:spcPct val="100000"/>
              </a:lnSpc>
              <a:defRPr/>
            </a:pPr>
            <a:r>
              <a:rPr lang="en-US" sz="2400" b="0" dirty="0">
                <a:solidFill>
                  <a:srgbClr val="000000"/>
                </a:solidFill>
                <a:latin typeface="苹方-简"/>
              </a:rPr>
              <a:t>Taiwan accomplished the supremacy in semiconducting by innovation and hard work.</a:t>
            </a:r>
            <a:endParaRPr lang="en-US" sz="2400" dirty="0"/>
          </a:p>
        </p:txBody>
      </p:sp>
      <p:pic>
        <p:nvPicPr>
          <p:cNvPr id="8" name="Picture 7">
            <a:extLst>
              <a:ext uri="{FF2B5EF4-FFF2-40B4-BE49-F238E27FC236}">
                <a16:creationId xmlns:a16="http://schemas.microsoft.com/office/drawing/2014/main" id="{D910FF2F-A04F-87DD-05CC-B895E6E69A6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99653" y="1035257"/>
            <a:ext cx="4278748" cy="4299697"/>
          </a:xfrm>
          <a:prstGeom prst="rect">
            <a:avLst/>
          </a:prstGeom>
        </p:spPr>
      </p:pic>
    </p:spTree>
    <p:extLst>
      <p:ext uri="{BB962C8B-B14F-4D97-AF65-F5344CB8AC3E}">
        <p14:creationId xmlns:p14="http://schemas.microsoft.com/office/powerpoint/2010/main" val="11051310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84C85E-2B29-96E6-77F9-A295BBB8672D}"/>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23825B2C-CB9E-CD72-1B95-74FC4DE35F20}"/>
              </a:ext>
            </a:extLst>
          </p:cNvPr>
          <p:cNvSpPr/>
          <p:nvPr/>
        </p:nvSpPr>
        <p:spPr>
          <a:xfrm>
            <a:off x="0" y="0"/>
            <a:ext cx="5410200" cy="58547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AutoShape 2">
            <a:extLst>
              <a:ext uri="{FF2B5EF4-FFF2-40B4-BE49-F238E27FC236}">
                <a16:creationId xmlns:a16="http://schemas.microsoft.com/office/drawing/2014/main" id="{4D33C6B3-A319-1C1A-2E4C-7AF14002AFE4}"/>
              </a:ext>
            </a:extLst>
          </p:cNvPr>
          <p:cNvSpPr/>
          <p:nvPr/>
        </p:nvSpPr>
        <p:spPr>
          <a:xfrm>
            <a:off x="0" y="0"/>
            <a:ext cx="10388600" cy="5854700"/>
          </a:xfrm>
          <a:prstGeom prst="rect">
            <a:avLst/>
          </a:prstGeom>
          <a:solidFill>
            <a:srgbClr val="FE9851">
              <a:alpha val="15686"/>
            </a:srgbClr>
          </a:solidFill>
        </p:spPr>
        <p:txBody>
          <a:bodyPr/>
          <a:lstStyle/>
          <a:p>
            <a:endParaRPr lang="en-US"/>
          </a:p>
        </p:txBody>
      </p:sp>
      <p:sp>
        <p:nvSpPr>
          <p:cNvPr id="4" name="AutoShape 4">
            <a:extLst>
              <a:ext uri="{FF2B5EF4-FFF2-40B4-BE49-F238E27FC236}">
                <a16:creationId xmlns:a16="http://schemas.microsoft.com/office/drawing/2014/main" id="{955866FD-A053-DA03-C414-F6F5BAADFC54}"/>
              </a:ext>
            </a:extLst>
          </p:cNvPr>
          <p:cNvSpPr/>
          <p:nvPr/>
        </p:nvSpPr>
        <p:spPr>
          <a:xfrm>
            <a:off x="5410200" y="1016000"/>
            <a:ext cx="3810000" cy="2070100"/>
          </a:xfrm>
          <a:prstGeom prst="rect">
            <a:avLst/>
          </a:prstGeom>
          <a:solidFill>
            <a:srgbClr val="000000">
              <a:alpha val="0"/>
            </a:srgbClr>
          </a:solidFill>
        </p:spPr>
        <p:txBody>
          <a:bodyPr/>
          <a:lstStyle/>
          <a:p>
            <a:endParaRPr lang="en-US"/>
          </a:p>
        </p:txBody>
      </p:sp>
      <p:sp>
        <p:nvSpPr>
          <p:cNvPr id="7" name="TextBox 7">
            <a:extLst>
              <a:ext uri="{FF2B5EF4-FFF2-40B4-BE49-F238E27FC236}">
                <a16:creationId xmlns:a16="http://schemas.microsoft.com/office/drawing/2014/main" id="{D585B842-B364-F19A-6952-5E0D05F09563}"/>
              </a:ext>
            </a:extLst>
          </p:cNvPr>
          <p:cNvSpPr txBox="1"/>
          <p:nvPr/>
        </p:nvSpPr>
        <p:spPr>
          <a:xfrm>
            <a:off x="6556375" y="774700"/>
            <a:ext cx="2165350" cy="850900"/>
          </a:xfrm>
          <a:prstGeom prst="rect">
            <a:avLst/>
          </a:prstGeom>
          <a:solidFill>
            <a:srgbClr val="000000">
              <a:alpha val="0"/>
            </a:srgbClr>
          </a:solidFill>
        </p:spPr>
        <p:txBody>
          <a:bodyPr lIns="0" tIns="0" rIns="0" bIns="0" rtlCol="0" anchor="ctr"/>
          <a:lstStyle/>
          <a:p>
            <a:pPr indent="0" algn="l">
              <a:lnSpc>
                <a:spcPct val="100000"/>
              </a:lnSpc>
              <a:defRPr/>
            </a:pPr>
            <a:r>
              <a:rPr lang="en-US" sz="2800" b="1" dirty="0">
                <a:solidFill>
                  <a:srgbClr val="000000"/>
                </a:solidFill>
                <a:latin typeface="苹方-简"/>
              </a:rPr>
              <a:t>Voter Fraud</a:t>
            </a:r>
            <a:endParaRPr lang="en-US" sz="1100" dirty="0"/>
          </a:p>
        </p:txBody>
      </p:sp>
      <p:sp>
        <p:nvSpPr>
          <p:cNvPr id="9" name="TextBox 9">
            <a:extLst>
              <a:ext uri="{FF2B5EF4-FFF2-40B4-BE49-F238E27FC236}">
                <a16:creationId xmlns:a16="http://schemas.microsoft.com/office/drawing/2014/main" id="{D667152C-E563-A693-8E30-50A489795FD7}"/>
              </a:ext>
            </a:extLst>
          </p:cNvPr>
          <p:cNvSpPr txBox="1"/>
          <p:nvPr/>
        </p:nvSpPr>
        <p:spPr>
          <a:xfrm>
            <a:off x="5994743" y="2171309"/>
            <a:ext cx="3810000" cy="2312181"/>
          </a:xfrm>
          <a:prstGeom prst="rect">
            <a:avLst/>
          </a:prstGeom>
          <a:solidFill>
            <a:srgbClr val="000000">
              <a:alpha val="0"/>
            </a:srgbClr>
          </a:solidFill>
        </p:spPr>
        <p:txBody>
          <a:bodyPr lIns="0" tIns="0" rIns="0" bIns="0" rtlCol="0" anchor="ctr"/>
          <a:lstStyle/>
          <a:p>
            <a:pPr indent="0" algn="l">
              <a:lnSpc>
                <a:spcPct val="100000"/>
              </a:lnSpc>
              <a:defRPr/>
            </a:pPr>
            <a:r>
              <a:rPr lang="en-US" sz="1600" b="0" dirty="0">
                <a:solidFill>
                  <a:srgbClr val="000000"/>
                </a:solidFill>
                <a:latin typeface="苹方-简"/>
              </a:rPr>
              <a:t>“Wow! York County, Pennsylvania, received THOUSANDS of potentially FRAUDULENT Voter Registration Forms and Mail-In Ballot Applications from a third party group. This is on top of Lancaster County being caught with 2600 Fake Ballots and Forms, all written by the same person. Really bad “stuff.” WHAT IS GOING ON IN PENNSYLVANIA??? Law Enforcement must do their job, immediately!!! WOW!!!”</a:t>
            </a:r>
            <a:endParaRPr lang="en-US" sz="1600" dirty="0"/>
          </a:p>
        </p:txBody>
      </p:sp>
      <p:pic>
        <p:nvPicPr>
          <p:cNvPr id="3" name="Picture 2">
            <a:extLst>
              <a:ext uri="{FF2B5EF4-FFF2-40B4-BE49-F238E27FC236}">
                <a16:creationId xmlns:a16="http://schemas.microsoft.com/office/drawing/2014/main" id="{544A8882-9311-1088-1ABC-5D182E90C10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8249" y="1435929"/>
            <a:ext cx="4766637" cy="3300342"/>
          </a:xfrm>
          <a:prstGeom prst="rect">
            <a:avLst/>
          </a:prstGeom>
        </p:spPr>
      </p:pic>
    </p:spTree>
    <p:extLst>
      <p:ext uri="{BB962C8B-B14F-4D97-AF65-F5344CB8AC3E}">
        <p14:creationId xmlns:p14="http://schemas.microsoft.com/office/powerpoint/2010/main" val="42220745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C73F01-2AFB-EDC3-9890-C7B88809A62A}"/>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99A6FDEF-E6D3-2812-E730-5C64C8104ABF}"/>
              </a:ext>
            </a:extLst>
          </p:cNvPr>
          <p:cNvSpPr/>
          <p:nvPr/>
        </p:nvSpPr>
        <p:spPr>
          <a:xfrm>
            <a:off x="0" y="0"/>
            <a:ext cx="5410200" cy="58547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AutoShape 2">
            <a:extLst>
              <a:ext uri="{FF2B5EF4-FFF2-40B4-BE49-F238E27FC236}">
                <a16:creationId xmlns:a16="http://schemas.microsoft.com/office/drawing/2014/main" id="{5E6DF991-AD46-7C7C-5A87-ABF62E9098BF}"/>
              </a:ext>
            </a:extLst>
          </p:cNvPr>
          <p:cNvSpPr/>
          <p:nvPr/>
        </p:nvSpPr>
        <p:spPr>
          <a:xfrm>
            <a:off x="0" y="0"/>
            <a:ext cx="10388600" cy="5854700"/>
          </a:xfrm>
          <a:prstGeom prst="rect">
            <a:avLst/>
          </a:prstGeom>
          <a:solidFill>
            <a:srgbClr val="FE9851">
              <a:alpha val="15686"/>
            </a:srgbClr>
          </a:solidFill>
        </p:spPr>
        <p:txBody>
          <a:bodyPr/>
          <a:lstStyle/>
          <a:p>
            <a:endParaRPr lang="en-US"/>
          </a:p>
        </p:txBody>
      </p:sp>
      <p:sp>
        <p:nvSpPr>
          <p:cNvPr id="4" name="AutoShape 4">
            <a:extLst>
              <a:ext uri="{FF2B5EF4-FFF2-40B4-BE49-F238E27FC236}">
                <a16:creationId xmlns:a16="http://schemas.microsoft.com/office/drawing/2014/main" id="{5442D027-5780-5656-BF2B-943037881A3D}"/>
              </a:ext>
            </a:extLst>
          </p:cNvPr>
          <p:cNvSpPr/>
          <p:nvPr/>
        </p:nvSpPr>
        <p:spPr>
          <a:xfrm>
            <a:off x="5410200" y="1016000"/>
            <a:ext cx="3810000" cy="2070100"/>
          </a:xfrm>
          <a:prstGeom prst="rect">
            <a:avLst/>
          </a:prstGeom>
          <a:solidFill>
            <a:srgbClr val="000000">
              <a:alpha val="0"/>
            </a:srgbClr>
          </a:solidFill>
        </p:spPr>
        <p:txBody>
          <a:bodyPr/>
          <a:lstStyle/>
          <a:p>
            <a:endParaRPr lang="en-US"/>
          </a:p>
        </p:txBody>
      </p:sp>
      <p:sp>
        <p:nvSpPr>
          <p:cNvPr id="7" name="TextBox 7">
            <a:extLst>
              <a:ext uri="{FF2B5EF4-FFF2-40B4-BE49-F238E27FC236}">
                <a16:creationId xmlns:a16="http://schemas.microsoft.com/office/drawing/2014/main" id="{EE2DE8E8-D831-737C-2FE3-A51968D2D801}"/>
              </a:ext>
            </a:extLst>
          </p:cNvPr>
          <p:cNvSpPr txBox="1"/>
          <p:nvPr/>
        </p:nvSpPr>
        <p:spPr>
          <a:xfrm>
            <a:off x="5956301" y="774700"/>
            <a:ext cx="3657600" cy="850900"/>
          </a:xfrm>
          <a:prstGeom prst="rect">
            <a:avLst/>
          </a:prstGeom>
          <a:solidFill>
            <a:srgbClr val="000000">
              <a:alpha val="0"/>
            </a:srgbClr>
          </a:solidFill>
        </p:spPr>
        <p:txBody>
          <a:bodyPr lIns="0" tIns="0" rIns="0" bIns="0" rtlCol="0" anchor="ctr"/>
          <a:lstStyle/>
          <a:p>
            <a:pPr indent="0" algn="l">
              <a:lnSpc>
                <a:spcPct val="100000"/>
              </a:lnSpc>
              <a:defRPr/>
            </a:pPr>
            <a:r>
              <a:rPr lang="en-US" sz="2800" b="1" dirty="0">
                <a:solidFill>
                  <a:srgbClr val="000000"/>
                </a:solidFill>
                <a:latin typeface="苹方-简"/>
              </a:rPr>
              <a:t>Environmental policy</a:t>
            </a:r>
            <a:endParaRPr lang="en-US" sz="1100" dirty="0"/>
          </a:p>
        </p:txBody>
      </p:sp>
      <p:sp>
        <p:nvSpPr>
          <p:cNvPr id="9" name="TextBox 9">
            <a:extLst>
              <a:ext uri="{FF2B5EF4-FFF2-40B4-BE49-F238E27FC236}">
                <a16:creationId xmlns:a16="http://schemas.microsoft.com/office/drawing/2014/main" id="{278EBF40-4377-F452-4870-F1D5166BBFB8}"/>
              </a:ext>
            </a:extLst>
          </p:cNvPr>
          <p:cNvSpPr txBox="1"/>
          <p:nvPr/>
        </p:nvSpPr>
        <p:spPr>
          <a:xfrm>
            <a:off x="5753638" y="2089150"/>
            <a:ext cx="4012661" cy="2749550"/>
          </a:xfrm>
          <a:prstGeom prst="rect">
            <a:avLst/>
          </a:prstGeom>
          <a:solidFill>
            <a:srgbClr val="000000">
              <a:alpha val="0"/>
            </a:srgbClr>
          </a:solidFill>
        </p:spPr>
        <p:txBody>
          <a:bodyPr lIns="0" tIns="0" rIns="0" bIns="0" rtlCol="0" anchor="ctr"/>
          <a:lstStyle/>
          <a:p>
            <a:pPr marL="285750" indent="-285750" algn="l">
              <a:lnSpc>
                <a:spcPct val="100000"/>
              </a:lnSpc>
              <a:buFont typeface="Arial" panose="020B0604020202020204" pitchFamily="34" charset="0"/>
              <a:buChar char="•"/>
              <a:defRPr/>
            </a:pPr>
            <a:r>
              <a:rPr lang="en-US" sz="1600" dirty="0">
                <a:solidFill>
                  <a:srgbClr val="000000"/>
                </a:solidFill>
                <a:latin typeface="PingFang SC" panose="020B0400000000000000" pitchFamily="34" charset="-122"/>
                <a:ea typeface="PingFang SC" panose="020B0400000000000000" pitchFamily="34" charset="-122"/>
              </a:rPr>
              <a:t>D</a:t>
            </a:r>
            <a:r>
              <a:rPr lang="en-US" sz="1600" b="0" dirty="0">
                <a:solidFill>
                  <a:srgbClr val="000000"/>
                </a:solidFill>
                <a:latin typeface="PingFang SC" panose="020B0400000000000000" pitchFamily="34" charset="-122"/>
                <a:ea typeface="PingFang SC" panose="020B0400000000000000" pitchFamily="34" charset="-122"/>
              </a:rPr>
              <a:t>uring an interview with the podcast host Joe Rogan, Trump said “During our four years, we had the cleanest air and the cleanest water.”</a:t>
            </a:r>
          </a:p>
          <a:p>
            <a:pPr marL="285750" indent="-285750" algn="l">
              <a:lnSpc>
                <a:spcPct val="100000"/>
              </a:lnSpc>
              <a:buFont typeface="Arial" panose="020B0604020202020204" pitchFamily="34" charset="0"/>
              <a:buChar char="•"/>
              <a:defRPr/>
            </a:pPr>
            <a:r>
              <a:rPr lang="en-US" sz="1600" dirty="0">
                <a:latin typeface="PingFang SC" panose="020B0400000000000000" pitchFamily="34" charset="-122"/>
                <a:ea typeface="PingFang SC" panose="020B0400000000000000" pitchFamily="34" charset="-122"/>
              </a:rPr>
              <a:t>Karoline Leavitt, a Trump campaign spokeswoman, said in a statement that, during his term, “President Trump advanced conservation and environmental stewardship while promoting economic growth for families across the country.”</a:t>
            </a:r>
          </a:p>
        </p:txBody>
      </p:sp>
      <p:pic>
        <p:nvPicPr>
          <p:cNvPr id="5" name="Picture 4">
            <a:extLst>
              <a:ext uri="{FF2B5EF4-FFF2-40B4-BE49-F238E27FC236}">
                <a16:creationId xmlns:a16="http://schemas.microsoft.com/office/drawing/2014/main" id="{D6FD9250-65E8-9E47-F9DB-999927EEBB92}"/>
              </a:ext>
            </a:extLst>
          </p:cNvPr>
          <p:cNvPicPr>
            <a:picLocks noChangeAspect="1"/>
          </p:cNvPicPr>
          <p:nvPr/>
        </p:nvPicPr>
        <p:blipFill>
          <a:blip r:embed="rId2"/>
          <a:stretch>
            <a:fillRect/>
          </a:stretch>
        </p:blipFill>
        <p:spPr>
          <a:xfrm>
            <a:off x="288542" y="688584"/>
            <a:ext cx="4892009" cy="4477531"/>
          </a:xfrm>
          <a:prstGeom prst="rect">
            <a:avLst/>
          </a:prstGeom>
        </p:spPr>
      </p:pic>
    </p:spTree>
    <p:extLst>
      <p:ext uri="{BB962C8B-B14F-4D97-AF65-F5344CB8AC3E}">
        <p14:creationId xmlns:p14="http://schemas.microsoft.com/office/powerpoint/2010/main" val="41592840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0388600" cy="5854700"/>
          </a:xfrm>
          <a:prstGeom prst="rect">
            <a:avLst/>
          </a:prstGeom>
          <a:solidFill>
            <a:srgbClr val="FE9851">
              <a:alpha val="15686"/>
            </a:srgbClr>
          </a:solidFill>
        </p:spPr>
        <p:txBody>
          <a:bodyPr/>
          <a:lstStyle/>
          <a:p>
            <a:endParaRPr lang="en-US"/>
          </a:p>
        </p:txBody>
      </p:sp>
      <p:sp>
        <p:nvSpPr>
          <p:cNvPr id="3" name="AutoShape 3"/>
          <p:cNvSpPr/>
          <p:nvPr/>
        </p:nvSpPr>
        <p:spPr>
          <a:xfrm>
            <a:off x="774700" y="1054100"/>
            <a:ext cx="8839200" cy="4488275"/>
          </a:xfrm>
          <a:prstGeom prst="roundRect">
            <a:avLst>
              <a:gd name="adj" fmla="val 3614"/>
            </a:avLst>
          </a:prstGeom>
          <a:solidFill>
            <a:srgbClr val="FFFFFF"/>
          </a:solidFill>
        </p:spPr>
        <p:txBody>
          <a:bodyPr/>
          <a:lstStyle/>
          <a:p>
            <a:endParaRPr lang="en-US"/>
          </a:p>
        </p:txBody>
      </p:sp>
      <p:sp>
        <p:nvSpPr>
          <p:cNvPr id="5" name="TextBox 5"/>
          <p:cNvSpPr txBox="1"/>
          <p:nvPr/>
        </p:nvSpPr>
        <p:spPr>
          <a:xfrm>
            <a:off x="508000" y="381000"/>
            <a:ext cx="9372600" cy="419100"/>
          </a:xfrm>
          <a:prstGeom prst="rect">
            <a:avLst/>
          </a:prstGeom>
          <a:solidFill>
            <a:srgbClr val="000000">
              <a:alpha val="0"/>
            </a:srgbClr>
          </a:solidFill>
        </p:spPr>
        <p:txBody>
          <a:bodyPr lIns="0" tIns="0" rIns="0" bIns="0" rtlCol="0" anchor="ctr"/>
          <a:lstStyle/>
          <a:p>
            <a:pPr indent="0" algn="ctr">
              <a:lnSpc>
                <a:spcPct val="100000"/>
              </a:lnSpc>
              <a:defRPr/>
            </a:pPr>
            <a:r>
              <a:rPr lang="en-US" sz="2800" b="1" dirty="0">
                <a:solidFill>
                  <a:srgbClr val="000000"/>
                </a:solidFill>
                <a:latin typeface="苹方-简"/>
              </a:rPr>
              <a:t>Harris’s false claims</a:t>
            </a:r>
            <a:endParaRPr lang="en-US" sz="1100" dirty="0"/>
          </a:p>
        </p:txBody>
      </p:sp>
      <p:sp>
        <p:nvSpPr>
          <p:cNvPr id="11" name="TextBox 10">
            <a:extLst>
              <a:ext uri="{FF2B5EF4-FFF2-40B4-BE49-F238E27FC236}">
                <a16:creationId xmlns:a16="http://schemas.microsoft.com/office/drawing/2014/main" id="{911EFBFC-8A3C-F929-695B-544F4A0F78E0}"/>
              </a:ext>
            </a:extLst>
          </p:cNvPr>
          <p:cNvSpPr txBox="1"/>
          <p:nvPr/>
        </p:nvSpPr>
        <p:spPr>
          <a:xfrm>
            <a:off x="1165068" y="1327150"/>
            <a:ext cx="8144031" cy="3785652"/>
          </a:xfrm>
          <a:prstGeom prst="rect">
            <a:avLst/>
          </a:prstGeom>
          <a:noFill/>
        </p:spPr>
        <p:txBody>
          <a:bodyPr wrap="square">
            <a:spAutoFit/>
          </a:bodyPr>
          <a:lstStyle/>
          <a:p>
            <a:pPr marL="342900" indent="-342900">
              <a:buFont typeface="Arial" panose="020B0604020202020204" pitchFamily="34" charset="0"/>
              <a:buChar char="•"/>
            </a:pPr>
            <a:r>
              <a:rPr lang="en-US" sz="2400" dirty="0"/>
              <a:t>Harris claimed that Donald Trump’s agenda includes cutting Social Security and Medicare, citing "Project 2025" as evidence. While Project 2025 is a conservative plan endorsed by groups aligned with Trump's base, Trump himself has publicly disavowed this plan, specifically denying any intentions to cut Social Security and Medicare. </a:t>
            </a:r>
          </a:p>
          <a:p>
            <a:pPr marL="342900" indent="-342900">
              <a:buFont typeface="Arial" panose="020B0604020202020204" pitchFamily="34" charset="0"/>
              <a:buChar char="•"/>
            </a:pPr>
            <a:r>
              <a:rPr lang="en-US" sz="2400" dirty="0"/>
              <a:t>Harris tied Trump to Project 2025 due to the involvement of former Trump officials, but the plan does not explicitly include cuts to these programs, nor has Trump indicated he would implement it as a policy platform if re-elected.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C48934-7B09-1121-7135-F17C6A1C53A5}"/>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1D139F7B-351D-7EB9-8E82-36F0BB4A942F}"/>
              </a:ext>
            </a:extLst>
          </p:cNvPr>
          <p:cNvSpPr/>
          <p:nvPr/>
        </p:nvSpPr>
        <p:spPr>
          <a:xfrm>
            <a:off x="0" y="0"/>
            <a:ext cx="10388600" cy="5854700"/>
          </a:xfrm>
          <a:prstGeom prst="rect">
            <a:avLst/>
          </a:prstGeom>
          <a:solidFill>
            <a:srgbClr val="FE9851">
              <a:alpha val="15686"/>
            </a:srgbClr>
          </a:solidFill>
        </p:spPr>
        <p:txBody>
          <a:bodyPr/>
          <a:lstStyle/>
          <a:p>
            <a:endParaRPr lang="en-US"/>
          </a:p>
        </p:txBody>
      </p:sp>
      <p:sp>
        <p:nvSpPr>
          <p:cNvPr id="3" name="AutoShape 3">
            <a:extLst>
              <a:ext uri="{FF2B5EF4-FFF2-40B4-BE49-F238E27FC236}">
                <a16:creationId xmlns:a16="http://schemas.microsoft.com/office/drawing/2014/main" id="{CD672A62-9C6C-77AD-1EE4-9AE7FD2A15D0}"/>
              </a:ext>
            </a:extLst>
          </p:cNvPr>
          <p:cNvSpPr/>
          <p:nvPr/>
        </p:nvSpPr>
        <p:spPr>
          <a:xfrm>
            <a:off x="774700" y="1054100"/>
            <a:ext cx="8839200" cy="4488275"/>
          </a:xfrm>
          <a:prstGeom prst="roundRect">
            <a:avLst>
              <a:gd name="adj" fmla="val 3614"/>
            </a:avLst>
          </a:prstGeom>
          <a:solidFill>
            <a:srgbClr val="FFFFFF"/>
          </a:solidFill>
        </p:spPr>
        <p:txBody>
          <a:bodyPr/>
          <a:lstStyle/>
          <a:p>
            <a:endParaRPr lang="en-US"/>
          </a:p>
        </p:txBody>
      </p:sp>
      <p:sp>
        <p:nvSpPr>
          <p:cNvPr id="5" name="TextBox 5">
            <a:extLst>
              <a:ext uri="{FF2B5EF4-FFF2-40B4-BE49-F238E27FC236}">
                <a16:creationId xmlns:a16="http://schemas.microsoft.com/office/drawing/2014/main" id="{8EB502F6-CF4E-3437-5025-CBAB21898597}"/>
              </a:ext>
            </a:extLst>
          </p:cNvPr>
          <p:cNvSpPr txBox="1"/>
          <p:nvPr/>
        </p:nvSpPr>
        <p:spPr>
          <a:xfrm>
            <a:off x="508000" y="381000"/>
            <a:ext cx="9372600" cy="419100"/>
          </a:xfrm>
          <a:prstGeom prst="rect">
            <a:avLst/>
          </a:prstGeom>
          <a:solidFill>
            <a:srgbClr val="000000">
              <a:alpha val="0"/>
            </a:srgbClr>
          </a:solidFill>
        </p:spPr>
        <p:txBody>
          <a:bodyPr lIns="0" tIns="0" rIns="0" bIns="0" rtlCol="0" anchor="ctr"/>
          <a:lstStyle/>
          <a:p>
            <a:pPr indent="0" algn="ctr">
              <a:lnSpc>
                <a:spcPct val="100000"/>
              </a:lnSpc>
              <a:defRPr/>
            </a:pPr>
            <a:r>
              <a:rPr lang="en-US" sz="2800" b="1" dirty="0">
                <a:solidFill>
                  <a:srgbClr val="000000"/>
                </a:solidFill>
                <a:latin typeface="苹方-简"/>
              </a:rPr>
              <a:t>Harris’s false claims</a:t>
            </a:r>
            <a:endParaRPr lang="en-US" sz="1100" dirty="0"/>
          </a:p>
        </p:txBody>
      </p:sp>
      <p:sp>
        <p:nvSpPr>
          <p:cNvPr id="11" name="TextBox 10">
            <a:extLst>
              <a:ext uri="{FF2B5EF4-FFF2-40B4-BE49-F238E27FC236}">
                <a16:creationId xmlns:a16="http://schemas.microsoft.com/office/drawing/2014/main" id="{072A6381-F422-33A3-944F-B8D3C5A4F98A}"/>
              </a:ext>
            </a:extLst>
          </p:cNvPr>
          <p:cNvSpPr txBox="1"/>
          <p:nvPr/>
        </p:nvSpPr>
        <p:spPr>
          <a:xfrm>
            <a:off x="1003300" y="1405411"/>
            <a:ext cx="8220232" cy="3785652"/>
          </a:xfrm>
          <a:prstGeom prst="rect">
            <a:avLst/>
          </a:prstGeom>
          <a:noFill/>
        </p:spPr>
        <p:txBody>
          <a:bodyPr wrap="square">
            <a:spAutoFit/>
          </a:bodyPr>
          <a:lstStyle/>
          <a:p>
            <a:pPr marL="342900" indent="-342900">
              <a:buFont typeface="Arial" panose="020B0604020202020204" pitchFamily="34" charset="0"/>
              <a:buChar char="•"/>
            </a:pPr>
            <a:r>
              <a:rPr lang="en-US" sz="2400" dirty="0"/>
              <a:t>Harris repeated a popular talking point about Trump wanting to be a "dictator on Day 1" if re-elected, based on his comment that he would "use power for retribution on Day 1." </a:t>
            </a:r>
          </a:p>
          <a:p>
            <a:pPr marL="342900" indent="-342900">
              <a:buFont typeface="Arial" panose="020B0604020202020204" pitchFamily="34" charset="0"/>
              <a:buChar char="•"/>
            </a:pPr>
            <a:r>
              <a:rPr lang="en-US" sz="2400" dirty="0"/>
              <a:t>This remark, made during a Fox News interview, was in response to a question about potential abuse of power. However, the context provided was that Trump would focus on measures like tightening the border rather than dictatorship per se. Harris’s interpretation was thus a point of contention, as it did not align fully with Trump's own clarification</a:t>
            </a:r>
          </a:p>
        </p:txBody>
      </p:sp>
    </p:spTree>
    <p:extLst>
      <p:ext uri="{BB962C8B-B14F-4D97-AF65-F5344CB8AC3E}">
        <p14:creationId xmlns:p14="http://schemas.microsoft.com/office/powerpoint/2010/main" val="37402983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screen">
            <a:extLst>
              <a:ext uri="{28A0092B-C50C-407E-A947-70E740481C1C}">
                <a14:useLocalDpi xmlns:a14="http://schemas.microsoft.com/office/drawing/2010/main"/>
              </a:ext>
            </a:extLst>
          </a:blip>
          <a:srcRect l="1000" r="1000"/>
          <a:stretch>
            <a:fillRect/>
          </a:stretch>
        </p:blipFill>
        <p:spPr>
          <a:xfrm>
            <a:off x="0" y="0"/>
            <a:ext cx="10388600" cy="5854700"/>
          </a:xfrm>
          <a:prstGeom prst="rect">
            <a:avLst/>
          </a:prstGeom>
        </p:spPr>
      </p:pic>
      <p:sp>
        <p:nvSpPr>
          <p:cNvPr id="3" name="AutoShape 3"/>
          <p:cNvSpPr/>
          <p:nvPr/>
        </p:nvSpPr>
        <p:spPr>
          <a:xfrm>
            <a:off x="0" y="0"/>
            <a:ext cx="10388600" cy="5854700"/>
          </a:xfrm>
          <a:prstGeom prst="rect">
            <a:avLst/>
          </a:prstGeom>
          <a:solidFill>
            <a:srgbClr val="000000">
              <a:alpha val="0"/>
            </a:srgbClr>
          </a:solidFill>
        </p:spPr>
        <p:txBody>
          <a:bodyPr/>
          <a:lstStyle/>
          <a:p>
            <a:endParaRPr lang="en-US"/>
          </a:p>
        </p:txBody>
      </p:sp>
      <p:pic>
        <p:nvPicPr>
          <p:cNvPr id="4" name="Picture 4"/>
          <p:cNvPicPr>
            <a:picLocks noChangeAspect="1"/>
          </p:cNvPicPr>
          <p:nvPr/>
        </p:nvPicPr>
        <p:blipFill>
          <a:blip r:embed="rId4" cstate="screen">
            <a:extLst>
              <a:ext uri="{28A0092B-C50C-407E-A947-70E740481C1C}">
                <a14:useLocalDpi xmlns:a14="http://schemas.microsoft.com/office/drawing/2010/main"/>
              </a:ext>
            </a:extLst>
          </a:blip>
          <a:srcRect l="1000" r="1000"/>
          <a:stretch>
            <a:fillRect/>
          </a:stretch>
        </p:blipFill>
        <p:spPr>
          <a:xfrm>
            <a:off x="0" y="0"/>
            <a:ext cx="10388600" cy="5854700"/>
          </a:xfrm>
          <a:prstGeom prst="rect">
            <a:avLst/>
          </a:prstGeom>
        </p:spPr>
      </p:pic>
      <p:sp>
        <p:nvSpPr>
          <p:cNvPr id="5" name="AutoShape 5"/>
          <p:cNvSpPr/>
          <p:nvPr/>
        </p:nvSpPr>
        <p:spPr>
          <a:xfrm>
            <a:off x="762000" y="1778000"/>
            <a:ext cx="8864600" cy="266700"/>
          </a:xfrm>
          <a:prstGeom prst="rect">
            <a:avLst/>
          </a:prstGeom>
          <a:solidFill>
            <a:srgbClr val="000000">
              <a:alpha val="0"/>
            </a:srgbClr>
          </a:solidFill>
        </p:spPr>
        <p:txBody>
          <a:bodyPr/>
          <a:lstStyle/>
          <a:p>
            <a:endParaRPr lang="en-US"/>
          </a:p>
        </p:txBody>
      </p:sp>
      <p:sp>
        <p:nvSpPr>
          <p:cNvPr id="6" name="AutoShape 6"/>
          <p:cNvSpPr/>
          <p:nvPr/>
        </p:nvSpPr>
        <p:spPr>
          <a:xfrm>
            <a:off x="0" y="0"/>
            <a:ext cx="10388600" cy="5854700"/>
          </a:xfrm>
          <a:prstGeom prst="rect">
            <a:avLst/>
          </a:prstGeom>
          <a:solidFill>
            <a:srgbClr val="000000">
              <a:alpha val="0"/>
            </a:srgbClr>
          </a:solidFill>
        </p:spPr>
        <p:txBody>
          <a:bodyPr/>
          <a:lstStyle/>
          <a:p>
            <a:endParaRPr lang="en-US"/>
          </a:p>
        </p:txBody>
      </p:sp>
      <p:sp>
        <p:nvSpPr>
          <p:cNvPr id="7" name="AutoShape 7"/>
          <p:cNvSpPr/>
          <p:nvPr/>
        </p:nvSpPr>
        <p:spPr>
          <a:xfrm>
            <a:off x="3632200" y="4584700"/>
            <a:ext cx="3111500" cy="0"/>
          </a:xfrm>
          <a:prstGeom prst="rect">
            <a:avLst/>
          </a:prstGeom>
          <a:solidFill>
            <a:srgbClr val="000000"/>
          </a:solidFill>
        </p:spPr>
        <p:txBody>
          <a:bodyPr/>
          <a:lstStyle/>
          <a:p>
            <a:endParaRPr lang="en-US"/>
          </a:p>
        </p:txBody>
      </p:sp>
      <p:sp>
        <p:nvSpPr>
          <p:cNvPr id="8" name="TextBox 8"/>
          <p:cNvSpPr txBox="1"/>
          <p:nvPr/>
        </p:nvSpPr>
        <p:spPr>
          <a:xfrm>
            <a:off x="762000" y="2654300"/>
            <a:ext cx="8864600" cy="419100"/>
          </a:xfrm>
          <a:prstGeom prst="rect">
            <a:avLst/>
          </a:prstGeom>
          <a:solidFill>
            <a:srgbClr val="000000">
              <a:alpha val="0"/>
            </a:srgbClr>
          </a:solidFill>
        </p:spPr>
        <p:txBody>
          <a:bodyPr lIns="0" tIns="0" rIns="0" bIns="0" rtlCol="0" anchor="ctr"/>
          <a:lstStyle/>
          <a:p>
            <a:pPr indent="0" algn="ctr">
              <a:lnSpc>
                <a:spcPct val="100000"/>
              </a:lnSpc>
              <a:defRPr/>
            </a:pPr>
            <a:r>
              <a:rPr lang="en-US" sz="2800" b="1">
                <a:solidFill>
                  <a:srgbClr val="000000"/>
                </a:solidFill>
                <a:latin typeface="苹方-简"/>
              </a:rPr>
              <a:t>Psychological and Sociological Factors</a:t>
            </a:r>
            <a:endParaRPr lang="en-US" sz="1100"/>
          </a:p>
        </p:txBody>
      </p:sp>
      <p:sp>
        <p:nvSpPr>
          <p:cNvPr id="9" name="TextBox 9"/>
          <p:cNvSpPr txBox="1"/>
          <p:nvPr/>
        </p:nvSpPr>
        <p:spPr>
          <a:xfrm>
            <a:off x="762000" y="1778000"/>
            <a:ext cx="8864600" cy="266700"/>
          </a:xfrm>
          <a:prstGeom prst="rect">
            <a:avLst/>
          </a:prstGeom>
          <a:solidFill>
            <a:srgbClr val="000000">
              <a:alpha val="0"/>
            </a:srgbClr>
          </a:solidFill>
        </p:spPr>
        <p:txBody>
          <a:bodyPr lIns="0" tIns="0" rIns="0" bIns="0" rtlCol="0" anchor="ctr"/>
          <a:lstStyle/>
          <a:p>
            <a:pPr indent="0" algn="ctr">
              <a:lnSpc>
                <a:spcPct val="100000"/>
              </a:lnSpc>
              <a:defRPr/>
            </a:pPr>
            <a:r>
              <a:rPr lang="en-US" sz="2400" b="1" dirty="0">
                <a:solidFill>
                  <a:srgbClr val="000000"/>
                </a:solidFill>
                <a:latin typeface="苹方-简"/>
              </a:rPr>
              <a:t>Section 3</a:t>
            </a:r>
            <a:endParaRPr lang="en-US" sz="2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20828" y="0"/>
            <a:ext cx="10388600" cy="6254750"/>
          </a:xfrm>
          <a:prstGeom prst="rect">
            <a:avLst/>
          </a:prstGeom>
          <a:solidFill>
            <a:srgbClr val="FE9851">
              <a:alpha val="15686"/>
            </a:srgbClr>
          </a:solidFill>
        </p:spPr>
        <p:txBody>
          <a:bodyPr/>
          <a:lstStyle/>
          <a:p>
            <a:endParaRPr lang="en-US"/>
          </a:p>
        </p:txBody>
      </p:sp>
      <p:sp>
        <p:nvSpPr>
          <p:cNvPr id="3" name="AutoShape 3"/>
          <p:cNvSpPr/>
          <p:nvPr/>
        </p:nvSpPr>
        <p:spPr>
          <a:xfrm>
            <a:off x="508000" y="1054100"/>
            <a:ext cx="2616200" cy="5041900"/>
          </a:xfrm>
          <a:prstGeom prst="rect">
            <a:avLst/>
          </a:prstGeom>
          <a:solidFill>
            <a:srgbClr val="000000">
              <a:alpha val="0"/>
            </a:srgbClr>
          </a:solidFill>
        </p:spPr>
        <p:txBody>
          <a:bodyPr/>
          <a:lstStyle/>
          <a:p>
            <a:endParaRPr lang="en-US"/>
          </a:p>
        </p:txBody>
      </p:sp>
      <p:sp>
        <p:nvSpPr>
          <p:cNvPr id="4" name="AutoShape 4"/>
          <p:cNvSpPr/>
          <p:nvPr/>
        </p:nvSpPr>
        <p:spPr>
          <a:xfrm>
            <a:off x="3886200" y="1054100"/>
            <a:ext cx="2616200" cy="5041900"/>
          </a:xfrm>
          <a:prstGeom prst="rect">
            <a:avLst/>
          </a:prstGeom>
          <a:solidFill>
            <a:srgbClr val="000000">
              <a:alpha val="0"/>
            </a:srgbClr>
          </a:solidFill>
        </p:spPr>
        <p:txBody>
          <a:bodyPr/>
          <a:lstStyle/>
          <a:p>
            <a:endParaRPr lang="en-US"/>
          </a:p>
        </p:txBody>
      </p:sp>
      <p:sp>
        <p:nvSpPr>
          <p:cNvPr id="5" name="AutoShape 5"/>
          <p:cNvSpPr/>
          <p:nvPr/>
        </p:nvSpPr>
        <p:spPr>
          <a:xfrm>
            <a:off x="7264400" y="1054100"/>
            <a:ext cx="2616200" cy="5041900"/>
          </a:xfrm>
          <a:prstGeom prst="rect">
            <a:avLst/>
          </a:prstGeom>
          <a:solidFill>
            <a:srgbClr val="000000">
              <a:alpha val="0"/>
            </a:srgbClr>
          </a:solidFill>
        </p:spPr>
        <p:txBody>
          <a:bodyPr/>
          <a:lstStyle/>
          <a:p>
            <a:endParaRPr lang="en-US"/>
          </a:p>
        </p:txBody>
      </p:sp>
      <p:sp>
        <p:nvSpPr>
          <p:cNvPr id="6" name="AutoShape 6"/>
          <p:cNvSpPr/>
          <p:nvPr/>
        </p:nvSpPr>
        <p:spPr>
          <a:xfrm>
            <a:off x="508000" y="0"/>
            <a:ext cx="0" cy="0"/>
          </a:xfrm>
          <a:prstGeom prst="rect">
            <a:avLst/>
          </a:prstGeom>
          <a:solidFill>
            <a:srgbClr val="000000">
              <a:alpha val="0"/>
            </a:srgbClr>
          </a:solidFill>
        </p:spPr>
        <p:txBody>
          <a:bodyPr/>
          <a:lstStyle/>
          <a:p>
            <a:endParaRPr lang="en-US"/>
          </a:p>
        </p:txBody>
      </p:sp>
      <p:sp>
        <p:nvSpPr>
          <p:cNvPr id="7" name="AutoShape 7"/>
          <p:cNvSpPr/>
          <p:nvPr/>
        </p:nvSpPr>
        <p:spPr>
          <a:xfrm>
            <a:off x="3886200" y="0"/>
            <a:ext cx="0" cy="0"/>
          </a:xfrm>
          <a:prstGeom prst="rect">
            <a:avLst/>
          </a:prstGeom>
          <a:solidFill>
            <a:srgbClr val="000000">
              <a:alpha val="0"/>
            </a:srgbClr>
          </a:solidFill>
        </p:spPr>
        <p:txBody>
          <a:bodyPr/>
          <a:lstStyle/>
          <a:p>
            <a:endParaRPr lang="en-US"/>
          </a:p>
        </p:txBody>
      </p:sp>
      <p:sp>
        <p:nvSpPr>
          <p:cNvPr id="8" name="AutoShape 8"/>
          <p:cNvSpPr/>
          <p:nvPr/>
        </p:nvSpPr>
        <p:spPr>
          <a:xfrm>
            <a:off x="7264400" y="0"/>
            <a:ext cx="0" cy="0"/>
          </a:xfrm>
          <a:prstGeom prst="rect">
            <a:avLst/>
          </a:prstGeom>
          <a:solidFill>
            <a:srgbClr val="000000">
              <a:alpha val="0"/>
            </a:srgbClr>
          </a:solidFill>
        </p:spPr>
        <p:txBody>
          <a:bodyPr/>
          <a:lstStyle/>
          <a:p>
            <a:endParaRPr lang="en-US"/>
          </a:p>
        </p:txBody>
      </p:sp>
      <p:pic>
        <p:nvPicPr>
          <p:cNvPr id="9" name="Picture 9"/>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576179" y="1073150"/>
            <a:ext cx="2302562" cy="1911350"/>
          </a:xfrm>
          <a:prstGeom prst="rect">
            <a:avLst/>
          </a:prstGeom>
          <a:ln>
            <a:solidFill>
              <a:schemeClr val="tx1"/>
            </a:solidFill>
          </a:ln>
        </p:spPr>
      </p:pic>
      <p:pic>
        <p:nvPicPr>
          <p:cNvPr id="10" name="Picture 10"/>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883660" y="1066800"/>
            <a:ext cx="2302562" cy="1911350"/>
          </a:xfrm>
          <a:prstGeom prst="rect">
            <a:avLst/>
          </a:prstGeom>
        </p:spPr>
      </p:pic>
      <p:sp>
        <p:nvSpPr>
          <p:cNvPr id="12" name="TextBox 12"/>
          <p:cNvSpPr txBox="1"/>
          <p:nvPr/>
        </p:nvSpPr>
        <p:spPr>
          <a:xfrm>
            <a:off x="508000" y="381000"/>
            <a:ext cx="9372600" cy="419100"/>
          </a:xfrm>
          <a:prstGeom prst="rect">
            <a:avLst/>
          </a:prstGeom>
          <a:solidFill>
            <a:srgbClr val="000000">
              <a:alpha val="0"/>
            </a:srgbClr>
          </a:solidFill>
        </p:spPr>
        <p:txBody>
          <a:bodyPr lIns="0" tIns="0" rIns="0" bIns="0" rtlCol="0" anchor="ctr"/>
          <a:lstStyle/>
          <a:p>
            <a:pPr indent="0" algn="ctr">
              <a:lnSpc>
                <a:spcPct val="100000"/>
              </a:lnSpc>
              <a:defRPr/>
            </a:pPr>
            <a:r>
              <a:rPr lang="en-US" sz="2800" b="1" dirty="0">
                <a:solidFill>
                  <a:srgbClr val="000000"/>
                </a:solidFill>
                <a:latin typeface="苹方-简"/>
              </a:rPr>
              <a:t>Psychological and sociological factors</a:t>
            </a:r>
            <a:endParaRPr lang="en-US" sz="1100" dirty="0"/>
          </a:p>
        </p:txBody>
      </p:sp>
      <p:sp>
        <p:nvSpPr>
          <p:cNvPr id="13" name="TextBox 13"/>
          <p:cNvSpPr txBox="1"/>
          <p:nvPr/>
        </p:nvSpPr>
        <p:spPr>
          <a:xfrm>
            <a:off x="540753" y="3023362"/>
            <a:ext cx="2616200" cy="571500"/>
          </a:xfrm>
          <a:prstGeom prst="rect">
            <a:avLst/>
          </a:prstGeom>
          <a:solidFill>
            <a:srgbClr val="000000">
              <a:alpha val="0"/>
            </a:srgbClr>
          </a:solidFill>
        </p:spPr>
        <p:txBody>
          <a:bodyPr lIns="0" tIns="0" rIns="0" bIns="0" rtlCol="0" anchor="ctr"/>
          <a:lstStyle/>
          <a:p>
            <a:pPr indent="0" algn="l">
              <a:lnSpc>
                <a:spcPct val="100000"/>
              </a:lnSpc>
              <a:defRPr/>
            </a:pPr>
            <a:r>
              <a:rPr lang="en-US" sz="1800" b="1" dirty="0">
                <a:solidFill>
                  <a:srgbClr val="000000"/>
                </a:solidFill>
                <a:latin typeface="苹方-简"/>
              </a:rPr>
              <a:t>Confirmation Bias</a:t>
            </a:r>
            <a:endParaRPr lang="en-US" sz="1100" dirty="0"/>
          </a:p>
        </p:txBody>
      </p:sp>
      <p:sp>
        <p:nvSpPr>
          <p:cNvPr id="14" name="TextBox 14"/>
          <p:cNvSpPr txBox="1"/>
          <p:nvPr/>
        </p:nvSpPr>
        <p:spPr>
          <a:xfrm>
            <a:off x="7208279" y="3119628"/>
            <a:ext cx="2616200" cy="571500"/>
          </a:xfrm>
          <a:prstGeom prst="rect">
            <a:avLst/>
          </a:prstGeom>
          <a:solidFill>
            <a:srgbClr val="000000">
              <a:alpha val="0"/>
            </a:srgbClr>
          </a:solidFill>
        </p:spPr>
        <p:txBody>
          <a:bodyPr lIns="0" tIns="0" rIns="0" bIns="0" rtlCol="0" anchor="ctr"/>
          <a:lstStyle/>
          <a:p>
            <a:pPr indent="0" algn="l">
              <a:lnSpc>
                <a:spcPct val="100000"/>
              </a:lnSpc>
              <a:defRPr/>
            </a:pPr>
            <a:r>
              <a:rPr lang="en-US" sz="1800" b="1" dirty="0">
                <a:solidFill>
                  <a:srgbClr val="000000"/>
                </a:solidFill>
                <a:latin typeface="苹方-简"/>
              </a:rPr>
              <a:t>Anchoring Effect/Baby Duck Syndrome </a:t>
            </a:r>
            <a:endParaRPr lang="en-US" sz="1100" dirty="0"/>
          </a:p>
        </p:txBody>
      </p:sp>
      <p:sp>
        <p:nvSpPr>
          <p:cNvPr id="15" name="TextBox 15"/>
          <p:cNvSpPr txBox="1"/>
          <p:nvPr/>
        </p:nvSpPr>
        <p:spPr>
          <a:xfrm>
            <a:off x="3883660" y="3087497"/>
            <a:ext cx="2616200" cy="571500"/>
          </a:xfrm>
          <a:prstGeom prst="rect">
            <a:avLst/>
          </a:prstGeom>
          <a:solidFill>
            <a:srgbClr val="000000">
              <a:alpha val="0"/>
            </a:srgbClr>
          </a:solidFill>
        </p:spPr>
        <p:txBody>
          <a:bodyPr lIns="0" tIns="0" rIns="0" bIns="0" rtlCol="0" anchor="ctr"/>
          <a:lstStyle/>
          <a:p>
            <a:pPr indent="0" algn="l">
              <a:lnSpc>
                <a:spcPct val="100000"/>
              </a:lnSpc>
              <a:defRPr/>
            </a:pPr>
            <a:r>
              <a:rPr lang="en-US" sz="1800" b="1" dirty="0">
                <a:solidFill>
                  <a:srgbClr val="000000"/>
                </a:solidFill>
                <a:latin typeface="苹方-简"/>
              </a:rPr>
              <a:t>Echo chamber/Filter bubble</a:t>
            </a:r>
            <a:endParaRPr lang="en-US" sz="1100" dirty="0"/>
          </a:p>
        </p:txBody>
      </p:sp>
      <p:sp>
        <p:nvSpPr>
          <p:cNvPr id="16" name="TextBox 16"/>
          <p:cNvSpPr txBox="1"/>
          <p:nvPr/>
        </p:nvSpPr>
        <p:spPr>
          <a:xfrm>
            <a:off x="540753" y="3581400"/>
            <a:ext cx="2616200" cy="1701800"/>
          </a:xfrm>
          <a:prstGeom prst="rect">
            <a:avLst/>
          </a:prstGeom>
          <a:solidFill>
            <a:srgbClr val="000000">
              <a:alpha val="0"/>
            </a:srgbClr>
          </a:solidFill>
        </p:spPr>
        <p:txBody>
          <a:bodyPr lIns="0" tIns="0" rIns="0" bIns="0" rtlCol="0" anchor="ctr"/>
          <a:lstStyle/>
          <a:p>
            <a:pPr indent="0" algn="l">
              <a:lnSpc>
                <a:spcPct val="100000"/>
              </a:lnSpc>
              <a:defRPr/>
            </a:pPr>
            <a:r>
              <a:rPr lang="en-US" sz="1400" b="0" dirty="0">
                <a:solidFill>
                  <a:srgbClr val="000000"/>
                </a:solidFill>
                <a:latin typeface="苹方-简"/>
              </a:rPr>
              <a:t>Voters often seek information that confirms their pre-existing beliefs, leading to selective exposure to misinformation during the 2024 Presidential Election, which can distort their understanding of candidates and issues.</a:t>
            </a:r>
            <a:endParaRPr lang="en-US" sz="1100" dirty="0"/>
          </a:p>
        </p:txBody>
      </p:sp>
      <p:sp>
        <p:nvSpPr>
          <p:cNvPr id="17" name="TextBox 17"/>
          <p:cNvSpPr txBox="1"/>
          <p:nvPr/>
        </p:nvSpPr>
        <p:spPr>
          <a:xfrm>
            <a:off x="7187451" y="3691128"/>
            <a:ext cx="2616200" cy="1701800"/>
          </a:xfrm>
          <a:prstGeom prst="rect">
            <a:avLst/>
          </a:prstGeom>
          <a:solidFill>
            <a:srgbClr val="000000">
              <a:alpha val="0"/>
            </a:srgbClr>
          </a:solidFill>
        </p:spPr>
        <p:txBody>
          <a:bodyPr lIns="0" tIns="0" rIns="0" bIns="0" rtlCol="0" anchor="ctr"/>
          <a:lstStyle/>
          <a:p>
            <a:pPr indent="0" algn="l">
              <a:lnSpc>
                <a:spcPct val="100000"/>
              </a:lnSpc>
              <a:defRPr/>
            </a:pPr>
            <a:r>
              <a:rPr lang="en-US" sz="1400" b="0" dirty="0">
                <a:solidFill>
                  <a:srgbClr val="000000"/>
                </a:solidFill>
                <a:latin typeface="苹方-简"/>
              </a:rPr>
              <a:t>Initial information encountered about candidates or policies can disproportionately influence voter perceptions, making them susceptible to misinformation that aligns with those first impressions.</a:t>
            </a:r>
            <a:endParaRPr lang="en-US" sz="1100" dirty="0"/>
          </a:p>
        </p:txBody>
      </p:sp>
      <p:sp>
        <p:nvSpPr>
          <p:cNvPr id="18" name="TextBox 18"/>
          <p:cNvSpPr txBox="1"/>
          <p:nvPr/>
        </p:nvSpPr>
        <p:spPr>
          <a:xfrm>
            <a:off x="3865372" y="3583178"/>
            <a:ext cx="2616200" cy="1917700"/>
          </a:xfrm>
          <a:prstGeom prst="rect">
            <a:avLst/>
          </a:prstGeom>
          <a:solidFill>
            <a:srgbClr val="000000">
              <a:alpha val="0"/>
            </a:srgbClr>
          </a:solidFill>
        </p:spPr>
        <p:txBody>
          <a:bodyPr lIns="0" tIns="0" rIns="0" bIns="0" rtlCol="0" anchor="ctr"/>
          <a:lstStyle/>
          <a:p>
            <a:pPr indent="0" algn="l">
              <a:lnSpc>
                <a:spcPct val="100000"/>
              </a:lnSpc>
              <a:defRPr/>
            </a:pPr>
            <a:r>
              <a:rPr lang="en-US" sz="1400" dirty="0">
                <a:solidFill>
                  <a:srgbClr val="000000"/>
                </a:solidFill>
                <a:latin typeface="苹方-简"/>
              </a:rPr>
              <a:t>Voters are trapped in an environment, such as social media, that feed them with what they like to hear, thus reinforcing preexisting bias. This creates </a:t>
            </a:r>
            <a:r>
              <a:rPr lang="en-US" sz="1400" dirty="0" err="1">
                <a:solidFill>
                  <a:srgbClr val="000000"/>
                </a:solidFill>
                <a:latin typeface="苹方-简"/>
              </a:rPr>
              <a:t>neotribalism</a:t>
            </a:r>
            <a:r>
              <a:rPr lang="en-US" sz="1400" dirty="0">
                <a:solidFill>
                  <a:srgbClr val="000000"/>
                </a:solidFill>
                <a:latin typeface="苹方-简"/>
              </a:rPr>
              <a:t>.</a:t>
            </a:r>
            <a:endParaRPr lang="en-US" sz="1100" dirty="0"/>
          </a:p>
        </p:txBody>
      </p:sp>
      <p:pic>
        <p:nvPicPr>
          <p:cNvPr id="20" name="Picture 19" descr="A group of yellow ducks&#10;&#10;Description automatically generated">
            <a:extLst>
              <a:ext uri="{FF2B5EF4-FFF2-40B4-BE49-F238E27FC236}">
                <a16:creationId xmlns:a16="http://schemas.microsoft.com/office/drawing/2014/main" id="{10CA8ECB-11B2-9673-9060-9C574CE5A3A2}"/>
              </a:ext>
            </a:extLst>
          </p:cNvPr>
          <p:cNvPicPr>
            <a:picLocks noChangeAspect="1"/>
          </p:cNvPicPr>
          <p:nvPr/>
        </p:nvPicPr>
        <p:blipFill>
          <a:blip r:embed="rId4" cstate="screen">
            <a:extLst>
              <a:ext uri="{28A0092B-C50C-407E-A947-70E740481C1C}">
                <a14:useLocalDpi xmlns:a14="http://schemas.microsoft.com/office/drawing/2010/main"/>
              </a:ext>
              <a:ext uri="{837473B0-CC2E-450A-ABE3-18F120FF3D39}">
                <a1611:picAttrSrcUrl xmlns:a1611="http://schemas.microsoft.com/office/drawing/2016/11/main" r:id="rId5"/>
              </a:ext>
            </a:extLst>
          </a:blip>
          <a:stretch>
            <a:fillRect/>
          </a:stretch>
        </p:blipFill>
        <p:spPr>
          <a:xfrm>
            <a:off x="7194292" y="1083640"/>
            <a:ext cx="2343407" cy="1944788"/>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6350" y="-6350"/>
            <a:ext cx="10388600" cy="5867400"/>
          </a:xfrm>
          <a:prstGeom prst="rect">
            <a:avLst/>
          </a:prstGeom>
          <a:solidFill>
            <a:srgbClr val="FE9851">
              <a:alpha val="15686"/>
            </a:srgbClr>
          </a:solidFill>
        </p:spPr>
        <p:txBody>
          <a:bodyPr/>
          <a:lstStyle/>
          <a:p>
            <a:endParaRPr lang="en-US"/>
          </a:p>
        </p:txBody>
      </p:sp>
      <p:sp>
        <p:nvSpPr>
          <p:cNvPr id="5" name="AutoShape 5"/>
          <p:cNvSpPr/>
          <p:nvPr/>
        </p:nvSpPr>
        <p:spPr>
          <a:xfrm>
            <a:off x="7061200" y="1308100"/>
            <a:ext cx="2806700" cy="4178300"/>
          </a:xfrm>
          <a:prstGeom prst="rect">
            <a:avLst/>
          </a:prstGeom>
          <a:solidFill>
            <a:srgbClr val="000000">
              <a:alpha val="0"/>
            </a:srgbClr>
          </a:solidFill>
        </p:spPr>
        <p:txBody>
          <a:bodyPr/>
          <a:lstStyle/>
          <a:p>
            <a:endParaRPr lang="en-US"/>
          </a:p>
        </p:txBody>
      </p:sp>
      <p:sp>
        <p:nvSpPr>
          <p:cNvPr id="6" name="AutoShape 6"/>
          <p:cNvSpPr/>
          <p:nvPr/>
        </p:nvSpPr>
        <p:spPr>
          <a:xfrm>
            <a:off x="508000" y="0"/>
            <a:ext cx="0" cy="0"/>
          </a:xfrm>
          <a:prstGeom prst="rect">
            <a:avLst/>
          </a:prstGeom>
          <a:solidFill>
            <a:srgbClr val="000000">
              <a:alpha val="0"/>
            </a:srgbClr>
          </a:solidFill>
        </p:spPr>
        <p:txBody>
          <a:bodyPr/>
          <a:lstStyle/>
          <a:p>
            <a:endParaRPr lang="en-US"/>
          </a:p>
        </p:txBody>
      </p:sp>
      <p:sp>
        <p:nvSpPr>
          <p:cNvPr id="7" name="AutoShape 7"/>
          <p:cNvSpPr/>
          <p:nvPr/>
        </p:nvSpPr>
        <p:spPr>
          <a:xfrm>
            <a:off x="3784600" y="0"/>
            <a:ext cx="0" cy="0"/>
          </a:xfrm>
          <a:prstGeom prst="rect">
            <a:avLst/>
          </a:prstGeom>
          <a:solidFill>
            <a:srgbClr val="000000">
              <a:alpha val="0"/>
            </a:srgbClr>
          </a:solidFill>
        </p:spPr>
        <p:txBody>
          <a:bodyPr/>
          <a:lstStyle/>
          <a:p>
            <a:endParaRPr lang="en-US"/>
          </a:p>
        </p:txBody>
      </p:sp>
      <p:sp>
        <p:nvSpPr>
          <p:cNvPr id="8" name="AutoShape 8"/>
          <p:cNvSpPr/>
          <p:nvPr/>
        </p:nvSpPr>
        <p:spPr>
          <a:xfrm>
            <a:off x="7061200" y="0"/>
            <a:ext cx="0" cy="0"/>
          </a:xfrm>
          <a:prstGeom prst="rect">
            <a:avLst/>
          </a:prstGeom>
          <a:solidFill>
            <a:srgbClr val="000000">
              <a:alpha val="0"/>
            </a:srgbClr>
          </a:solidFill>
        </p:spPr>
        <p:txBody>
          <a:bodyPr/>
          <a:lstStyle/>
          <a:p>
            <a:endParaRPr lang="en-US"/>
          </a:p>
        </p:txBody>
      </p:sp>
      <p:sp>
        <p:nvSpPr>
          <p:cNvPr id="12" name="TextBox 12"/>
          <p:cNvSpPr txBox="1"/>
          <p:nvPr/>
        </p:nvSpPr>
        <p:spPr>
          <a:xfrm>
            <a:off x="508000" y="381000"/>
            <a:ext cx="9372600" cy="419100"/>
          </a:xfrm>
          <a:prstGeom prst="rect">
            <a:avLst/>
          </a:prstGeom>
          <a:solidFill>
            <a:srgbClr val="000000">
              <a:alpha val="0"/>
            </a:srgbClr>
          </a:solidFill>
        </p:spPr>
        <p:txBody>
          <a:bodyPr lIns="0" tIns="0" rIns="0" bIns="0" rtlCol="0" anchor="ctr"/>
          <a:lstStyle/>
          <a:p>
            <a:pPr indent="0" algn="ctr">
              <a:lnSpc>
                <a:spcPct val="100000"/>
              </a:lnSpc>
              <a:defRPr/>
            </a:pPr>
            <a:r>
              <a:rPr lang="en-US" sz="2800" b="1" dirty="0">
                <a:solidFill>
                  <a:srgbClr val="000000"/>
                </a:solidFill>
                <a:latin typeface="苹方-简"/>
              </a:rPr>
              <a:t>Psychological and sociological factors</a:t>
            </a:r>
            <a:endParaRPr lang="en-US" sz="1100" dirty="0"/>
          </a:p>
        </p:txBody>
      </p:sp>
      <p:sp>
        <p:nvSpPr>
          <p:cNvPr id="13" name="TextBox 13"/>
          <p:cNvSpPr txBox="1"/>
          <p:nvPr/>
        </p:nvSpPr>
        <p:spPr>
          <a:xfrm>
            <a:off x="789432" y="2711450"/>
            <a:ext cx="2133600" cy="635000"/>
          </a:xfrm>
          <a:prstGeom prst="rect">
            <a:avLst/>
          </a:prstGeom>
          <a:solidFill>
            <a:srgbClr val="000000">
              <a:alpha val="0"/>
            </a:srgbClr>
          </a:solidFill>
        </p:spPr>
        <p:txBody>
          <a:bodyPr lIns="0" tIns="0" rIns="0" bIns="0" rtlCol="0" anchor="ctr"/>
          <a:lstStyle/>
          <a:p>
            <a:pPr indent="0" algn="ctr">
              <a:lnSpc>
                <a:spcPct val="100000"/>
              </a:lnSpc>
              <a:defRPr/>
            </a:pPr>
            <a:r>
              <a:rPr lang="en-US" sz="2000" b="1" dirty="0">
                <a:solidFill>
                  <a:srgbClr val="000000"/>
                </a:solidFill>
                <a:latin typeface="苹方-简"/>
              </a:rPr>
              <a:t>Role of Emotions</a:t>
            </a:r>
            <a:endParaRPr lang="en-US" sz="1100" dirty="0"/>
          </a:p>
        </p:txBody>
      </p:sp>
      <p:sp>
        <p:nvSpPr>
          <p:cNvPr id="14" name="TextBox 14"/>
          <p:cNvSpPr txBox="1"/>
          <p:nvPr/>
        </p:nvSpPr>
        <p:spPr>
          <a:xfrm>
            <a:off x="3812540" y="3003550"/>
            <a:ext cx="2705100" cy="381000"/>
          </a:xfrm>
          <a:prstGeom prst="rect">
            <a:avLst/>
          </a:prstGeom>
          <a:solidFill>
            <a:srgbClr val="000000">
              <a:alpha val="0"/>
            </a:srgbClr>
          </a:solidFill>
        </p:spPr>
        <p:txBody>
          <a:bodyPr lIns="0" tIns="0" rIns="0" bIns="0" rtlCol="0" anchor="ctr"/>
          <a:lstStyle/>
          <a:p>
            <a:pPr indent="0" algn="ctr">
              <a:lnSpc>
                <a:spcPct val="100000"/>
              </a:lnSpc>
              <a:defRPr/>
            </a:pPr>
            <a:r>
              <a:rPr lang="en-US" sz="2000" b="1" dirty="0">
                <a:solidFill>
                  <a:srgbClr val="000000"/>
                </a:solidFill>
                <a:latin typeface="苹方-简"/>
              </a:rPr>
              <a:t>Social Identity Theory</a:t>
            </a:r>
          </a:p>
          <a:p>
            <a:pPr indent="0" algn="ctr">
              <a:lnSpc>
                <a:spcPct val="100000"/>
              </a:lnSpc>
              <a:defRPr/>
            </a:pPr>
            <a:endParaRPr lang="en-US" sz="2000" b="1" dirty="0">
              <a:solidFill>
                <a:srgbClr val="000000"/>
              </a:solidFill>
              <a:latin typeface="苹方-简"/>
            </a:endParaRPr>
          </a:p>
        </p:txBody>
      </p:sp>
      <p:sp>
        <p:nvSpPr>
          <p:cNvPr id="15" name="TextBox 15"/>
          <p:cNvSpPr txBox="1"/>
          <p:nvPr/>
        </p:nvSpPr>
        <p:spPr>
          <a:xfrm>
            <a:off x="7346950" y="2655570"/>
            <a:ext cx="2184400" cy="635000"/>
          </a:xfrm>
          <a:prstGeom prst="rect">
            <a:avLst/>
          </a:prstGeom>
          <a:solidFill>
            <a:srgbClr val="000000">
              <a:alpha val="0"/>
            </a:srgbClr>
          </a:solidFill>
        </p:spPr>
        <p:txBody>
          <a:bodyPr lIns="0" tIns="0" rIns="0" bIns="0" rtlCol="0" anchor="ctr"/>
          <a:lstStyle/>
          <a:p>
            <a:pPr indent="0" algn="ctr">
              <a:lnSpc>
                <a:spcPct val="100000"/>
              </a:lnSpc>
              <a:defRPr/>
            </a:pPr>
            <a:r>
              <a:rPr lang="en-US" sz="2000" b="1" dirty="0">
                <a:solidFill>
                  <a:srgbClr val="000000"/>
                </a:solidFill>
                <a:latin typeface="苹方-简"/>
              </a:rPr>
              <a:t>Trust</a:t>
            </a:r>
            <a:endParaRPr lang="en-US" sz="1100" dirty="0"/>
          </a:p>
        </p:txBody>
      </p:sp>
      <p:sp>
        <p:nvSpPr>
          <p:cNvPr id="16" name="TextBox 16"/>
          <p:cNvSpPr txBox="1"/>
          <p:nvPr/>
        </p:nvSpPr>
        <p:spPr>
          <a:xfrm>
            <a:off x="508000" y="3086100"/>
            <a:ext cx="2806700" cy="2400300"/>
          </a:xfrm>
          <a:prstGeom prst="rect">
            <a:avLst/>
          </a:prstGeom>
          <a:solidFill>
            <a:srgbClr val="000000">
              <a:alpha val="0"/>
            </a:srgbClr>
          </a:solidFill>
        </p:spPr>
        <p:txBody>
          <a:bodyPr lIns="0" tIns="0" rIns="0" bIns="0" rtlCol="0" anchor="ctr"/>
          <a:lstStyle/>
          <a:p>
            <a:pPr indent="0">
              <a:lnSpc>
                <a:spcPct val="100000"/>
              </a:lnSpc>
              <a:defRPr/>
            </a:pPr>
            <a:r>
              <a:rPr lang="en-US" sz="1400" b="0" dirty="0">
                <a:solidFill>
                  <a:srgbClr val="000000"/>
                </a:solidFill>
                <a:latin typeface="苹方-简"/>
              </a:rPr>
              <a:t>Emotional responses, such as fear, anger, and patriotism, can significantly enhance the acceptance of misinformation, as emotionally charged narratives are more likely to resonate with individuals. In some cases, scapegoating out of fear become a convenient excuse.</a:t>
            </a:r>
            <a:endParaRPr lang="en-US" sz="1100" dirty="0"/>
          </a:p>
        </p:txBody>
      </p:sp>
      <p:sp>
        <p:nvSpPr>
          <p:cNvPr id="17" name="TextBox 17"/>
          <p:cNvSpPr txBox="1"/>
          <p:nvPr/>
        </p:nvSpPr>
        <p:spPr>
          <a:xfrm>
            <a:off x="3784600" y="3117850"/>
            <a:ext cx="2806700" cy="2400300"/>
          </a:xfrm>
          <a:prstGeom prst="rect">
            <a:avLst/>
          </a:prstGeom>
          <a:solidFill>
            <a:srgbClr val="000000">
              <a:alpha val="0"/>
            </a:srgbClr>
          </a:solidFill>
        </p:spPr>
        <p:txBody>
          <a:bodyPr lIns="0" tIns="0" rIns="0" bIns="0" rtlCol="0" anchor="ctr"/>
          <a:lstStyle/>
          <a:p>
            <a:pPr indent="0">
              <a:lnSpc>
                <a:spcPct val="100000"/>
              </a:lnSpc>
              <a:defRPr/>
            </a:pPr>
            <a:r>
              <a:rPr lang="en-US" sz="1400" b="0" dirty="0">
                <a:solidFill>
                  <a:srgbClr val="000000"/>
                </a:solidFill>
                <a:latin typeface="苹方-简"/>
              </a:rPr>
              <a:t>Social identity theory suggests that group membership influences individuals' responses to misinformation; during the 2024 Presidential Election, this can lead to heightened defensiveness against opposing viewpoints.</a:t>
            </a:r>
          </a:p>
          <a:p>
            <a:pPr indent="0" algn="ctr">
              <a:lnSpc>
                <a:spcPct val="100000"/>
              </a:lnSpc>
              <a:defRPr/>
            </a:pPr>
            <a:endParaRPr lang="en-US" sz="1400" b="0" dirty="0">
              <a:solidFill>
                <a:srgbClr val="000000"/>
              </a:solidFill>
              <a:latin typeface="苹方-简"/>
            </a:endParaRPr>
          </a:p>
        </p:txBody>
      </p:sp>
      <p:sp>
        <p:nvSpPr>
          <p:cNvPr id="18" name="TextBox 18"/>
          <p:cNvSpPr txBox="1"/>
          <p:nvPr/>
        </p:nvSpPr>
        <p:spPr>
          <a:xfrm>
            <a:off x="7061200" y="3086100"/>
            <a:ext cx="2806700" cy="2400300"/>
          </a:xfrm>
          <a:prstGeom prst="rect">
            <a:avLst/>
          </a:prstGeom>
          <a:solidFill>
            <a:srgbClr val="000000">
              <a:alpha val="0"/>
            </a:srgbClr>
          </a:solidFill>
        </p:spPr>
        <p:txBody>
          <a:bodyPr lIns="0" tIns="0" rIns="0" bIns="0" rtlCol="0" anchor="ctr"/>
          <a:lstStyle/>
          <a:p>
            <a:pPr indent="0">
              <a:lnSpc>
                <a:spcPct val="100000"/>
              </a:lnSpc>
              <a:defRPr/>
            </a:pPr>
            <a:r>
              <a:rPr lang="en-US" sz="1400" b="0" dirty="0">
                <a:solidFill>
                  <a:srgbClr val="000000"/>
                </a:solidFill>
                <a:latin typeface="苹方-简"/>
              </a:rPr>
              <a:t>Trust in sources of information plays a critical role in belief formation; individuals are more likely to accept misinformation from trusted figures or platforms. Once CNN commentator Anderson Copper said that many people are anti-science, anti-authority, and anti-intellectual.</a:t>
            </a:r>
            <a:endParaRPr lang="en-US" sz="1100" dirty="0"/>
          </a:p>
        </p:txBody>
      </p:sp>
      <p:pic>
        <p:nvPicPr>
          <p:cNvPr id="2050" name="Picture 2">
            <a:extLst>
              <a:ext uri="{FF2B5EF4-FFF2-40B4-BE49-F238E27FC236}">
                <a16:creationId xmlns:a16="http://schemas.microsoft.com/office/drawing/2014/main" id="{E766EADA-C4EA-5BAB-C47A-255D78B7FC85}"/>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86790" y="998982"/>
            <a:ext cx="1738884" cy="173888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576AAC60-3A47-7C98-0E73-A4ECBEF3E534}"/>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283202" y="1000252"/>
            <a:ext cx="1749298" cy="174929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descr="A person wearing glasses and a suit&#10;&#10;Description automatically generated">
            <a:extLst>
              <a:ext uri="{FF2B5EF4-FFF2-40B4-BE49-F238E27FC236}">
                <a16:creationId xmlns:a16="http://schemas.microsoft.com/office/drawing/2014/main" id="{05B8ED6E-3843-29C9-DEE0-3A5EA64A1F90}"/>
              </a:ext>
            </a:extLst>
          </p:cNvPr>
          <p:cNvPicPr>
            <a:picLocks noChangeAspect="1"/>
          </p:cNvPicPr>
          <p:nvPr/>
        </p:nvPicPr>
        <p:blipFill>
          <a:blip r:embed="rId4" cstate="screen">
            <a:extLst>
              <a:ext uri="{28A0092B-C50C-407E-A947-70E740481C1C}">
                <a14:useLocalDpi xmlns:a14="http://schemas.microsoft.com/office/drawing/2010/main"/>
              </a:ext>
              <a:ext uri="{837473B0-CC2E-450A-ABE3-18F120FF3D39}">
                <a1611:picAttrSrcUrl xmlns:a1611="http://schemas.microsoft.com/office/drawing/2016/11/main" r:id="rId5"/>
              </a:ext>
            </a:extLst>
          </a:blip>
          <a:srcRect/>
          <a:stretch/>
        </p:blipFill>
        <p:spPr>
          <a:xfrm>
            <a:off x="7655729" y="993859"/>
            <a:ext cx="1397000" cy="1717591"/>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screen">
            <a:extLst>
              <a:ext uri="{28A0092B-C50C-407E-A947-70E740481C1C}">
                <a14:useLocalDpi xmlns:a14="http://schemas.microsoft.com/office/drawing/2010/main"/>
              </a:ext>
            </a:extLst>
          </a:blip>
          <a:srcRect l="5000" r="5000"/>
          <a:stretch>
            <a:fillRect/>
          </a:stretch>
        </p:blipFill>
        <p:spPr>
          <a:xfrm>
            <a:off x="0" y="25399"/>
            <a:ext cx="10388600" cy="5854700"/>
          </a:xfrm>
          <a:prstGeom prst="rect">
            <a:avLst/>
          </a:prstGeom>
        </p:spPr>
      </p:pic>
      <p:sp>
        <p:nvSpPr>
          <p:cNvPr id="7" name="AutoShape 7"/>
          <p:cNvSpPr/>
          <p:nvPr/>
        </p:nvSpPr>
        <p:spPr>
          <a:xfrm>
            <a:off x="762000" y="5829300"/>
            <a:ext cx="2743200" cy="0"/>
          </a:xfrm>
          <a:prstGeom prst="rect">
            <a:avLst/>
          </a:prstGeom>
          <a:solidFill>
            <a:srgbClr val="000000"/>
          </a:solidFill>
        </p:spPr>
        <p:txBody>
          <a:bodyPr/>
          <a:lstStyle/>
          <a:p>
            <a:endParaRPr lang="en-US"/>
          </a:p>
        </p:txBody>
      </p:sp>
      <p:sp>
        <p:nvSpPr>
          <p:cNvPr id="8" name="AutoShape 8"/>
          <p:cNvSpPr/>
          <p:nvPr/>
        </p:nvSpPr>
        <p:spPr>
          <a:xfrm>
            <a:off x="3810000" y="5829300"/>
            <a:ext cx="2743200" cy="0"/>
          </a:xfrm>
          <a:prstGeom prst="rect">
            <a:avLst/>
          </a:prstGeom>
          <a:solidFill>
            <a:srgbClr val="000000"/>
          </a:solidFill>
        </p:spPr>
        <p:txBody>
          <a:bodyPr/>
          <a:lstStyle/>
          <a:p>
            <a:endParaRPr lang="en-US"/>
          </a:p>
        </p:txBody>
      </p:sp>
      <p:sp>
        <p:nvSpPr>
          <p:cNvPr id="9" name="AutoShape 9"/>
          <p:cNvSpPr/>
          <p:nvPr/>
        </p:nvSpPr>
        <p:spPr>
          <a:xfrm>
            <a:off x="6870700" y="5829300"/>
            <a:ext cx="2743200" cy="0"/>
          </a:xfrm>
          <a:prstGeom prst="rect">
            <a:avLst/>
          </a:prstGeom>
          <a:solidFill>
            <a:srgbClr val="000000"/>
          </a:solidFill>
        </p:spPr>
        <p:txBody>
          <a:bodyPr/>
          <a:lstStyle/>
          <a:p>
            <a:endParaRPr lang="en-US"/>
          </a:p>
        </p:txBody>
      </p:sp>
      <p:sp>
        <p:nvSpPr>
          <p:cNvPr id="14" name="TextBox 14"/>
          <p:cNvSpPr txBox="1"/>
          <p:nvPr/>
        </p:nvSpPr>
        <p:spPr>
          <a:xfrm>
            <a:off x="762000" y="2844800"/>
            <a:ext cx="2743200" cy="546100"/>
          </a:xfrm>
          <a:prstGeom prst="rect">
            <a:avLst/>
          </a:prstGeom>
          <a:solidFill>
            <a:srgbClr val="000000">
              <a:alpha val="0"/>
            </a:srgbClr>
          </a:solidFill>
        </p:spPr>
        <p:txBody>
          <a:bodyPr lIns="0" tIns="0" rIns="0" bIns="0" rtlCol="0" anchor="ctr"/>
          <a:lstStyle/>
          <a:p>
            <a:pPr indent="0" algn="ctr">
              <a:lnSpc>
                <a:spcPct val="100000"/>
              </a:lnSpc>
              <a:defRPr/>
            </a:pPr>
            <a:r>
              <a:rPr lang="en-US" sz="1800" b="1" dirty="0">
                <a:solidFill>
                  <a:srgbClr val="000000"/>
                </a:solidFill>
                <a:latin typeface="苹方-简"/>
              </a:rPr>
              <a:t>Dunning–Kruger effect</a:t>
            </a:r>
          </a:p>
        </p:txBody>
      </p:sp>
      <p:sp>
        <p:nvSpPr>
          <p:cNvPr id="15" name="TextBox 15"/>
          <p:cNvSpPr txBox="1"/>
          <p:nvPr/>
        </p:nvSpPr>
        <p:spPr>
          <a:xfrm>
            <a:off x="3810000" y="2844800"/>
            <a:ext cx="2743200" cy="546100"/>
          </a:xfrm>
          <a:prstGeom prst="rect">
            <a:avLst/>
          </a:prstGeom>
          <a:solidFill>
            <a:srgbClr val="000000">
              <a:alpha val="0"/>
            </a:srgbClr>
          </a:solidFill>
        </p:spPr>
        <p:txBody>
          <a:bodyPr lIns="0" tIns="0" rIns="0" bIns="0" rtlCol="0" anchor="ctr"/>
          <a:lstStyle/>
          <a:p>
            <a:pPr indent="0" algn="ctr">
              <a:lnSpc>
                <a:spcPct val="100000"/>
              </a:lnSpc>
              <a:defRPr/>
            </a:pPr>
            <a:r>
              <a:rPr lang="en-US" b="1" dirty="0">
                <a:solidFill>
                  <a:srgbClr val="000000"/>
                </a:solidFill>
                <a:latin typeface="苹方-简"/>
              </a:rPr>
              <a:t>E</a:t>
            </a:r>
            <a:r>
              <a:rPr lang="en-US" sz="1800" b="1" dirty="0">
                <a:solidFill>
                  <a:srgbClr val="000000"/>
                </a:solidFill>
                <a:latin typeface="苹方-简"/>
              </a:rPr>
              <a:t>pistemic closure</a:t>
            </a:r>
            <a:endParaRPr lang="en-US" sz="1100" dirty="0"/>
          </a:p>
        </p:txBody>
      </p:sp>
      <p:sp>
        <p:nvSpPr>
          <p:cNvPr id="16" name="TextBox 16"/>
          <p:cNvSpPr txBox="1"/>
          <p:nvPr/>
        </p:nvSpPr>
        <p:spPr>
          <a:xfrm>
            <a:off x="6870700" y="3003550"/>
            <a:ext cx="2743200" cy="266700"/>
          </a:xfrm>
          <a:prstGeom prst="rect">
            <a:avLst/>
          </a:prstGeom>
          <a:solidFill>
            <a:srgbClr val="000000">
              <a:alpha val="0"/>
            </a:srgbClr>
          </a:solidFill>
        </p:spPr>
        <p:txBody>
          <a:bodyPr lIns="0" tIns="0" rIns="0" bIns="0" rtlCol="0" anchor="ctr"/>
          <a:lstStyle/>
          <a:p>
            <a:pPr indent="0" algn="ctr">
              <a:lnSpc>
                <a:spcPct val="100000"/>
              </a:lnSpc>
              <a:defRPr/>
            </a:pPr>
            <a:r>
              <a:rPr lang="en-US" b="1" dirty="0">
                <a:solidFill>
                  <a:srgbClr val="000000"/>
                </a:solidFill>
                <a:latin typeface="苹方-简"/>
              </a:rPr>
              <a:t>Availability Heuristic</a:t>
            </a:r>
            <a:endParaRPr lang="en-US" sz="1100" dirty="0"/>
          </a:p>
        </p:txBody>
      </p:sp>
      <p:sp>
        <p:nvSpPr>
          <p:cNvPr id="17" name="TextBox 17"/>
          <p:cNvSpPr txBox="1"/>
          <p:nvPr/>
        </p:nvSpPr>
        <p:spPr>
          <a:xfrm>
            <a:off x="762000" y="3517900"/>
            <a:ext cx="2743200" cy="1917700"/>
          </a:xfrm>
          <a:prstGeom prst="rect">
            <a:avLst/>
          </a:prstGeom>
          <a:solidFill>
            <a:srgbClr val="000000">
              <a:alpha val="0"/>
            </a:srgbClr>
          </a:solidFill>
        </p:spPr>
        <p:txBody>
          <a:bodyPr lIns="0" tIns="0" rIns="0" bIns="0" rtlCol="0" anchor="ctr"/>
          <a:lstStyle/>
          <a:p>
            <a:pPr indent="0" algn="l">
              <a:lnSpc>
                <a:spcPct val="100000"/>
              </a:lnSpc>
              <a:defRPr/>
            </a:pPr>
            <a:r>
              <a:rPr lang="en-US" sz="1400" b="0" dirty="0">
                <a:solidFill>
                  <a:srgbClr val="000000"/>
                </a:solidFill>
                <a:latin typeface="苹方-简"/>
              </a:rPr>
              <a:t>Dunning–Kruger effect describes the psychological phenomenon that Individuals’ inflated ego leads them to overestimate their knowledge level, thus resulting in embracing misinformation and disinformation.</a:t>
            </a:r>
            <a:endParaRPr lang="en-US" sz="1100" dirty="0"/>
          </a:p>
        </p:txBody>
      </p:sp>
      <p:sp>
        <p:nvSpPr>
          <p:cNvPr id="18" name="TextBox 18"/>
          <p:cNvSpPr txBox="1"/>
          <p:nvPr/>
        </p:nvSpPr>
        <p:spPr>
          <a:xfrm>
            <a:off x="3810000" y="3575050"/>
            <a:ext cx="2743200" cy="1917700"/>
          </a:xfrm>
          <a:prstGeom prst="rect">
            <a:avLst/>
          </a:prstGeom>
          <a:solidFill>
            <a:srgbClr val="000000">
              <a:alpha val="0"/>
            </a:srgbClr>
          </a:solidFill>
        </p:spPr>
        <p:txBody>
          <a:bodyPr lIns="0" tIns="0" rIns="0" bIns="0" rtlCol="0" anchor="ctr"/>
          <a:lstStyle/>
          <a:p>
            <a:pPr indent="0" algn="l">
              <a:lnSpc>
                <a:spcPct val="100000"/>
              </a:lnSpc>
              <a:defRPr/>
            </a:pPr>
            <a:r>
              <a:rPr lang="en-US" sz="1400" b="0" dirty="0">
                <a:solidFill>
                  <a:srgbClr val="000000"/>
                </a:solidFill>
                <a:latin typeface="苹方-简"/>
              </a:rPr>
              <a:t>It is the tendency to believe that one’s knowledge or worldview is complete and definitive, leading to a sense of certainty about "absolute truth" that resists new information, alternative perspectives, or open dialogue. Both leftists and Christians have this problem.</a:t>
            </a:r>
            <a:endParaRPr lang="en-US" sz="1100" dirty="0"/>
          </a:p>
        </p:txBody>
      </p:sp>
      <p:sp>
        <p:nvSpPr>
          <p:cNvPr id="19" name="TextBox 19"/>
          <p:cNvSpPr txBox="1"/>
          <p:nvPr/>
        </p:nvSpPr>
        <p:spPr>
          <a:xfrm>
            <a:off x="6870700" y="3473450"/>
            <a:ext cx="2743200" cy="2120900"/>
          </a:xfrm>
          <a:prstGeom prst="rect">
            <a:avLst/>
          </a:prstGeom>
          <a:solidFill>
            <a:srgbClr val="000000">
              <a:alpha val="0"/>
            </a:srgbClr>
          </a:solidFill>
        </p:spPr>
        <p:txBody>
          <a:bodyPr lIns="0" tIns="0" rIns="0" bIns="0" rtlCol="0" anchor="ctr"/>
          <a:lstStyle/>
          <a:p>
            <a:pPr indent="0" algn="l">
              <a:lnSpc>
                <a:spcPct val="100000"/>
              </a:lnSpc>
              <a:defRPr/>
            </a:pPr>
            <a:r>
              <a:rPr lang="en-US" sz="1400" b="0" dirty="0">
                <a:solidFill>
                  <a:srgbClr val="000000"/>
                </a:solidFill>
                <a:latin typeface="苹方-简"/>
              </a:rPr>
              <a:t>This cognitive shortcut leads people to rely on immediate examples that come to mind. When misinformation is readily available (for instance, on social media), it feels more plausible simply because it’s more accessible, leading people to judge it as more likely.</a:t>
            </a:r>
            <a:endParaRPr lang="en-US" sz="1100" dirty="0"/>
          </a:p>
        </p:txBody>
      </p:sp>
      <p:pic>
        <p:nvPicPr>
          <p:cNvPr id="23" name="Picture 22">
            <a:extLst>
              <a:ext uri="{FF2B5EF4-FFF2-40B4-BE49-F238E27FC236}">
                <a16:creationId xmlns:a16="http://schemas.microsoft.com/office/drawing/2014/main" id="{4C3AAC93-4901-B659-FD48-5352A6A9878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95935" y="332790"/>
            <a:ext cx="8762377" cy="233421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screen">
            <a:extLst>
              <a:ext uri="{28A0092B-C50C-407E-A947-70E740481C1C}">
                <a14:useLocalDpi xmlns:a14="http://schemas.microsoft.com/office/drawing/2010/main"/>
              </a:ext>
            </a:extLst>
          </a:blip>
          <a:srcRect l="1000" r="1000"/>
          <a:stretch>
            <a:fillRect/>
          </a:stretch>
        </p:blipFill>
        <p:spPr>
          <a:xfrm>
            <a:off x="0" y="0"/>
            <a:ext cx="10388600" cy="5854700"/>
          </a:xfrm>
          <a:prstGeom prst="rect">
            <a:avLst/>
          </a:prstGeom>
        </p:spPr>
      </p:pic>
      <p:sp>
        <p:nvSpPr>
          <p:cNvPr id="3" name="AutoShape 3"/>
          <p:cNvSpPr/>
          <p:nvPr/>
        </p:nvSpPr>
        <p:spPr>
          <a:xfrm>
            <a:off x="0" y="0"/>
            <a:ext cx="10388600" cy="5854700"/>
          </a:xfrm>
          <a:prstGeom prst="rect">
            <a:avLst/>
          </a:prstGeom>
          <a:solidFill>
            <a:srgbClr val="000000">
              <a:alpha val="0"/>
            </a:srgbClr>
          </a:solidFill>
        </p:spPr>
        <p:txBody>
          <a:bodyPr/>
          <a:lstStyle/>
          <a:p>
            <a:endParaRPr lang="en-US"/>
          </a:p>
        </p:txBody>
      </p:sp>
      <p:pic>
        <p:nvPicPr>
          <p:cNvPr id="4" name="Picture 4"/>
          <p:cNvPicPr>
            <a:picLocks noChangeAspect="1"/>
          </p:cNvPicPr>
          <p:nvPr/>
        </p:nvPicPr>
        <p:blipFill>
          <a:blip r:embed="rId3" cstate="screen">
            <a:extLst>
              <a:ext uri="{28A0092B-C50C-407E-A947-70E740481C1C}">
                <a14:useLocalDpi xmlns:a14="http://schemas.microsoft.com/office/drawing/2010/main"/>
              </a:ext>
            </a:extLst>
          </a:blip>
          <a:srcRect l="1000" r="1000"/>
          <a:stretch>
            <a:fillRect/>
          </a:stretch>
        </p:blipFill>
        <p:spPr>
          <a:xfrm>
            <a:off x="0" y="0"/>
            <a:ext cx="10388600" cy="5854700"/>
          </a:xfrm>
          <a:prstGeom prst="rect">
            <a:avLst/>
          </a:prstGeom>
        </p:spPr>
      </p:pic>
      <p:sp>
        <p:nvSpPr>
          <p:cNvPr id="5" name="AutoShape 5"/>
          <p:cNvSpPr/>
          <p:nvPr/>
        </p:nvSpPr>
        <p:spPr>
          <a:xfrm>
            <a:off x="762000" y="1778000"/>
            <a:ext cx="8864600" cy="266700"/>
          </a:xfrm>
          <a:prstGeom prst="rect">
            <a:avLst/>
          </a:prstGeom>
          <a:solidFill>
            <a:srgbClr val="000000">
              <a:alpha val="0"/>
            </a:srgbClr>
          </a:solidFill>
        </p:spPr>
        <p:txBody>
          <a:bodyPr/>
          <a:lstStyle/>
          <a:p>
            <a:endParaRPr lang="en-US"/>
          </a:p>
        </p:txBody>
      </p:sp>
      <p:sp>
        <p:nvSpPr>
          <p:cNvPr id="6" name="AutoShape 6"/>
          <p:cNvSpPr/>
          <p:nvPr/>
        </p:nvSpPr>
        <p:spPr>
          <a:xfrm>
            <a:off x="0" y="0"/>
            <a:ext cx="10388600" cy="5854700"/>
          </a:xfrm>
          <a:prstGeom prst="rect">
            <a:avLst/>
          </a:prstGeom>
          <a:solidFill>
            <a:srgbClr val="000000">
              <a:alpha val="0"/>
            </a:srgbClr>
          </a:solidFill>
        </p:spPr>
        <p:txBody>
          <a:bodyPr/>
          <a:lstStyle/>
          <a:p>
            <a:endParaRPr lang="en-US"/>
          </a:p>
        </p:txBody>
      </p:sp>
      <p:sp>
        <p:nvSpPr>
          <p:cNvPr id="7" name="AutoShape 7"/>
          <p:cNvSpPr/>
          <p:nvPr/>
        </p:nvSpPr>
        <p:spPr>
          <a:xfrm>
            <a:off x="3632200" y="4584700"/>
            <a:ext cx="3111500" cy="0"/>
          </a:xfrm>
          <a:prstGeom prst="rect">
            <a:avLst/>
          </a:prstGeom>
          <a:solidFill>
            <a:srgbClr val="000000"/>
          </a:solidFill>
        </p:spPr>
        <p:txBody>
          <a:bodyPr/>
          <a:lstStyle/>
          <a:p>
            <a:endParaRPr lang="en-US"/>
          </a:p>
        </p:txBody>
      </p:sp>
      <p:sp>
        <p:nvSpPr>
          <p:cNvPr id="8" name="TextBox 8"/>
          <p:cNvSpPr txBox="1"/>
          <p:nvPr/>
        </p:nvSpPr>
        <p:spPr>
          <a:xfrm>
            <a:off x="762000" y="2654300"/>
            <a:ext cx="8864600" cy="419100"/>
          </a:xfrm>
          <a:prstGeom prst="rect">
            <a:avLst/>
          </a:prstGeom>
          <a:solidFill>
            <a:srgbClr val="000000">
              <a:alpha val="0"/>
            </a:srgbClr>
          </a:solidFill>
        </p:spPr>
        <p:txBody>
          <a:bodyPr lIns="0" tIns="0" rIns="0" bIns="0" rtlCol="0" anchor="ctr"/>
          <a:lstStyle/>
          <a:p>
            <a:pPr indent="0" algn="ctr">
              <a:lnSpc>
                <a:spcPct val="100000"/>
              </a:lnSpc>
              <a:defRPr/>
            </a:pPr>
            <a:r>
              <a:rPr lang="en-US" sz="2800" b="1" dirty="0">
                <a:solidFill>
                  <a:srgbClr val="000000"/>
                </a:solidFill>
                <a:latin typeface="苹方-简"/>
              </a:rPr>
              <a:t>Strategies to Combat Misinformation and Disinformation</a:t>
            </a:r>
            <a:endParaRPr lang="en-US" sz="1100" dirty="0"/>
          </a:p>
        </p:txBody>
      </p:sp>
      <p:sp>
        <p:nvSpPr>
          <p:cNvPr id="9" name="TextBox 9"/>
          <p:cNvSpPr txBox="1"/>
          <p:nvPr/>
        </p:nvSpPr>
        <p:spPr>
          <a:xfrm>
            <a:off x="762000" y="1778000"/>
            <a:ext cx="8864600" cy="266700"/>
          </a:xfrm>
          <a:prstGeom prst="rect">
            <a:avLst/>
          </a:prstGeom>
          <a:solidFill>
            <a:srgbClr val="000000">
              <a:alpha val="0"/>
            </a:srgbClr>
          </a:solidFill>
        </p:spPr>
        <p:txBody>
          <a:bodyPr lIns="0" tIns="0" rIns="0" bIns="0" rtlCol="0" anchor="ctr"/>
          <a:lstStyle/>
          <a:p>
            <a:pPr indent="0" algn="ctr">
              <a:lnSpc>
                <a:spcPct val="100000"/>
              </a:lnSpc>
              <a:defRPr/>
            </a:pPr>
            <a:r>
              <a:rPr lang="en-US" sz="2400" b="1" dirty="0">
                <a:solidFill>
                  <a:srgbClr val="000000"/>
                </a:solidFill>
                <a:latin typeface="苹方-简"/>
              </a:rPr>
              <a:t>Section 4</a:t>
            </a:r>
            <a:endParaRPr lang="en-US" sz="24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0388600" cy="5854700"/>
          </a:xfrm>
          <a:prstGeom prst="rect">
            <a:avLst/>
          </a:prstGeom>
          <a:solidFill>
            <a:srgbClr val="FE9851">
              <a:alpha val="15686"/>
            </a:srgbClr>
          </a:solidFill>
        </p:spPr>
        <p:txBody>
          <a:bodyPr/>
          <a:lstStyle/>
          <a:p>
            <a:endParaRPr lang="en-US"/>
          </a:p>
        </p:txBody>
      </p:sp>
      <p:sp>
        <p:nvSpPr>
          <p:cNvPr id="4" name="AutoShape 4"/>
          <p:cNvSpPr/>
          <p:nvPr/>
        </p:nvSpPr>
        <p:spPr>
          <a:xfrm>
            <a:off x="5410200" y="1016000"/>
            <a:ext cx="3810000" cy="1854200"/>
          </a:xfrm>
          <a:prstGeom prst="rect">
            <a:avLst/>
          </a:prstGeom>
          <a:solidFill>
            <a:srgbClr val="000000">
              <a:alpha val="0"/>
            </a:srgbClr>
          </a:solidFill>
        </p:spPr>
        <p:txBody>
          <a:bodyPr/>
          <a:lstStyle/>
          <a:p>
            <a:endParaRPr lang="en-US"/>
          </a:p>
        </p:txBody>
      </p:sp>
      <p:sp>
        <p:nvSpPr>
          <p:cNvPr id="6" name="AutoShape 6"/>
          <p:cNvSpPr/>
          <p:nvPr/>
        </p:nvSpPr>
        <p:spPr>
          <a:xfrm>
            <a:off x="5410200" y="4635500"/>
            <a:ext cx="635000" cy="25400"/>
          </a:xfrm>
          <a:prstGeom prst="rect">
            <a:avLst/>
          </a:prstGeom>
          <a:solidFill>
            <a:srgbClr val="000000"/>
          </a:solidFill>
        </p:spPr>
        <p:txBody>
          <a:bodyPr/>
          <a:lstStyle/>
          <a:p>
            <a:endParaRPr lang="en-US"/>
          </a:p>
        </p:txBody>
      </p:sp>
      <p:sp>
        <p:nvSpPr>
          <p:cNvPr id="7" name="TextBox 7"/>
          <p:cNvSpPr txBox="1"/>
          <p:nvPr/>
        </p:nvSpPr>
        <p:spPr>
          <a:xfrm>
            <a:off x="6217483" y="579516"/>
            <a:ext cx="3810000" cy="436484"/>
          </a:xfrm>
          <a:prstGeom prst="rect">
            <a:avLst/>
          </a:prstGeom>
          <a:solidFill>
            <a:srgbClr val="000000">
              <a:alpha val="0"/>
            </a:srgbClr>
          </a:solidFill>
        </p:spPr>
        <p:txBody>
          <a:bodyPr lIns="0" tIns="0" rIns="0" bIns="0" rtlCol="0" anchor="ctr"/>
          <a:lstStyle/>
          <a:p>
            <a:pPr indent="0" algn="l">
              <a:lnSpc>
                <a:spcPct val="100000"/>
              </a:lnSpc>
              <a:defRPr/>
            </a:pPr>
            <a:r>
              <a:rPr lang="en-US" sz="2800" b="1" dirty="0">
                <a:solidFill>
                  <a:srgbClr val="000000"/>
                </a:solidFill>
                <a:latin typeface="苹方-简"/>
              </a:rPr>
              <a:t>What can we do?</a:t>
            </a:r>
            <a:endParaRPr lang="en-US" sz="1100" dirty="0"/>
          </a:p>
        </p:txBody>
      </p:sp>
      <p:sp>
        <p:nvSpPr>
          <p:cNvPr id="9" name="TextBox 9"/>
          <p:cNvSpPr txBox="1"/>
          <p:nvPr/>
        </p:nvSpPr>
        <p:spPr>
          <a:xfrm>
            <a:off x="6217483" y="1820888"/>
            <a:ext cx="3810000" cy="3043316"/>
          </a:xfrm>
          <a:prstGeom prst="rect">
            <a:avLst/>
          </a:prstGeom>
          <a:solidFill>
            <a:srgbClr val="000000">
              <a:alpha val="0"/>
            </a:srgbClr>
          </a:solidFill>
        </p:spPr>
        <p:txBody>
          <a:bodyPr lIns="0" tIns="0" rIns="0" bIns="0" rtlCol="0" anchor="ctr"/>
          <a:lstStyle/>
          <a:p>
            <a:pPr indent="0" algn="l">
              <a:lnSpc>
                <a:spcPct val="100000"/>
              </a:lnSpc>
              <a:defRPr/>
            </a:pPr>
            <a:r>
              <a:rPr lang="en-US" sz="2400" b="1" dirty="0">
                <a:solidFill>
                  <a:srgbClr val="000000"/>
                </a:solidFill>
                <a:latin typeface="苹方-简"/>
              </a:rPr>
              <a:t>Develop critical thinking, such as counterfactual reasoning</a:t>
            </a:r>
          </a:p>
          <a:p>
            <a:pPr indent="0" algn="l">
              <a:lnSpc>
                <a:spcPct val="100000"/>
              </a:lnSpc>
              <a:defRPr/>
            </a:pPr>
            <a:endParaRPr lang="en-US" sz="2000" b="1" dirty="0">
              <a:solidFill>
                <a:srgbClr val="000000"/>
              </a:solidFill>
              <a:latin typeface="苹方-简"/>
            </a:endParaRPr>
          </a:p>
          <a:p>
            <a:pPr indent="0" algn="l">
              <a:lnSpc>
                <a:spcPct val="100000"/>
              </a:lnSpc>
              <a:defRPr/>
            </a:pPr>
            <a:r>
              <a:rPr lang="en-US" sz="2000" dirty="0">
                <a:solidFill>
                  <a:srgbClr val="000000"/>
                </a:solidFill>
                <a:latin typeface="苹方-简"/>
              </a:rPr>
              <a:t>Counterfactual thinking is to think the otherwise. For instance, given the same situation, if the label or the identity is changed, will I draw the same conclusion (e.g. disinviting Ann </a:t>
            </a:r>
            <a:r>
              <a:rPr lang="en-US" sz="2000" dirty="0" err="1">
                <a:solidFill>
                  <a:srgbClr val="000000"/>
                </a:solidFill>
                <a:latin typeface="苹方-简"/>
              </a:rPr>
              <a:t>Coutler</a:t>
            </a:r>
            <a:r>
              <a:rPr lang="en-US" sz="2000" dirty="0">
                <a:solidFill>
                  <a:srgbClr val="000000"/>
                </a:solidFill>
                <a:latin typeface="苹方-简"/>
              </a:rPr>
              <a:t>).</a:t>
            </a:r>
          </a:p>
          <a:p>
            <a:pPr indent="0" algn="l">
              <a:lnSpc>
                <a:spcPct val="100000"/>
              </a:lnSpc>
              <a:defRPr/>
            </a:pPr>
            <a:endParaRPr lang="en-US" sz="2000" b="1" dirty="0">
              <a:solidFill>
                <a:srgbClr val="000000"/>
              </a:solidFill>
              <a:latin typeface="苹方-简"/>
            </a:endParaRPr>
          </a:p>
          <a:p>
            <a:pPr indent="0" algn="l">
              <a:lnSpc>
                <a:spcPct val="100000"/>
              </a:lnSpc>
              <a:defRPr/>
            </a:pPr>
            <a:endParaRPr lang="en-US" sz="2000" dirty="0"/>
          </a:p>
        </p:txBody>
      </p:sp>
      <p:pic>
        <p:nvPicPr>
          <p:cNvPr id="4098" name="Picture 2">
            <a:extLst>
              <a:ext uri="{FF2B5EF4-FFF2-40B4-BE49-F238E27FC236}">
                <a16:creationId xmlns:a16="http://schemas.microsoft.com/office/drawing/2014/main" id="{BD241C51-A91C-D997-96CE-9E689F8223EF}"/>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667" y="0"/>
            <a:ext cx="5854700" cy="58547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screen">
            <a:extLst>
              <a:ext uri="{28A0092B-C50C-407E-A947-70E740481C1C}">
                <a14:useLocalDpi xmlns:a14="http://schemas.microsoft.com/office/drawing/2010/main"/>
              </a:ext>
            </a:extLst>
          </a:blip>
          <a:srcRect l="15000" r="15000"/>
          <a:stretch>
            <a:fillRect/>
          </a:stretch>
        </p:blipFill>
        <p:spPr>
          <a:xfrm>
            <a:off x="44975" y="26129"/>
            <a:ext cx="10388600" cy="8293100"/>
          </a:xfrm>
          <a:prstGeom prst="rect">
            <a:avLst/>
          </a:prstGeom>
        </p:spPr>
      </p:pic>
      <p:pic>
        <p:nvPicPr>
          <p:cNvPr id="4" name="Picture 4"/>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4732" y="0"/>
            <a:ext cx="2637384" cy="5842000"/>
          </a:xfrm>
          <a:prstGeom prst="rect">
            <a:avLst/>
          </a:prstGeom>
        </p:spPr>
      </p:pic>
      <p:sp>
        <p:nvSpPr>
          <p:cNvPr id="5" name="AutoShape 5"/>
          <p:cNvSpPr/>
          <p:nvPr/>
        </p:nvSpPr>
        <p:spPr>
          <a:xfrm>
            <a:off x="3136899" y="3321986"/>
            <a:ext cx="6756401" cy="2272363"/>
          </a:xfrm>
          <a:prstGeom prst="roundRect">
            <a:avLst>
              <a:gd name="adj" fmla="val 10884"/>
            </a:avLst>
          </a:prstGeom>
          <a:solidFill>
            <a:srgbClr val="FE9851">
              <a:alpha val="15686"/>
            </a:srgbClr>
          </a:solidFill>
          <a:ln w="12700">
            <a:solidFill>
              <a:srgbClr val="FCDBE0"/>
            </a:solidFill>
          </a:ln>
        </p:spPr>
        <p:txBody>
          <a:bodyPr/>
          <a:lstStyle/>
          <a:p>
            <a:endParaRPr lang="en-US"/>
          </a:p>
        </p:txBody>
      </p:sp>
      <p:sp>
        <p:nvSpPr>
          <p:cNvPr id="6" name="AutoShape 6"/>
          <p:cNvSpPr/>
          <p:nvPr/>
        </p:nvSpPr>
        <p:spPr>
          <a:xfrm>
            <a:off x="3136900" y="1289050"/>
            <a:ext cx="6756401" cy="1873249"/>
          </a:xfrm>
          <a:prstGeom prst="roundRect">
            <a:avLst>
              <a:gd name="adj" fmla="val 10884"/>
            </a:avLst>
          </a:prstGeom>
          <a:solidFill>
            <a:srgbClr val="FE9851">
              <a:alpha val="15686"/>
            </a:srgbClr>
          </a:solidFill>
          <a:ln w="12700">
            <a:solidFill>
              <a:srgbClr val="FCDBE0"/>
            </a:solidFill>
          </a:ln>
        </p:spPr>
        <p:txBody>
          <a:bodyPr/>
          <a:lstStyle/>
          <a:p>
            <a:endParaRPr lang="en-US"/>
          </a:p>
        </p:txBody>
      </p:sp>
      <p:sp>
        <p:nvSpPr>
          <p:cNvPr id="9" name="AutoShape 9"/>
          <p:cNvSpPr/>
          <p:nvPr/>
        </p:nvSpPr>
        <p:spPr>
          <a:xfrm>
            <a:off x="4064000" y="1689100"/>
            <a:ext cx="0" cy="1473200"/>
          </a:xfrm>
          <a:prstGeom prst="rect">
            <a:avLst/>
          </a:prstGeom>
          <a:solidFill>
            <a:srgbClr val="FFFFFF"/>
          </a:solidFill>
        </p:spPr>
        <p:txBody>
          <a:bodyPr/>
          <a:lstStyle/>
          <a:p>
            <a:endParaRPr lang="en-US"/>
          </a:p>
        </p:txBody>
      </p:sp>
      <p:sp>
        <p:nvSpPr>
          <p:cNvPr id="10" name="AutoShape 10"/>
          <p:cNvSpPr/>
          <p:nvPr/>
        </p:nvSpPr>
        <p:spPr>
          <a:xfrm>
            <a:off x="4064000" y="3771900"/>
            <a:ext cx="0" cy="1473200"/>
          </a:xfrm>
          <a:prstGeom prst="rect">
            <a:avLst/>
          </a:prstGeom>
          <a:solidFill>
            <a:srgbClr val="FFFFFF"/>
          </a:solidFill>
        </p:spPr>
        <p:txBody>
          <a:bodyPr/>
          <a:lstStyle/>
          <a:p>
            <a:endParaRPr lang="en-US"/>
          </a:p>
        </p:txBody>
      </p:sp>
      <p:sp>
        <p:nvSpPr>
          <p:cNvPr id="11" name="AutoShape 11"/>
          <p:cNvSpPr/>
          <p:nvPr/>
        </p:nvSpPr>
        <p:spPr>
          <a:xfrm>
            <a:off x="4064000" y="5842000"/>
            <a:ext cx="0" cy="1473200"/>
          </a:xfrm>
          <a:prstGeom prst="rect">
            <a:avLst/>
          </a:prstGeom>
          <a:solidFill>
            <a:srgbClr val="FFFFFF"/>
          </a:solidFill>
        </p:spPr>
        <p:txBody>
          <a:bodyPr/>
          <a:lstStyle/>
          <a:p>
            <a:endParaRPr lang="en-US"/>
          </a:p>
        </p:txBody>
      </p:sp>
      <p:sp>
        <p:nvSpPr>
          <p:cNvPr id="12" name="AutoShape 12"/>
          <p:cNvSpPr/>
          <p:nvPr/>
        </p:nvSpPr>
        <p:spPr>
          <a:xfrm>
            <a:off x="0" y="0"/>
            <a:ext cx="0" cy="0"/>
          </a:xfrm>
          <a:prstGeom prst="rect">
            <a:avLst/>
          </a:prstGeom>
          <a:solidFill>
            <a:srgbClr val="000000">
              <a:alpha val="0"/>
            </a:srgbClr>
          </a:solidFill>
        </p:spPr>
        <p:txBody>
          <a:bodyPr/>
          <a:lstStyle/>
          <a:p>
            <a:endParaRPr lang="en-US"/>
          </a:p>
        </p:txBody>
      </p:sp>
      <p:sp>
        <p:nvSpPr>
          <p:cNvPr id="13" name="TextBox 13"/>
          <p:cNvSpPr txBox="1"/>
          <p:nvPr/>
        </p:nvSpPr>
        <p:spPr>
          <a:xfrm>
            <a:off x="3136899" y="457200"/>
            <a:ext cx="6934195" cy="850900"/>
          </a:xfrm>
          <a:prstGeom prst="rect">
            <a:avLst/>
          </a:prstGeom>
          <a:solidFill>
            <a:srgbClr val="000000">
              <a:alpha val="0"/>
            </a:srgbClr>
          </a:solidFill>
        </p:spPr>
        <p:txBody>
          <a:bodyPr lIns="0" tIns="0" rIns="0" bIns="0" rtlCol="0" anchor="ctr"/>
          <a:lstStyle/>
          <a:p>
            <a:pPr indent="0" algn="l">
              <a:lnSpc>
                <a:spcPct val="100000"/>
              </a:lnSpc>
              <a:defRPr/>
            </a:pPr>
            <a:r>
              <a:rPr lang="en-US" sz="2800" b="1" dirty="0">
                <a:solidFill>
                  <a:srgbClr val="000000"/>
                </a:solidFill>
                <a:latin typeface="苹方-简"/>
              </a:rPr>
              <a:t>What can we do?</a:t>
            </a:r>
            <a:endParaRPr lang="en-US" sz="1100" dirty="0"/>
          </a:p>
        </p:txBody>
      </p:sp>
      <p:sp>
        <p:nvSpPr>
          <p:cNvPr id="14" name="TextBox 14"/>
          <p:cNvSpPr txBox="1"/>
          <p:nvPr/>
        </p:nvSpPr>
        <p:spPr>
          <a:xfrm>
            <a:off x="3441700" y="3539969"/>
            <a:ext cx="5397500" cy="266700"/>
          </a:xfrm>
          <a:prstGeom prst="rect">
            <a:avLst/>
          </a:prstGeom>
          <a:solidFill>
            <a:srgbClr val="000000">
              <a:alpha val="0"/>
            </a:srgbClr>
          </a:solidFill>
        </p:spPr>
        <p:txBody>
          <a:bodyPr lIns="0" tIns="0" rIns="0" bIns="0" rtlCol="0" anchor="ctr"/>
          <a:lstStyle/>
          <a:p>
            <a:pPr indent="0" algn="l">
              <a:lnSpc>
                <a:spcPct val="100000"/>
              </a:lnSpc>
              <a:defRPr/>
            </a:pPr>
            <a:r>
              <a:rPr lang="en-US" sz="1800" b="1" dirty="0">
                <a:solidFill>
                  <a:srgbClr val="000000"/>
                </a:solidFill>
                <a:latin typeface="苹方-简"/>
              </a:rPr>
              <a:t>Pause and Fact-Checking</a:t>
            </a:r>
            <a:endParaRPr lang="en-US" sz="1100" dirty="0"/>
          </a:p>
        </p:txBody>
      </p:sp>
      <p:sp>
        <p:nvSpPr>
          <p:cNvPr id="15" name="TextBox 15"/>
          <p:cNvSpPr txBox="1"/>
          <p:nvPr/>
        </p:nvSpPr>
        <p:spPr>
          <a:xfrm>
            <a:off x="3455650" y="1488919"/>
            <a:ext cx="5397500" cy="266700"/>
          </a:xfrm>
          <a:prstGeom prst="rect">
            <a:avLst/>
          </a:prstGeom>
          <a:solidFill>
            <a:srgbClr val="000000">
              <a:alpha val="0"/>
            </a:srgbClr>
          </a:solidFill>
        </p:spPr>
        <p:txBody>
          <a:bodyPr lIns="0" tIns="0" rIns="0" bIns="0" rtlCol="0" anchor="ctr"/>
          <a:lstStyle/>
          <a:p>
            <a:pPr indent="0" algn="l">
              <a:lnSpc>
                <a:spcPct val="100000"/>
              </a:lnSpc>
              <a:defRPr/>
            </a:pPr>
            <a:r>
              <a:rPr lang="en-US" sz="1800" b="1" dirty="0">
                <a:solidFill>
                  <a:srgbClr val="000000"/>
                </a:solidFill>
                <a:latin typeface="苹方-简"/>
              </a:rPr>
              <a:t>Admit cognitive bias</a:t>
            </a:r>
            <a:endParaRPr lang="en-US" sz="1100" dirty="0"/>
          </a:p>
        </p:txBody>
      </p:sp>
      <p:sp>
        <p:nvSpPr>
          <p:cNvPr id="17" name="TextBox 17"/>
          <p:cNvSpPr txBox="1"/>
          <p:nvPr/>
        </p:nvSpPr>
        <p:spPr>
          <a:xfrm>
            <a:off x="3441700" y="3751913"/>
            <a:ext cx="6235700" cy="1766237"/>
          </a:xfrm>
          <a:prstGeom prst="rect">
            <a:avLst/>
          </a:prstGeom>
          <a:solidFill>
            <a:srgbClr val="000000">
              <a:alpha val="0"/>
            </a:srgbClr>
          </a:solidFill>
        </p:spPr>
        <p:txBody>
          <a:bodyPr lIns="0" tIns="0" rIns="0" bIns="0" rtlCol="0" anchor="ctr"/>
          <a:lstStyle/>
          <a:p>
            <a:pPr indent="0" algn="l">
              <a:lnSpc>
                <a:spcPct val="100000"/>
              </a:lnSpc>
              <a:defRPr/>
            </a:pPr>
            <a:r>
              <a:rPr lang="en-US" sz="1600" b="0" dirty="0">
                <a:solidFill>
                  <a:srgbClr val="000000">
                    <a:alpha val="87843"/>
                  </a:srgbClr>
                </a:solidFill>
                <a:latin typeface="苹方-简"/>
              </a:rPr>
              <a:t>When in </a:t>
            </a:r>
            <a:r>
              <a:rPr lang="en-US" sz="1600" dirty="0">
                <a:solidFill>
                  <a:srgbClr val="000000">
                    <a:alpha val="87843"/>
                  </a:srgbClr>
                </a:solidFill>
                <a:latin typeface="苹方-简"/>
              </a:rPr>
              <a:t>doubt, leave it out. Do not accept and forward incoming information just because it fits my view. </a:t>
            </a:r>
            <a:r>
              <a:rPr lang="en-US" sz="1600" b="0" dirty="0">
                <a:solidFill>
                  <a:srgbClr val="000000">
                    <a:alpha val="87843"/>
                  </a:srgbClr>
                </a:solidFill>
                <a:latin typeface="苹方-简"/>
              </a:rPr>
              <a:t>The development of fact-checking tools leverages artificial intelligence can quickly analyze claims made during the 2024 Presidential Election, helping to combat the rapid spread of misinformation across various platforms.</a:t>
            </a:r>
            <a:endParaRPr lang="en-US" sz="1600" dirty="0"/>
          </a:p>
        </p:txBody>
      </p:sp>
      <p:sp>
        <p:nvSpPr>
          <p:cNvPr id="18" name="TextBox 18"/>
          <p:cNvSpPr txBox="1"/>
          <p:nvPr/>
        </p:nvSpPr>
        <p:spPr>
          <a:xfrm>
            <a:off x="3455650" y="1936750"/>
            <a:ext cx="6221751" cy="1054100"/>
          </a:xfrm>
          <a:prstGeom prst="rect">
            <a:avLst/>
          </a:prstGeom>
          <a:solidFill>
            <a:srgbClr val="000000">
              <a:alpha val="0"/>
            </a:srgbClr>
          </a:solidFill>
        </p:spPr>
        <p:txBody>
          <a:bodyPr lIns="0" tIns="0" rIns="0" bIns="0" rtlCol="0" anchor="ctr"/>
          <a:lstStyle/>
          <a:p>
            <a:pPr indent="0" algn="l">
              <a:lnSpc>
                <a:spcPct val="100000"/>
              </a:lnSpc>
              <a:defRPr/>
            </a:pPr>
            <a:r>
              <a:rPr lang="en-US" sz="1600" dirty="0">
                <a:solidFill>
                  <a:srgbClr val="000000">
                    <a:alpha val="87843"/>
                  </a:srgbClr>
                </a:solidFill>
                <a:latin typeface="苹方-简"/>
              </a:rPr>
              <a:t>Admit our intellectual and cognitive limitations, watch out the cognitive bias and logical fallacies discussed earlier. Accept uncertainty and the inconclusive nature on certain issues. You always have a choice!  </a:t>
            </a:r>
            <a:endParaRPr lang="en-US" sz="16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screen">
            <a:extLst>
              <a:ext uri="{28A0092B-C50C-407E-A947-70E740481C1C}">
                <a14:useLocalDpi xmlns:a14="http://schemas.microsoft.com/office/drawing/2010/main"/>
              </a:ext>
            </a:extLst>
          </a:blip>
          <a:srcRect l="1000" r="1000"/>
          <a:stretch>
            <a:fillRect/>
          </a:stretch>
        </p:blipFill>
        <p:spPr>
          <a:xfrm>
            <a:off x="0" y="0"/>
            <a:ext cx="10388600" cy="5854700"/>
          </a:xfrm>
          <a:prstGeom prst="rect">
            <a:avLst/>
          </a:prstGeom>
        </p:spPr>
      </p:pic>
      <p:sp>
        <p:nvSpPr>
          <p:cNvPr id="3" name="AutoShape 3"/>
          <p:cNvSpPr/>
          <p:nvPr/>
        </p:nvSpPr>
        <p:spPr>
          <a:xfrm>
            <a:off x="0" y="0"/>
            <a:ext cx="10388600" cy="5854700"/>
          </a:xfrm>
          <a:prstGeom prst="rect">
            <a:avLst/>
          </a:prstGeom>
          <a:solidFill>
            <a:srgbClr val="000000">
              <a:alpha val="0"/>
            </a:srgbClr>
          </a:solidFill>
        </p:spPr>
        <p:txBody>
          <a:bodyPr/>
          <a:lstStyle/>
          <a:p>
            <a:endParaRPr lang="en-US"/>
          </a:p>
        </p:txBody>
      </p:sp>
      <p:pic>
        <p:nvPicPr>
          <p:cNvPr id="4" name="Picture 4"/>
          <p:cNvPicPr>
            <a:picLocks noChangeAspect="1"/>
          </p:cNvPicPr>
          <p:nvPr/>
        </p:nvPicPr>
        <p:blipFill>
          <a:blip r:embed="rId3" cstate="screen">
            <a:extLst>
              <a:ext uri="{28A0092B-C50C-407E-A947-70E740481C1C}">
                <a14:useLocalDpi xmlns:a14="http://schemas.microsoft.com/office/drawing/2010/main"/>
              </a:ext>
            </a:extLst>
          </a:blip>
          <a:srcRect l="33000" r="33000"/>
          <a:stretch>
            <a:fillRect/>
          </a:stretch>
        </p:blipFill>
        <p:spPr>
          <a:xfrm>
            <a:off x="5740400" y="0"/>
            <a:ext cx="4660900" cy="5854700"/>
          </a:xfrm>
          <a:prstGeom prst="rect">
            <a:avLst/>
          </a:prstGeom>
        </p:spPr>
      </p:pic>
      <p:sp>
        <p:nvSpPr>
          <p:cNvPr id="5" name="AutoShape 5"/>
          <p:cNvSpPr/>
          <p:nvPr/>
        </p:nvSpPr>
        <p:spPr>
          <a:xfrm>
            <a:off x="762000" y="3060700"/>
            <a:ext cx="5181600" cy="241300"/>
          </a:xfrm>
          <a:prstGeom prst="rect">
            <a:avLst/>
          </a:prstGeom>
          <a:solidFill>
            <a:srgbClr val="000000">
              <a:alpha val="0"/>
            </a:srgbClr>
          </a:solidFill>
        </p:spPr>
        <p:txBody>
          <a:bodyPr/>
          <a:lstStyle/>
          <a:p>
            <a:endParaRPr lang="en-US"/>
          </a:p>
        </p:txBody>
      </p:sp>
      <p:sp>
        <p:nvSpPr>
          <p:cNvPr id="7" name="TextBox 7"/>
          <p:cNvSpPr txBox="1"/>
          <p:nvPr/>
        </p:nvSpPr>
        <p:spPr>
          <a:xfrm>
            <a:off x="762000" y="1905000"/>
            <a:ext cx="3365500" cy="412750"/>
          </a:xfrm>
          <a:prstGeom prst="rect">
            <a:avLst/>
          </a:prstGeom>
          <a:solidFill>
            <a:srgbClr val="000000">
              <a:alpha val="0"/>
            </a:srgbClr>
          </a:solidFill>
        </p:spPr>
        <p:txBody>
          <a:bodyPr lIns="0" tIns="0" rIns="0" bIns="0" rtlCol="0" anchor="ctr"/>
          <a:lstStyle/>
          <a:p>
            <a:pPr indent="0" algn="l">
              <a:lnSpc>
                <a:spcPct val="100000"/>
              </a:lnSpc>
              <a:defRPr/>
            </a:pPr>
            <a:endParaRPr lang="en-US" sz="1100" dirty="0"/>
          </a:p>
        </p:txBody>
      </p:sp>
      <p:sp>
        <p:nvSpPr>
          <p:cNvPr id="8" name="TextBox 8"/>
          <p:cNvSpPr txBox="1"/>
          <p:nvPr/>
        </p:nvSpPr>
        <p:spPr>
          <a:xfrm>
            <a:off x="6343650" y="2239962"/>
            <a:ext cx="3517900" cy="1349375"/>
          </a:xfrm>
          <a:prstGeom prst="rect">
            <a:avLst/>
          </a:prstGeom>
          <a:solidFill>
            <a:srgbClr val="000000">
              <a:alpha val="0"/>
            </a:srgbClr>
          </a:solidFill>
        </p:spPr>
        <p:txBody>
          <a:bodyPr lIns="0" tIns="0" rIns="0" bIns="0" rtlCol="0" anchor="ctr"/>
          <a:lstStyle/>
          <a:p>
            <a:pPr indent="0" algn="l">
              <a:lnSpc>
                <a:spcPct val="100000"/>
              </a:lnSpc>
              <a:defRPr/>
            </a:pPr>
            <a:r>
              <a:rPr lang="en-US" sz="2400" b="1" dirty="0">
                <a:solidFill>
                  <a:srgbClr val="B42415"/>
                </a:solidFill>
                <a:latin typeface="苹方-简"/>
              </a:rPr>
              <a:t>Contact: </a:t>
            </a:r>
          </a:p>
          <a:p>
            <a:pPr indent="0" algn="l">
              <a:lnSpc>
                <a:spcPct val="100000"/>
              </a:lnSpc>
              <a:defRPr/>
            </a:pPr>
            <a:r>
              <a:rPr lang="en-US" sz="2400" b="1" dirty="0" err="1">
                <a:solidFill>
                  <a:srgbClr val="B42415"/>
                </a:solidFill>
                <a:latin typeface="苹方-简"/>
              </a:rPr>
              <a:t>Chonghoyu@gmail.com</a:t>
            </a:r>
            <a:endParaRPr lang="en-US" sz="2400" dirty="0"/>
          </a:p>
        </p:txBody>
      </p:sp>
      <p:pic>
        <p:nvPicPr>
          <p:cNvPr id="1026" name="Picture 2">
            <a:extLst>
              <a:ext uri="{FF2B5EF4-FFF2-40B4-BE49-F238E27FC236}">
                <a16:creationId xmlns:a16="http://schemas.microsoft.com/office/drawing/2014/main" id="{AA5A3362-0F46-CF9A-BF7C-ACE430A6C1C7}"/>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2700" y="0"/>
            <a:ext cx="5867400" cy="5867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157</TotalTime>
  <Words>1918</Words>
  <Application>Microsoft Macintosh PowerPoint</Application>
  <PresentationFormat>Custom</PresentationFormat>
  <Paragraphs>137</Paragraphs>
  <Slides>31</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31</vt:i4>
      </vt:variant>
    </vt:vector>
  </HeadingPairs>
  <TitlesOfParts>
    <vt:vector size="39" baseType="lpstr">
      <vt:lpstr>PingFang SC</vt:lpstr>
      <vt:lpstr>苹方-简</vt:lpstr>
      <vt:lpstr>Aptos</vt:lpstr>
      <vt:lpstr>Arial</vt:lpstr>
      <vt:lpstr>Calibri</vt:lpstr>
      <vt:lpstr>Poppins</vt:lpstr>
      <vt:lpstr>Poppins, SimHei, STHeiti, "LiHei Pro Medium"</vt:lpstr>
      <vt:lpstr>Office Theme</vt:lpstr>
      <vt:lpstr>PowerPoint Presentation</vt:lpstr>
      <vt:lpstr>PowerPoint Presentation</vt:lpstr>
      <vt:lpstr>PowerPoint Presentation</vt:lpstr>
      <vt:lpstr>Lewis Carroll (from Alice in Wonderland)</vt:lpstr>
      <vt:lpstr>PowerPoint Presentation</vt:lpstr>
      <vt:lpstr>PowerPoint Presentation</vt:lpstr>
      <vt:lpstr>Blurring Misinformation and Disinformation</vt:lpstr>
      <vt:lpstr>Definition of Misinformation</vt:lpstr>
      <vt:lpstr>Example of Misinformation</vt:lpstr>
      <vt:lpstr>Definition of Disinformation</vt:lpstr>
      <vt:lpstr>Russian Interference in 2016 U.S. Election</vt:lpstr>
      <vt:lpstr>Russian Interference in 2016 U.S. Election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Chong Ho Yu</cp:lastModifiedBy>
  <cp:revision>50</cp:revision>
  <dcterms:created xsi:type="dcterms:W3CDTF">2006-08-16T00:00:00Z</dcterms:created>
  <dcterms:modified xsi:type="dcterms:W3CDTF">2024-10-30T08:21:04Z</dcterms:modified>
</cp:coreProperties>
</file>