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27"/>
  </p:notesMasterIdLst>
  <p:sldIdLst>
    <p:sldId id="257" r:id="rId4"/>
    <p:sldId id="258" r:id="rId5"/>
    <p:sldId id="285" r:id="rId6"/>
    <p:sldId id="259" r:id="rId7"/>
    <p:sldId id="269" r:id="rId8"/>
    <p:sldId id="270" r:id="rId9"/>
    <p:sldId id="271" r:id="rId10"/>
    <p:sldId id="272" r:id="rId11"/>
    <p:sldId id="273" r:id="rId12"/>
    <p:sldId id="274" r:id="rId13"/>
    <p:sldId id="275" r:id="rId14"/>
    <p:sldId id="282" r:id="rId15"/>
    <p:sldId id="276" r:id="rId16"/>
    <p:sldId id="277" r:id="rId17"/>
    <p:sldId id="279" r:id="rId18"/>
    <p:sldId id="281" r:id="rId19"/>
    <p:sldId id="278" r:id="rId20"/>
    <p:sldId id="283" r:id="rId21"/>
    <p:sldId id="288" r:id="rId22"/>
    <p:sldId id="287" r:id="rId23"/>
    <p:sldId id="286" r:id="rId24"/>
    <p:sldId id="284" r:id="rId25"/>
    <p:sldId id="28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0" autoAdjust="0"/>
    <p:restoredTop sz="95768"/>
  </p:normalViewPr>
  <p:slideViewPr>
    <p:cSldViewPr>
      <p:cViewPr varScale="1">
        <p:scale>
          <a:sx n="101" d="100"/>
          <a:sy n="101" d="100"/>
        </p:scale>
        <p:origin x="136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B00D8E-BD79-47BE-AA74-0D4716B611F1}" type="datetimeFigureOut">
              <a:rPr lang="en-US" smtClean="0"/>
              <a:t>5/11/16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D10CC0-7B66-438D-9572-4A76220421BC}" type="slidenum">
              <a:rPr lang="en-US" smtClean="0"/>
              <a:t>‹#›</a:t>
            </a:fld>
            <a:endParaRPr lang="en-US"/>
          </a:p>
        </p:txBody>
      </p:sp>
    </p:spTree>
    <p:extLst>
      <p:ext uri="{BB962C8B-B14F-4D97-AF65-F5344CB8AC3E}">
        <p14:creationId xmlns:p14="http://schemas.microsoft.com/office/powerpoint/2010/main" val="1489351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5/11/16 5:42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latin typeface="Trebuchet MS" pitchFamily="34" charset="0"/>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Trebuchet MS"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Trebuchet MS" pitchFamily="34" charset="0"/>
              </a:rPr>
            </a:br>
            <a:r>
              <a:rPr lang="en-US" sz="500" dirty="0" smtClean="0">
                <a:solidFill>
                  <a:srgbClr val="000000"/>
                </a:solidFill>
                <a:latin typeface="Trebuchet MS" pitchFamily="34" charset="0"/>
              </a:rPr>
              <a:t>MICROSOFT MAKES NO WARRANTIES, EXPRESS, IMPLIED OR STATUTORY, AS TO THE INFORMATION IN THIS PRESENTATION.</a:t>
            </a:r>
          </a:p>
          <a:p>
            <a:endParaRPr lang="en-US" sz="500" dirty="0">
              <a:latin typeface="Trebuchet MS" pitchFamily="34" charset="0"/>
            </a:endParaRPr>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3747479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5/11/16 5:42 AM</a:t>
            </a:fld>
            <a:endParaRPr lang="en-US"/>
          </a:p>
        </p:txBody>
      </p:sp>
      <p:sp>
        <p:nvSpPr>
          <p:cNvPr id="6" name="Footer Placeholder 5"/>
          <p:cNvSpPr>
            <a:spLocks noGrp="1"/>
          </p:cNvSpPr>
          <p:nvPr>
            <p:ph type="ftr" sz="quarter" idx="12"/>
          </p:nvPr>
        </p:nvSpPr>
        <p:spPr/>
        <p:txBody>
          <a:bodyPr/>
          <a:lstStyle/>
          <a:p>
            <a:r>
              <a:rPr lang="en-US" dirty="0" smtClean="0">
                <a:solidFill>
                  <a:srgbClr val="000000"/>
                </a:solidFill>
                <a:latin typeface="Trebuchet MS" pitchFamily="34" charset="0"/>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Trebuchet MS"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Trebuchet MS" pitchFamily="34" charset="0"/>
              </a:rPr>
            </a:br>
            <a:r>
              <a:rPr lang="en-US" dirty="0" smtClean="0">
                <a:solidFill>
                  <a:srgbClr val="000000"/>
                </a:solidFill>
                <a:latin typeface="Trebuchet MS" pitchFamily="34" charset="0"/>
              </a:rPr>
              <a:t>MICROSOFT MAKES NO WARRANTIES, EXPRESS, IMPLIED OR STATUTORY, AS TO THE INFORMATION IN THIS PRESENTATION.</a:t>
            </a:r>
          </a:p>
          <a:p>
            <a:endParaRPr lang="en-US" dirty="0">
              <a:latin typeface="Trebuchet MS" pitchFamily="34" charset="0"/>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777202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5/11/16 5:42 AM</a:t>
            </a:fld>
            <a:endParaRPr lang="en-US"/>
          </a:p>
        </p:txBody>
      </p:sp>
      <p:sp>
        <p:nvSpPr>
          <p:cNvPr id="6" name="Footer Placeholder 5"/>
          <p:cNvSpPr>
            <a:spLocks noGrp="1"/>
          </p:cNvSpPr>
          <p:nvPr>
            <p:ph type="ftr" sz="quarter" idx="12"/>
          </p:nvPr>
        </p:nvSpPr>
        <p:spPr/>
        <p:txBody>
          <a:bodyPr/>
          <a:lstStyle/>
          <a:p>
            <a:r>
              <a:rPr lang="en-US" dirty="0" smtClean="0">
                <a:solidFill>
                  <a:srgbClr val="000000"/>
                </a:solidFill>
                <a:latin typeface="Trebuchet MS" pitchFamily="34" charset="0"/>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Trebuchet MS"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Trebuchet MS" pitchFamily="34" charset="0"/>
              </a:rPr>
            </a:br>
            <a:r>
              <a:rPr lang="en-US" dirty="0" smtClean="0">
                <a:solidFill>
                  <a:srgbClr val="000000"/>
                </a:solidFill>
                <a:latin typeface="Trebuchet MS" pitchFamily="34" charset="0"/>
              </a:rPr>
              <a:t>MICROSOFT MAKES NO WARRANTIES, EXPRESS, IMPLIED OR STATUTORY, AS TO THE INFORMATION IN THIS PRESENTATION.</a:t>
            </a:r>
          </a:p>
          <a:p>
            <a:endParaRPr lang="en-US" dirty="0">
              <a:latin typeface="Trebuchet MS" pitchFamily="34" charset="0"/>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720438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6" Type="http://schemas.openxmlformats.org/officeDocument/2006/relationships/image" Target="../media/image3.png"/><Relationship Id="rId17"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5.png"/><Relationship Id="rId1" Type="http://schemas.openxmlformats.org/officeDocument/2006/relationships/slideLayout" Target="../slideLayouts/slideLayout13.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14" descr="bottombar"/>
          <p:cNvPicPr>
            <a:picLocks noChangeAspect="1" noChangeArrowheads="1"/>
          </p:cNvPicPr>
          <p:nvPr userDrawn="1"/>
        </p:nvPicPr>
        <p:blipFill>
          <a:blip r:embed="rId15"/>
          <a:srcRect/>
          <a:stretch>
            <a:fillRect/>
          </a:stretch>
        </p:blipFill>
        <p:spPr bwMode="auto">
          <a:xfrm>
            <a:off x="0" y="6572250"/>
            <a:ext cx="9144000" cy="285750"/>
          </a:xfrm>
          <a:prstGeom prst="rect">
            <a:avLst/>
          </a:prstGeom>
          <a:noFill/>
        </p:spPr>
      </p:pic>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5" Type="http://schemas.openxmlformats.org/officeDocument/2006/relationships/image" Target="../media/image8.jpeg"/><Relationship Id="rId6" Type="http://schemas.openxmlformats.org/officeDocument/2006/relationships/image" Target="../media/image9.jpeg"/><Relationship Id="rId7" Type="http://schemas.openxmlformats.org/officeDocument/2006/relationships/image" Target="../media/image10.jpeg"/><Relationship Id="rId8" Type="http://schemas.openxmlformats.org/officeDocument/2006/relationships/image" Target="../media/image11.jpeg"/><Relationship Id="rId9"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jpeg"/><Relationship Id="rId3" Type="http://schemas.openxmlformats.org/officeDocument/2006/relationships/image" Target="../media/image24.gif"/></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en.wikipedia.org/wiki/Nomophobia" TargetMode="External"/><Relationship Id="rId3" Type="http://schemas.openxmlformats.org/officeDocument/2006/relationships/hyperlink" Target="http://life.sinchew.com.my/node/13817?tid=41"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2" name="Picture 12" descr="http://sencare.in/yahoo_site_admin/assets/images/tv_addiction.226115937_st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79" y="2505848"/>
            <a:ext cx="2771775" cy="27717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28600" y="521751"/>
            <a:ext cx="7681913" cy="1523495"/>
          </a:xfrm>
        </p:spPr>
        <p:txBody>
          <a:bodyPr/>
          <a:lstStyle/>
          <a:p>
            <a:r>
              <a:rPr lang="ja-JP" altLang="en-US" sz="6000" dirty="0" smtClean="0">
                <a:latin typeface="PMingLiU" panose="02020500000000000000" pitchFamily="18" charset="-120"/>
                <a:ea typeface="PMingLiU" panose="02020500000000000000" pitchFamily="18" charset="-120"/>
              </a:rPr>
              <a:t>上瘾</a:t>
            </a:r>
            <a:r>
              <a:rPr lang="en-US" altLang="ja-JP" sz="6000" dirty="0" smtClean="0">
                <a:latin typeface="PMingLiU" panose="02020500000000000000" pitchFamily="18" charset="-120"/>
                <a:ea typeface="PMingLiU" panose="02020500000000000000" pitchFamily="18" charset="-120"/>
              </a:rPr>
              <a:t/>
            </a:r>
            <a:br>
              <a:rPr lang="en-US" altLang="ja-JP" sz="6000" dirty="0" smtClean="0">
                <a:latin typeface="PMingLiU" panose="02020500000000000000" pitchFamily="18" charset="-120"/>
                <a:ea typeface="PMingLiU" panose="02020500000000000000" pitchFamily="18" charset="-120"/>
              </a:rPr>
            </a:br>
            <a:r>
              <a:rPr lang="en-US" altLang="ja-JP" sz="6000" dirty="0">
                <a:latin typeface="PMingLiU" panose="02020500000000000000" pitchFamily="18" charset="-120"/>
                <a:ea typeface="PMingLiU" panose="02020500000000000000" pitchFamily="18" charset="-120"/>
              </a:rPr>
              <a:t> </a:t>
            </a:r>
            <a:r>
              <a:rPr lang="en-US" altLang="ja-JP" sz="6000" dirty="0" smtClean="0">
                <a:latin typeface="PMingLiU" panose="02020500000000000000" pitchFamily="18" charset="-120"/>
                <a:ea typeface="PMingLiU" panose="02020500000000000000" pitchFamily="18" charset="-120"/>
              </a:rPr>
              <a:t>   </a:t>
            </a:r>
            <a:r>
              <a:rPr lang="ja-JP" altLang="en-US" sz="6000" dirty="0" smtClean="0">
                <a:latin typeface="PMingLiU" panose="02020500000000000000" pitchFamily="18" charset="-120"/>
                <a:ea typeface="PMingLiU" panose="02020500000000000000" pitchFamily="18" charset="-120"/>
              </a:rPr>
              <a:t>脫瘾</a:t>
            </a:r>
            <a:endParaRPr lang="en-US" sz="6000" dirty="0">
              <a:latin typeface="PMingLiU" panose="02020500000000000000" pitchFamily="18" charset="-120"/>
              <a:ea typeface="PMingLiU" panose="02020500000000000000" pitchFamily="18" charset="-120"/>
            </a:endParaRPr>
          </a:p>
        </p:txBody>
      </p:sp>
      <p:sp>
        <p:nvSpPr>
          <p:cNvPr id="3" name="Subtitle 2"/>
          <p:cNvSpPr>
            <a:spLocks noGrp="1"/>
          </p:cNvSpPr>
          <p:nvPr>
            <p:ph type="subTitle" idx="1"/>
          </p:nvPr>
        </p:nvSpPr>
        <p:spPr>
          <a:xfrm>
            <a:off x="6871312" y="5662658"/>
            <a:ext cx="1784351" cy="836612"/>
          </a:xfrm>
        </p:spPr>
        <p:txBody>
          <a:bodyPr>
            <a:normAutofit/>
          </a:bodyPr>
          <a:lstStyle/>
          <a:p>
            <a:r>
              <a:rPr lang="ja-JP" altLang="en-US" dirty="0">
                <a:latin typeface="PMingLiU" panose="02020500000000000000" pitchFamily="18" charset="-120"/>
                <a:ea typeface="PMingLiU" panose="02020500000000000000" pitchFamily="18" charset="-120"/>
              </a:rPr>
              <a:t>余創豪</a:t>
            </a:r>
            <a:endParaRPr lang="en-US"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4"/>
          <a:stretch>
            <a:fillRect/>
          </a:stretch>
        </p:blipFill>
        <p:spPr>
          <a:xfrm>
            <a:off x="2742536" y="643445"/>
            <a:ext cx="4191120" cy="2347638"/>
          </a:xfrm>
          <a:prstGeom prst="rect">
            <a:avLst/>
          </a:prstGeom>
        </p:spPr>
      </p:pic>
      <p:pic>
        <p:nvPicPr>
          <p:cNvPr id="15368" name="Picture 8" descr="http://www.exeterhospital.com/gedownload!/iStock_000015887056XSmall%5b1%5d.jpg?item_id=1684820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4227" y="245145"/>
            <a:ext cx="2448116" cy="1820863"/>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www.recoveryconnection.org/images_v2/content/gambling-addicti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7347" y="3946587"/>
            <a:ext cx="2381250" cy="1790701"/>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s://dx5br1z4f6n0k.cloudfront.net/imis15/Images/ConUpdates/sexaddictio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32456" y="4110491"/>
            <a:ext cx="1803433" cy="2370739"/>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http://www.bacweb.org/images/member_benefits/map/alcohol_addiction.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9545" y="2516335"/>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5370" name="Picture 10" descr="http://s3.amazonaws.com/kidzworld_photo/images/2011131/608b2ab9-e663-4d3b-8c1e-f16d873a0d9f/a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88723" y="3891736"/>
            <a:ext cx="2549527" cy="17045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什么是上瘾？</a:t>
            </a:r>
            <a:endParaRPr lang="en-US" dirty="0"/>
          </a:p>
        </p:txBody>
      </p:sp>
      <p:sp>
        <p:nvSpPr>
          <p:cNvPr id="3" name="Text Placeholder 2"/>
          <p:cNvSpPr>
            <a:spLocks noGrp="1"/>
          </p:cNvSpPr>
          <p:nvPr>
            <p:ph type="body" sz="quarter" idx="10"/>
          </p:nvPr>
        </p:nvSpPr>
        <p:spPr>
          <a:xfrm>
            <a:off x="381000" y="1411552"/>
            <a:ext cx="8382000" cy="1526572"/>
          </a:xfrm>
        </p:spPr>
        <p:txBody>
          <a:bodyPr/>
          <a:lstStyle/>
          <a:p>
            <a:r>
              <a:rPr lang="zh-CN" altLang="en-US" dirty="0" smtClean="0"/>
              <a:t>我</a:t>
            </a:r>
            <a:r>
              <a:rPr lang="zh-CN" altLang="en-US" dirty="0"/>
              <a:t>每天</a:t>
            </a:r>
            <a:r>
              <a:rPr lang="zh-CN" altLang="en-US" dirty="0" smtClean="0"/>
              <a:t>读书</a:t>
            </a:r>
            <a:r>
              <a:rPr lang="en-US" altLang="zh-CN" dirty="0" smtClean="0"/>
              <a:t>6</a:t>
            </a:r>
            <a:r>
              <a:rPr lang="zh-CN" altLang="en-US" dirty="0"/>
              <a:t>小时</a:t>
            </a:r>
          </a:p>
          <a:p>
            <a:r>
              <a:rPr lang="zh-CN" altLang="en-US" dirty="0" smtClean="0"/>
              <a:t>我</a:t>
            </a:r>
            <a:r>
              <a:rPr lang="zh-CN" altLang="en-US" dirty="0"/>
              <a:t>每天</a:t>
            </a:r>
            <a:r>
              <a:rPr lang="zh-CN" altLang="en-US" dirty="0" smtClean="0"/>
              <a:t>喝</a:t>
            </a:r>
            <a:r>
              <a:rPr lang="en-US" altLang="zh-CN" dirty="0" smtClean="0"/>
              <a:t>15</a:t>
            </a:r>
            <a:r>
              <a:rPr lang="zh-CN" altLang="en-US" dirty="0" smtClean="0"/>
              <a:t>杯绿茶</a:t>
            </a:r>
            <a:endParaRPr lang="zh-CN" altLang="en-US" dirty="0"/>
          </a:p>
          <a:p>
            <a:r>
              <a:rPr lang="zh-CN" altLang="en-US" dirty="0" smtClean="0"/>
              <a:t>我</a:t>
            </a:r>
            <a:r>
              <a:rPr lang="zh-CN" altLang="en-US" dirty="0"/>
              <a:t>选</a:t>
            </a:r>
            <a:r>
              <a:rPr lang="zh-CN" altLang="en-US" dirty="0" smtClean="0"/>
              <a:t>择</a:t>
            </a:r>
            <a:r>
              <a:rPr lang="zh-CN" altLang="en-US" dirty="0"/>
              <a:t>每</a:t>
            </a:r>
            <a:r>
              <a:rPr lang="zh-CN" altLang="en-US" dirty="0" smtClean="0"/>
              <a:t>天工</a:t>
            </a:r>
            <a:r>
              <a:rPr lang="zh-CN" altLang="en-US" dirty="0"/>
              <a:t>作至午夜</a:t>
            </a:r>
            <a:endParaRPr lang="en-US" dirty="0" smtClean="0"/>
          </a:p>
        </p:txBody>
      </p:sp>
      <p:pic>
        <p:nvPicPr>
          <p:cNvPr id="1026" name="Picture 2" descr="http://img2.timeinc.net/health/images/gallery/living/drink-tea-work-400x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4115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網路成癮症</a:t>
            </a:r>
            <a:endParaRPr lang="en-US" dirty="0"/>
          </a:p>
        </p:txBody>
      </p:sp>
      <p:sp>
        <p:nvSpPr>
          <p:cNvPr id="3" name="Text Placeholder 2"/>
          <p:cNvSpPr>
            <a:spLocks noGrp="1"/>
          </p:cNvSpPr>
          <p:nvPr>
            <p:ph type="body" sz="quarter" idx="10"/>
          </p:nvPr>
        </p:nvSpPr>
        <p:spPr/>
        <p:txBody>
          <a:bodyPr/>
          <a:lstStyle/>
          <a:p>
            <a:pPr>
              <a:buFont typeface="Arial" panose="020B0604020202020204" pitchFamily="34" charset="0"/>
              <a:buChar char="•"/>
            </a:pPr>
            <a:r>
              <a:rPr lang="zh-CN" altLang="en-US" dirty="0"/>
              <a:t>基斯勒教授认为：所谓网路成瘾症，只不过是一种稍纵即逝的潮流病。在研究里，她发现在一年之后，大多数使用者都把他们花在电脑的时间大幅减少。这显示了即使问题使用者都能够自我改正。</a:t>
            </a:r>
            <a:endParaRPr lang="en-US" dirty="0"/>
          </a:p>
        </p:txBody>
      </p:sp>
      <p:pic>
        <p:nvPicPr>
          <p:cNvPr id="4" name="Picture 3"/>
          <p:cNvPicPr>
            <a:picLocks noChangeAspect="1"/>
          </p:cNvPicPr>
          <p:nvPr/>
        </p:nvPicPr>
        <p:blipFill>
          <a:blip r:embed="rId2"/>
          <a:stretch>
            <a:fillRect/>
          </a:stretch>
        </p:blipFill>
        <p:spPr>
          <a:xfrm>
            <a:off x="3810000" y="3810000"/>
            <a:ext cx="4555364" cy="2590800"/>
          </a:xfrm>
          <a:prstGeom prst="rect">
            <a:avLst/>
          </a:prstGeom>
        </p:spPr>
      </p:pic>
    </p:spTree>
    <p:extLst>
      <p:ext uri="{BB962C8B-B14F-4D97-AF65-F5344CB8AC3E}">
        <p14:creationId xmlns:p14="http://schemas.microsoft.com/office/powerpoint/2010/main" val="351943533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a:bodyPr>
          <a:lstStyle/>
          <a:p>
            <a:r>
              <a:rPr lang="ja-JP" altLang="en-US" dirty="0"/>
              <a:t>紊</a:t>
            </a:r>
            <a:r>
              <a:rPr lang="ja-JP" altLang="en-US" dirty="0" smtClean="0"/>
              <a:t>乱 </a:t>
            </a:r>
            <a:r>
              <a:rPr lang="en-US" altLang="ja-JP" dirty="0" smtClean="0"/>
              <a:t>(disorder)</a:t>
            </a:r>
            <a:endParaRPr lang="en-US" dirty="0">
              <a:solidFill>
                <a:schemeClr val="tx2"/>
              </a:solidFill>
            </a:endParaRPr>
          </a:p>
        </p:txBody>
      </p:sp>
      <p:sp>
        <p:nvSpPr>
          <p:cNvPr id="3" name="Text Placeholder 2"/>
          <p:cNvSpPr>
            <a:spLocks noGrp="1"/>
          </p:cNvSpPr>
          <p:nvPr>
            <p:ph type="body" sz="quarter" idx="10"/>
          </p:nvPr>
        </p:nvSpPr>
        <p:spPr>
          <a:xfrm>
            <a:off x="365975" y="1429000"/>
            <a:ext cx="5029200" cy="4572000"/>
          </a:xfrm>
        </p:spPr>
        <p:txBody>
          <a:bodyPr>
            <a:normAutofit lnSpcReduction="10000"/>
          </a:bodyPr>
          <a:lstStyle/>
          <a:p>
            <a:r>
              <a:rPr lang="en-US" altLang="zh-CN" dirty="0">
                <a:latin typeface="PMingLiU" panose="02020500000000000000" pitchFamily="18" charset="-120"/>
                <a:ea typeface="PMingLiU" panose="02020500000000000000" pitchFamily="18" charset="-120"/>
              </a:rPr>
              <a:t>2005</a:t>
            </a:r>
            <a:r>
              <a:rPr lang="zh-CN" altLang="en-US" dirty="0" smtClean="0">
                <a:latin typeface="PMingLiU" panose="02020500000000000000" pitchFamily="18" charset="-120"/>
                <a:ea typeface="PMingLiU" panose="02020500000000000000" pitchFamily="18" charset="-120"/>
              </a:rPr>
              <a:t>年</a:t>
            </a:r>
            <a:r>
              <a:rPr lang="en-US" altLang="zh-CN" dirty="0" smtClean="0">
                <a:latin typeface="PMingLiU" panose="02020500000000000000" pitchFamily="18" charset="-120"/>
                <a:ea typeface="PMingLiU" panose="02020500000000000000" pitchFamily="18" charset="-120"/>
              </a:rPr>
              <a:t>28</a:t>
            </a:r>
            <a:r>
              <a:rPr lang="zh-CN" altLang="en-US" dirty="0">
                <a:latin typeface="PMingLiU" panose="02020500000000000000" pitchFamily="18" charset="-120"/>
                <a:ea typeface="PMingLiU" panose="02020500000000000000" pitchFamily="18" charset="-120"/>
              </a:rPr>
              <a:t>岁</a:t>
            </a:r>
            <a:r>
              <a:rPr lang="zh-CN" altLang="en-US" dirty="0" smtClean="0">
                <a:latin typeface="PMingLiU" panose="02020500000000000000" pitchFamily="18" charset="-120"/>
                <a:ea typeface="PMingLiU" panose="02020500000000000000" pitchFamily="18" charset="-120"/>
              </a:rPr>
              <a:t>韩</a:t>
            </a:r>
            <a:r>
              <a:rPr lang="zh-CN" altLang="en-US" dirty="0">
                <a:latin typeface="PMingLiU" panose="02020500000000000000" pitchFamily="18" charset="-120"/>
                <a:ea typeface="PMingLiU" panose="02020500000000000000" pitchFamily="18" charset="-120"/>
              </a:rPr>
              <a:t>国人打了</a:t>
            </a:r>
            <a:r>
              <a:rPr lang="en-US" altLang="zh-CN" dirty="0">
                <a:latin typeface="PMingLiU" panose="02020500000000000000" pitchFamily="18" charset="-120"/>
                <a:ea typeface="PMingLiU" panose="02020500000000000000" pitchFamily="18" charset="-120"/>
              </a:rPr>
              <a:t>50</a:t>
            </a:r>
            <a:r>
              <a:rPr lang="zh-CN" altLang="en-US" dirty="0">
                <a:latin typeface="PMingLiU" panose="02020500000000000000" pitchFamily="18" charset="-120"/>
                <a:ea typeface="PMingLiU" panose="02020500000000000000" pitchFamily="18" charset="-120"/>
              </a:rPr>
              <a:t>小时电子游戏</a:t>
            </a:r>
          </a:p>
          <a:p>
            <a:r>
              <a:rPr lang="en-US" altLang="zh-CN" dirty="0" smtClean="0">
                <a:latin typeface="PMingLiU" panose="02020500000000000000" pitchFamily="18" charset="-120"/>
                <a:ea typeface="PMingLiU" panose="02020500000000000000" pitchFamily="18" charset="-120"/>
              </a:rPr>
              <a:t>1991</a:t>
            </a:r>
            <a:r>
              <a:rPr lang="zh-CN" altLang="en-US" dirty="0">
                <a:latin typeface="PMingLiU" panose="02020500000000000000" pitchFamily="18" charset="-120"/>
                <a:ea typeface="PMingLiU" panose="02020500000000000000" pitchFamily="18" charset="-120"/>
              </a:rPr>
              <a:t>年</a:t>
            </a:r>
            <a:r>
              <a:rPr lang="en-US" altLang="zh-CN" dirty="0" smtClean="0">
                <a:latin typeface="PMingLiU" panose="02020500000000000000" pitchFamily="18" charset="-120"/>
                <a:ea typeface="PMingLiU" panose="02020500000000000000" pitchFamily="18" charset="-120"/>
              </a:rPr>
              <a:t>: 16</a:t>
            </a:r>
            <a:r>
              <a:rPr lang="zh-CN" altLang="en-US" dirty="0">
                <a:latin typeface="PMingLiU" panose="02020500000000000000" pitchFamily="18" charset="-120"/>
                <a:ea typeface="PMingLiU" panose="02020500000000000000" pitchFamily="18" charset="-120"/>
              </a:rPr>
              <a:t>岁</a:t>
            </a:r>
            <a:r>
              <a:rPr lang="zh-CN" altLang="en-US" dirty="0" smtClean="0">
                <a:latin typeface="PMingLiU" panose="02020500000000000000" pitchFamily="18" charset="-120"/>
                <a:ea typeface="PMingLiU" panose="02020500000000000000" pitchFamily="18" charset="-120"/>
              </a:rPr>
              <a:t>男</a:t>
            </a:r>
            <a:r>
              <a:rPr lang="zh-CN" altLang="en-US" dirty="0">
                <a:latin typeface="PMingLiU" panose="02020500000000000000" pitchFamily="18" charset="-120"/>
                <a:ea typeface="PMingLiU" panose="02020500000000000000" pitchFamily="18" charset="-120"/>
              </a:rPr>
              <a:t>孩</a:t>
            </a:r>
            <a:r>
              <a:rPr lang="zh-CN" altLang="en-US" dirty="0" smtClean="0">
                <a:latin typeface="PMingLiU" panose="02020500000000000000" pitchFamily="18" charset="-120"/>
                <a:ea typeface="PMingLiU" panose="02020500000000000000" pitchFamily="18" charset="-120"/>
              </a:rPr>
              <a:t>丹</a:t>
            </a:r>
            <a:r>
              <a:rPr lang="zh-CN" altLang="en-US" dirty="0">
                <a:latin typeface="PMingLiU" panose="02020500000000000000" pitchFamily="18" charset="-120"/>
                <a:ea typeface="PMingLiU" panose="02020500000000000000" pitchFamily="18" charset="-120"/>
              </a:rPr>
              <a:t>尼</a:t>
            </a:r>
            <a:r>
              <a:rPr lang="zh-CN" altLang="en-US" dirty="0" smtClean="0">
                <a:latin typeface="PMingLiU" panose="02020500000000000000" pitchFamily="18" charset="-120"/>
                <a:ea typeface="PMingLiU" panose="02020500000000000000" pitchFamily="18" charset="-120"/>
              </a:rPr>
              <a:t>尔枪</a:t>
            </a:r>
            <a:r>
              <a:rPr lang="zh-CN" altLang="en-US" dirty="0">
                <a:latin typeface="PMingLiU" panose="02020500000000000000" pitchFamily="18" charset="-120"/>
                <a:ea typeface="PMingLiU" panose="02020500000000000000" pitchFamily="18" charset="-120"/>
              </a:rPr>
              <a:t>杀父母，因</a:t>
            </a:r>
            <a:r>
              <a:rPr lang="zh-CN" altLang="en-US" dirty="0" smtClean="0">
                <a:latin typeface="PMingLiU" panose="02020500000000000000" pitchFamily="18" charset="-120"/>
                <a:ea typeface="PMingLiU" panose="02020500000000000000" pitchFamily="18" charset="-120"/>
              </a:rPr>
              <a:t>为父</a:t>
            </a:r>
            <a:r>
              <a:rPr lang="zh-CN" altLang="en-US" dirty="0">
                <a:latin typeface="PMingLiU" panose="02020500000000000000" pitchFamily="18" charset="-120"/>
                <a:ea typeface="PMingLiU" panose="02020500000000000000" pitchFamily="18" charset="-120"/>
              </a:rPr>
              <a:t>母试</a:t>
            </a:r>
            <a:r>
              <a:rPr lang="zh-CN" altLang="en-US" dirty="0" smtClean="0">
                <a:latin typeface="PMingLiU" panose="02020500000000000000" pitchFamily="18" charset="-120"/>
                <a:ea typeface="PMingLiU" panose="02020500000000000000" pitchFamily="18" charset="-120"/>
              </a:rPr>
              <a:t>图阻</a:t>
            </a:r>
            <a:r>
              <a:rPr lang="zh-CN" altLang="en-US" dirty="0">
                <a:latin typeface="PMingLiU" panose="02020500000000000000" pitchFamily="18" charset="-120"/>
                <a:ea typeface="PMingLiU" panose="02020500000000000000" pitchFamily="18" charset="-120"/>
              </a:rPr>
              <a:t>止他</a:t>
            </a:r>
            <a:r>
              <a:rPr lang="zh-CN" altLang="en-US" dirty="0" smtClean="0">
                <a:latin typeface="PMingLiU" panose="02020500000000000000" pitchFamily="18" charset="-120"/>
                <a:ea typeface="PMingLiU" panose="02020500000000000000" pitchFamily="18" charset="-120"/>
              </a:rPr>
              <a:t>玩</a:t>
            </a:r>
            <a:r>
              <a:rPr lang="zh-CN" altLang="en-US" dirty="0">
                <a:latin typeface="PMingLiU" panose="02020500000000000000" pitchFamily="18" charset="-120"/>
                <a:ea typeface="PMingLiU" panose="02020500000000000000" pitchFamily="18" charset="-120"/>
              </a:rPr>
              <a:t>电子游</a:t>
            </a:r>
            <a:r>
              <a:rPr lang="zh-CN" altLang="en-US" dirty="0" smtClean="0">
                <a:latin typeface="PMingLiU" panose="02020500000000000000" pitchFamily="18" charset="-120"/>
                <a:ea typeface="PMingLiU" panose="02020500000000000000" pitchFamily="18" charset="-120"/>
              </a:rPr>
              <a:t>戏</a:t>
            </a:r>
            <a:endParaRPr lang="zh-CN" altLang="en-US" dirty="0">
              <a:latin typeface="PMingLiU" panose="02020500000000000000" pitchFamily="18" charset="-120"/>
              <a:ea typeface="PMingLiU" panose="02020500000000000000" pitchFamily="18" charset="-120"/>
            </a:endParaRPr>
          </a:p>
          <a:p>
            <a:r>
              <a:rPr lang="zh-CN" altLang="en-US" dirty="0">
                <a:latin typeface="PMingLiU" panose="02020500000000000000" pitchFamily="18" charset="-120"/>
                <a:ea typeface="PMingLiU" panose="02020500000000000000" pitchFamily="18" charset="-120"/>
              </a:rPr>
              <a:t>萨曼莎的案例：在赌场赢得了</a:t>
            </a:r>
            <a:r>
              <a:rPr lang="en-US" altLang="zh-CN" dirty="0">
                <a:latin typeface="PMingLiU" panose="02020500000000000000" pitchFamily="18" charset="-120"/>
                <a:ea typeface="PMingLiU" panose="02020500000000000000" pitchFamily="18" charset="-120"/>
              </a:rPr>
              <a:t>$ 25</a:t>
            </a:r>
            <a:r>
              <a:rPr lang="zh-CN" altLang="en-US" dirty="0">
                <a:latin typeface="PMingLiU" panose="02020500000000000000" pitchFamily="18" charset="-120"/>
                <a:ea typeface="PMingLiU" panose="02020500000000000000" pitchFamily="18" charset="-120"/>
              </a:rPr>
              <a:t>，然后失去了一</a:t>
            </a:r>
            <a:r>
              <a:rPr lang="zh-CN" altLang="en-US" dirty="0" smtClean="0">
                <a:latin typeface="PMingLiU" panose="02020500000000000000" pitchFamily="18" charset="-120"/>
                <a:ea typeface="PMingLiU" panose="02020500000000000000" pitchFamily="18" charset="-120"/>
              </a:rPr>
              <a:t>切</a:t>
            </a:r>
            <a:endParaRPr lang="en-US" altLang="zh-CN" dirty="0" smtClean="0">
              <a:latin typeface="PMingLiU" panose="02020500000000000000" pitchFamily="18" charset="-120"/>
              <a:ea typeface="PMingLiU" panose="02020500000000000000" pitchFamily="18" charset="-120"/>
            </a:endParaRPr>
          </a:p>
          <a:p>
            <a:r>
              <a:rPr lang="zh-CN" altLang="en-US" dirty="0">
                <a:latin typeface="PMingLiU" panose="02020500000000000000" pitchFamily="18" charset="-120"/>
                <a:ea typeface="PMingLiU" panose="02020500000000000000" pitchFamily="18" charset="-120"/>
              </a:rPr>
              <a:t>扰乱工作，人与人之间的关系，损</a:t>
            </a:r>
            <a:r>
              <a:rPr lang="zh-CN" altLang="en-US" dirty="0" smtClean="0">
                <a:latin typeface="PMingLiU" panose="02020500000000000000" pitchFamily="18" charset="-120"/>
                <a:ea typeface="PMingLiU" panose="02020500000000000000" pitchFamily="18" charset="-120"/>
              </a:rPr>
              <a:t>害健</a:t>
            </a:r>
            <a:r>
              <a:rPr lang="zh-CN" altLang="en-US" dirty="0">
                <a:latin typeface="PMingLiU" panose="02020500000000000000" pitchFamily="18" charset="-120"/>
                <a:ea typeface="PMingLiU" panose="02020500000000000000" pitchFamily="18" charset="-120"/>
              </a:rPr>
              <a:t>康</a:t>
            </a:r>
            <a:endParaRPr lang="en-US" dirty="0" smtClean="0">
              <a:latin typeface="PMingLiU" panose="02020500000000000000" pitchFamily="18" charset="-120"/>
              <a:ea typeface="PMingLiU" panose="02020500000000000000" pitchFamily="18" charset="-120"/>
            </a:endParaRPr>
          </a:p>
        </p:txBody>
      </p:sp>
      <p:pic>
        <p:nvPicPr>
          <p:cNvPr id="2050" name="Picture 2" descr="Unusual Death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4946" y="3959420"/>
            <a:ext cx="3124200" cy="20619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blog.cleveland.com/metro/2008/12/large_16Petric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4946" y="1371600"/>
            <a:ext cx="3138054" cy="2438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什么是上瘾</a:t>
            </a:r>
            <a:endParaRPr lang="en-US" dirty="0"/>
          </a:p>
        </p:txBody>
      </p:sp>
      <p:pic>
        <p:nvPicPr>
          <p:cNvPr id="3074" name="Picture 2" descr="http://www.tramadolabusehelp.com/wp-content/themes/100vjet/inc/scripts/timthumb.php?src=http://www.tramadolabusehelp.com/wp-content/uploads/how-to-ease-tramadol-addiction-withdrawal-symptoms.jpg&amp;w=600&amp;h=315&amp;zc=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133600"/>
            <a:ext cx="5715000" cy="3000376"/>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bwMode="auto">
          <a:xfrm>
            <a:off x="533400" y="1512913"/>
            <a:ext cx="2201333" cy="882953"/>
          </a:xfrm>
          <a:prstGeom prst="roundRect">
            <a:avLst>
              <a:gd name="adj" fmla="val 9033"/>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zh-CN" altLang="en-US" sz="3200" dirty="0"/>
              <a:t>滥用</a:t>
            </a:r>
            <a:endParaRPr lang="en-US" sz="3200" dirty="0" smtClean="0">
              <a:solidFill>
                <a:srgbClr val="FFFFFF"/>
              </a:solidFill>
              <a:effectLst>
                <a:outerShdw blurRad="38100" dist="38100" dir="2700000" algn="tl">
                  <a:srgbClr val="000000">
                    <a:alpha val="43137"/>
                  </a:srgbClr>
                </a:outerShdw>
              </a:effectLst>
            </a:endParaRPr>
          </a:p>
        </p:txBody>
      </p:sp>
      <p:sp>
        <p:nvSpPr>
          <p:cNvPr id="6" name="Rounded Rectangle 5"/>
          <p:cNvSpPr/>
          <p:nvPr/>
        </p:nvSpPr>
        <p:spPr bwMode="auto">
          <a:xfrm>
            <a:off x="6641358" y="3192311"/>
            <a:ext cx="2201333" cy="882953"/>
          </a:xfrm>
          <a:prstGeom prst="roundRect">
            <a:avLst>
              <a:gd name="adj" fmla="val 9033"/>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a:t>强迫和渴求</a:t>
            </a:r>
            <a:endParaRPr lang="en-US" sz="2300" dirty="0" smtClean="0">
              <a:solidFill>
                <a:srgbClr val="FFFFFF"/>
              </a:solidFill>
              <a:effectLst>
                <a:outerShdw blurRad="38100" dist="38100" dir="2700000" algn="tl">
                  <a:srgbClr val="000000">
                    <a:alpha val="43137"/>
                  </a:srgbClr>
                </a:outerShdw>
              </a:effectLst>
            </a:endParaRPr>
          </a:p>
        </p:txBody>
      </p:sp>
      <p:sp>
        <p:nvSpPr>
          <p:cNvPr id="7" name="Rounded Rectangle 6"/>
          <p:cNvSpPr/>
          <p:nvPr/>
        </p:nvSpPr>
        <p:spPr bwMode="auto">
          <a:xfrm>
            <a:off x="1219200" y="4692499"/>
            <a:ext cx="2201333" cy="882953"/>
          </a:xfrm>
          <a:prstGeom prst="roundRect">
            <a:avLst>
              <a:gd name="adj" fmla="val 9033"/>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zh-CN" altLang="en-US" sz="2400" dirty="0"/>
              <a:t>依赖</a:t>
            </a:r>
            <a:r>
              <a:rPr lang="zh-CN" altLang="en-US" sz="2400" dirty="0" smtClean="0"/>
              <a:t>：</a:t>
            </a:r>
            <a:endParaRPr lang="en-US" altLang="zh-CN" sz="2400" dirty="0" smtClean="0"/>
          </a:p>
          <a:p>
            <a:pPr algn="ctr" defTabSz="914099"/>
            <a:r>
              <a:rPr lang="zh-CN" altLang="en-US" sz="2400" dirty="0" smtClean="0"/>
              <a:t>戒</a:t>
            </a:r>
            <a:r>
              <a:rPr lang="zh-CN" altLang="en-US" sz="2400" dirty="0"/>
              <a:t>断症状</a:t>
            </a:r>
            <a:endParaRPr lang="en-US" sz="2400" dirty="0" smtClean="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8985486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382000" cy="1329595"/>
          </a:xfrm>
        </p:spPr>
        <p:txBody>
          <a:bodyPr/>
          <a:lstStyle/>
          <a:p>
            <a:r>
              <a:rPr lang="ja-JP" altLang="en-US" dirty="0" smtClean="0">
                <a:latin typeface="PMingLiU" panose="02020500000000000000" pitchFamily="18" charset="-120"/>
                <a:ea typeface="PMingLiU" panose="02020500000000000000" pitchFamily="18" charset="-120"/>
              </a:rPr>
              <a:t>我需</a:t>
            </a:r>
            <a:r>
              <a:rPr lang="ja-JP" altLang="en-US" dirty="0">
                <a:latin typeface="PMingLiU" panose="02020500000000000000" pitchFamily="18" charset="-120"/>
                <a:ea typeface="PMingLiU" panose="02020500000000000000" pitchFamily="18" charset="-120"/>
              </a:rPr>
              <a:t>要负责</a:t>
            </a:r>
            <a:r>
              <a:rPr lang="ja-JP" altLang="en-US" dirty="0" smtClean="0">
                <a:latin typeface="PMingLiU" panose="02020500000000000000" pitchFamily="18" charset="-120"/>
                <a:ea typeface="PMingLiU" panose="02020500000000000000" pitchFamily="18" charset="-120"/>
              </a:rPr>
              <a:t>？</a:t>
            </a:r>
            <a:r>
              <a:rPr lang="zh-CN" altLang="en-US" dirty="0">
                <a:latin typeface="PMingLiU" panose="02020500000000000000" pitchFamily="18" charset="-120"/>
                <a:ea typeface="PMingLiU" panose="02020500000000000000" pitchFamily="18" charset="-120"/>
              </a:rPr>
              <a:t> </a:t>
            </a:r>
            <a:r>
              <a:rPr lang="en-US" altLang="zh-CN" dirty="0" smtClean="0">
                <a:latin typeface="PMingLiU" panose="02020500000000000000" pitchFamily="18" charset="-120"/>
                <a:ea typeface="PMingLiU" panose="02020500000000000000" pitchFamily="18" charset="-120"/>
              </a:rPr>
              <a:t/>
            </a:r>
            <a:br>
              <a:rPr lang="en-US" altLang="zh-CN" dirty="0" smtClean="0">
                <a:latin typeface="PMingLiU" panose="02020500000000000000" pitchFamily="18" charset="-120"/>
                <a:ea typeface="PMingLiU" panose="02020500000000000000" pitchFamily="18" charset="-120"/>
              </a:rPr>
            </a:br>
            <a:r>
              <a:rPr lang="en-US" altLang="zh-CN" dirty="0" smtClean="0">
                <a:latin typeface="PMingLiU" panose="02020500000000000000" pitchFamily="18" charset="-120"/>
                <a:ea typeface="PMingLiU" panose="02020500000000000000" pitchFamily="18" charset="-120"/>
              </a:rPr>
              <a:t>                       </a:t>
            </a:r>
            <a:r>
              <a:rPr lang="zh-CN" altLang="en-US" sz="4000" dirty="0" smtClean="0">
                <a:latin typeface="PMingLiU" panose="02020500000000000000" pitchFamily="18" charset="-120"/>
                <a:ea typeface="PMingLiU" panose="02020500000000000000" pitchFamily="18" charset="-120"/>
              </a:rPr>
              <a:t>我生</a:t>
            </a:r>
            <a:r>
              <a:rPr lang="zh-CN" altLang="en-US" sz="4000" dirty="0">
                <a:latin typeface="PMingLiU" panose="02020500000000000000" pitchFamily="18" charset="-120"/>
                <a:ea typeface="PMingLiU" panose="02020500000000000000" pitchFamily="18" charset="-120"/>
              </a:rPr>
              <a:t>出来</a:t>
            </a:r>
            <a:r>
              <a:rPr lang="zh-CN" altLang="en-US" sz="4000" dirty="0" smtClean="0">
                <a:latin typeface="PMingLiU" panose="02020500000000000000" pitchFamily="18" charset="-120"/>
                <a:ea typeface="PMingLiU" panose="02020500000000000000" pitchFamily="18" charset="-120"/>
              </a:rPr>
              <a:t>是</a:t>
            </a:r>
            <a:r>
              <a:rPr lang="zh-CN" altLang="en-US" sz="4000" dirty="0">
                <a:latin typeface="PMingLiU" panose="02020500000000000000" pitchFamily="18" charset="-120"/>
                <a:ea typeface="PMingLiU" panose="02020500000000000000" pitchFamily="18" charset="-120"/>
              </a:rPr>
              <a:t>这样</a:t>
            </a:r>
            <a:r>
              <a:rPr lang="zh-CN" altLang="en-US" sz="4000" dirty="0" smtClean="0">
                <a:latin typeface="PMingLiU" panose="02020500000000000000" pitchFamily="18" charset="-120"/>
                <a:ea typeface="PMingLiU" panose="02020500000000000000" pitchFamily="18" charset="-120"/>
              </a:rPr>
              <a:t>？</a:t>
            </a:r>
            <a:endParaRPr lang="en-US" sz="4000" dirty="0">
              <a:latin typeface="PMingLiU" panose="02020500000000000000" pitchFamily="18" charset="-120"/>
              <a:ea typeface="PMingLiU" panose="02020500000000000000" pitchFamily="18" charset="-120"/>
            </a:endParaRPr>
          </a:p>
        </p:txBody>
      </p:sp>
      <p:sp>
        <p:nvSpPr>
          <p:cNvPr id="3" name="Text Placeholder 2"/>
          <p:cNvSpPr>
            <a:spLocks noGrp="1"/>
          </p:cNvSpPr>
          <p:nvPr>
            <p:ph type="body" sz="quarter" idx="10"/>
          </p:nvPr>
        </p:nvSpPr>
        <p:spPr>
          <a:xfrm>
            <a:off x="356315" y="2667000"/>
            <a:ext cx="4901485" cy="2362200"/>
          </a:xfrm>
        </p:spPr>
        <p:txBody>
          <a:bodyPr/>
          <a:lstStyle/>
          <a:p>
            <a:r>
              <a:rPr lang="en-US" altLang="zh-CN" dirty="0" smtClean="0"/>
              <a:t>DRD2</a:t>
            </a:r>
            <a:r>
              <a:rPr lang="zh-CN" altLang="en-US" dirty="0"/>
              <a:t>基因：需要更多的刺激</a:t>
            </a:r>
          </a:p>
          <a:p>
            <a:r>
              <a:rPr lang="zh-CN" altLang="en-US" dirty="0" smtClean="0"/>
              <a:t>没</a:t>
            </a:r>
            <a:r>
              <a:rPr lang="zh-CN" altLang="en-US" dirty="0"/>
              <a:t>有一个单一的上瘾基因</a:t>
            </a:r>
            <a:endParaRPr lang="en-US" dirty="0"/>
          </a:p>
        </p:txBody>
      </p:sp>
      <p:pic>
        <p:nvPicPr>
          <p:cNvPr id="4098" name="Picture 2" descr="Protein DRD2 PDB 1I1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667" y="2819400"/>
            <a:ext cx="3750505"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34526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脑损伤</a:t>
            </a:r>
            <a:endParaRPr lang="en-US" dirty="0"/>
          </a:p>
        </p:txBody>
      </p:sp>
      <p:sp>
        <p:nvSpPr>
          <p:cNvPr id="3" name="Text Placeholder 2"/>
          <p:cNvSpPr>
            <a:spLocks noGrp="1"/>
          </p:cNvSpPr>
          <p:nvPr>
            <p:ph type="body" sz="quarter" idx="10"/>
          </p:nvPr>
        </p:nvSpPr>
        <p:spPr>
          <a:xfrm>
            <a:off x="381000" y="1411552"/>
            <a:ext cx="4343400" cy="2314480"/>
          </a:xfrm>
        </p:spPr>
        <p:txBody>
          <a:bodyPr/>
          <a:lstStyle/>
          <a:p>
            <a:r>
              <a:rPr lang="zh-CN" altLang="en-US" dirty="0">
                <a:latin typeface="PMingLiU" panose="02020500000000000000" pitchFamily="18" charset="-120"/>
                <a:ea typeface="PMingLiU" panose="02020500000000000000" pitchFamily="18" charset="-120"/>
              </a:rPr>
              <a:t>前额叶：没有情感，不能做出决定</a:t>
            </a:r>
          </a:p>
          <a:p>
            <a:r>
              <a:rPr lang="en-US" altLang="zh-CN" dirty="0" err="1" smtClean="0">
                <a:latin typeface="PMingLiU" panose="02020500000000000000" pitchFamily="18" charset="-120"/>
                <a:ea typeface="PMingLiU" panose="02020500000000000000" pitchFamily="18" charset="-120"/>
              </a:rPr>
              <a:t>Dysexecutive</a:t>
            </a:r>
            <a:r>
              <a:rPr lang="en-US" altLang="zh-CN" dirty="0" smtClean="0">
                <a:latin typeface="PMingLiU" panose="02020500000000000000" pitchFamily="18" charset="-120"/>
                <a:ea typeface="PMingLiU" panose="02020500000000000000" pitchFamily="18" charset="-120"/>
              </a:rPr>
              <a:t> </a:t>
            </a:r>
            <a:r>
              <a:rPr lang="zh-CN" altLang="en-US" dirty="0" smtClean="0">
                <a:latin typeface="PMingLiU" panose="02020500000000000000" pitchFamily="18" charset="-120"/>
                <a:ea typeface="PMingLiU" panose="02020500000000000000" pitchFamily="18" charset="-120"/>
              </a:rPr>
              <a:t>综</a:t>
            </a:r>
            <a:r>
              <a:rPr lang="zh-CN" altLang="en-US" dirty="0">
                <a:latin typeface="PMingLiU" panose="02020500000000000000" pitchFamily="18" charset="-120"/>
                <a:ea typeface="PMingLiU" panose="02020500000000000000" pitchFamily="18" charset="-120"/>
              </a:rPr>
              <a:t>合征：缺乏自我控制，不能抑制成瘾行为</a:t>
            </a:r>
            <a:endParaRPr lang="en-US" dirty="0">
              <a:latin typeface="PMingLiU" panose="02020500000000000000" pitchFamily="18" charset="-120"/>
              <a:ea typeface="PMingLiU" panose="02020500000000000000" pitchFamily="18" charset="-120"/>
            </a:endParaRPr>
          </a:p>
        </p:txBody>
      </p:sp>
      <p:pic>
        <p:nvPicPr>
          <p:cNvPr id="5122" name="Picture 2" descr="http://connersclinic.com/wp-content/uploads/2015/03/prefrontal_corte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200400"/>
            <a:ext cx="3810000" cy="2486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75528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PMingLiU" panose="02020500000000000000" pitchFamily="18" charset="-120"/>
                <a:ea typeface="PMingLiU" panose="02020500000000000000" pitchFamily="18" charset="-120"/>
              </a:rPr>
              <a:t>医</a:t>
            </a:r>
            <a:r>
              <a:rPr lang="ja-JP" altLang="en-US" dirty="0" smtClean="0">
                <a:latin typeface="PMingLiU" panose="02020500000000000000" pitchFamily="18" charset="-120"/>
                <a:ea typeface="PMingLiU" panose="02020500000000000000" pitchFamily="18" charset="-120"/>
              </a:rPr>
              <a:t>药副</a:t>
            </a:r>
            <a:r>
              <a:rPr lang="ja-JP" altLang="en-US" dirty="0">
                <a:latin typeface="PMingLiU" panose="02020500000000000000" pitchFamily="18" charset="-120"/>
                <a:ea typeface="PMingLiU" panose="02020500000000000000" pitchFamily="18" charset="-120"/>
              </a:rPr>
              <a:t>作用</a:t>
            </a:r>
            <a:endParaRPr lang="en-US" dirty="0">
              <a:latin typeface="PMingLiU" panose="02020500000000000000" pitchFamily="18" charset="-120"/>
              <a:ea typeface="PMingLiU" panose="02020500000000000000" pitchFamily="18" charset="-120"/>
            </a:endParaRPr>
          </a:p>
        </p:txBody>
      </p:sp>
      <p:sp>
        <p:nvSpPr>
          <p:cNvPr id="3" name="Text Placeholder 2"/>
          <p:cNvSpPr>
            <a:spLocks noGrp="1"/>
          </p:cNvSpPr>
          <p:nvPr>
            <p:ph type="body" sz="quarter" idx="10"/>
          </p:nvPr>
        </p:nvSpPr>
        <p:spPr>
          <a:xfrm>
            <a:off x="381000" y="1411552"/>
            <a:ext cx="7924800" cy="886397"/>
          </a:xfrm>
        </p:spPr>
        <p:txBody>
          <a:bodyPr/>
          <a:lstStyle/>
          <a:p>
            <a:r>
              <a:rPr lang="zh-CN" altLang="en-US" dirty="0" smtClean="0"/>
              <a:t>用</a:t>
            </a:r>
            <a:r>
              <a:rPr lang="zh-CN" altLang="en-US" dirty="0"/>
              <a:t>于治疗帕金森病之药物</a:t>
            </a:r>
            <a:r>
              <a:rPr lang="zh-CN" altLang="en-US" dirty="0" smtClean="0"/>
              <a:t>：</a:t>
            </a:r>
            <a:r>
              <a:rPr lang="zh-CN" altLang="en-US" dirty="0"/>
              <a:t>多巴</a:t>
            </a:r>
            <a:r>
              <a:rPr lang="zh-CN" altLang="en-US" dirty="0" smtClean="0"/>
              <a:t>胺 </a:t>
            </a:r>
            <a:r>
              <a:rPr lang="en-US" altLang="zh-CN" dirty="0" smtClean="0">
                <a:sym typeface="Wingdings" panose="05000000000000000000" pitchFamily="2" charset="2"/>
              </a:rPr>
              <a:t> </a:t>
            </a:r>
            <a:r>
              <a:rPr lang="zh-CN" altLang="en-US" dirty="0" smtClean="0"/>
              <a:t>病态赌</a:t>
            </a:r>
            <a:r>
              <a:rPr lang="zh-CN" altLang="en-US" dirty="0"/>
              <a:t>博，性</a:t>
            </a:r>
            <a:r>
              <a:rPr lang="zh-CN" altLang="en-US" dirty="0" smtClean="0"/>
              <a:t>瘾</a:t>
            </a:r>
            <a:endParaRPr lang="en-US" altLang="zh-CN" dirty="0" smtClean="0"/>
          </a:p>
        </p:txBody>
      </p:sp>
      <p:pic>
        <p:nvPicPr>
          <p:cNvPr id="5" name="Picture 4"/>
          <p:cNvPicPr>
            <a:picLocks noChangeAspect="1"/>
          </p:cNvPicPr>
          <p:nvPr/>
        </p:nvPicPr>
        <p:blipFill>
          <a:blip r:embed="rId2"/>
          <a:stretch>
            <a:fillRect/>
          </a:stretch>
        </p:blipFill>
        <p:spPr>
          <a:xfrm>
            <a:off x="3216499" y="2362200"/>
            <a:ext cx="5105400" cy="3988417"/>
          </a:xfrm>
          <a:prstGeom prst="rect">
            <a:avLst/>
          </a:prstGeom>
        </p:spPr>
      </p:pic>
    </p:spTree>
    <p:extLst>
      <p:ext uri="{BB962C8B-B14F-4D97-AF65-F5344CB8AC3E}">
        <p14:creationId xmlns:p14="http://schemas.microsoft.com/office/powerpoint/2010/main" val="41981941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PMingLiU" panose="02020500000000000000" pitchFamily="18" charset="-120"/>
                <a:ea typeface="PMingLiU" panose="02020500000000000000" pitchFamily="18" charset="-120"/>
              </a:rPr>
              <a:t>医</a:t>
            </a:r>
            <a:r>
              <a:rPr lang="ja-JP" altLang="en-US" dirty="0" smtClean="0">
                <a:latin typeface="PMingLiU" panose="02020500000000000000" pitchFamily="18" charset="-120"/>
                <a:ea typeface="PMingLiU" panose="02020500000000000000" pitchFamily="18" charset="-120"/>
              </a:rPr>
              <a:t>药副</a:t>
            </a:r>
            <a:r>
              <a:rPr lang="ja-JP" altLang="en-US" dirty="0">
                <a:latin typeface="PMingLiU" panose="02020500000000000000" pitchFamily="18" charset="-120"/>
                <a:ea typeface="PMingLiU" panose="02020500000000000000" pitchFamily="18" charset="-120"/>
              </a:rPr>
              <a:t>作用</a:t>
            </a:r>
            <a:endParaRPr lang="en-US" dirty="0">
              <a:latin typeface="PMingLiU" panose="02020500000000000000" pitchFamily="18" charset="-120"/>
              <a:ea typeface="PMingLiU" panose="02020500000000000000" pitchFamily="18" charset="-120"/>
            </a:endParaRPr>
          </a:p>
        </p:txBody>
      </p:sp>
      <p:sp>
        <p:nvSpPr>
          <p:cNvPr id="3" name="Text Placeholder 2"/>
          <p:cNvSpPr>
            <a:spLocks noGrp="1"/>
          </p:cNvSpPr>
          <p:nvPr>
            <p:ph type="body" sz="quarter" idx="10"/>
          </p:nvPr>
        </p:nvSpPr>
        <p:spPr>
          <a:xfrm>
            <a:off x="3581400" y="1216493"/>
            <a:ext cx="4038600" cy="443198"/>
          </a:xfrm>
        </p:spPr>
        <p:txBody>
          <a:bodyPr/>
          <a:lstStyle/>
          <a:p>
            <a:r>
              <a:rPr lang="zh-CN" altLang="en-US" dirty="0" smtClean="0"/>
              <a:t>止</a:t>
            </a:r>
            <a:r>
              <a:rPr lang="zh-CN" altLang="en-US" dirty="0"/>
              <a:t>痛药导致成瘾</a:t>
            </a:r>
          </a:p>
        </p:txBody>
      </p:sp>
      <p:pic>
        <p:nvPicPr>
          <p:cNvPr id="4" name="Picture 3"/>
          <p:cNvPicPr>
            <a:picLocks noChangeAspect="1"/>
          </p:cNvPicPr>
          <p:nvPr/>
        </p:nvPicPr>
        <p:blipFill>
          <a:blip r:embed="rId2"/>
          <a:stretch>
            <a:fillRect/>
          </a:stretch>
        </p:blipFill>
        <p:spPr>
          <a:xfrm>
            <a:off x="1380544" y="1981199"/>
            <a:ext cx="4401712" cy="4362057"/>
          </a:xfrm>
          <a:prstGeom prst="rect">
            <a:avLst/>
          </a:prstGeom>
        </p:spPr>
      </p:pic>
    </p:spTree>
    <p:extLst>
      <p:ext uri="{BB962C8B-B14F-4D97-AF65-F5344CB8AC3E}">
        <p14:creationId xmlns:p14="http://schemas.microsoft.com/office/powerpoint/2010/main" val="139904875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劫</a:t>
            </a:r>
            <a:r>
              <a:rPr lang="ja-JP" altLang="en-US" dirty="0" smtClean="0"/>
              <a:t>持大</a:t>
            </a:r>
            <a:r>
              <a:rPr lang="ja-JP" altLang="en-US" dirty="0"/>
              <a:t>脑</a:t>
            </a:r>
            <a:endParaRPr lang="en-US" dirty="0"/>
          </a:p>
        </p:txBody>
      </p:sp>
      <p:sp>
        <p:nvSpPr>
          <p:cNvPr id="3" name="Text Placeholder 2"/>
          <p:cNvSpPr>
            <a:spLocks noGrp="1"/>
          </p:cNvSpPr>
          <p:nvPr>
            <p:ph type="body" sz="quarter" idx="10"/>
          </p:nvPr>
        </p:nvSpPr>
        <p:spPr>
          <a:xfrm>
            <a:off x="491066" y="3371150"/>
            <a:ext cx="8382000" cy="2609945"/>
          </a:xfrm>
        </p:spPr>
        <p:txBody>
          <a:bodyPr/>
          <a:lstStyle/>
          <a:p>
            <a:endParaRPr lang="en-US" dirty="0"/>
          </a:p>
          <a:p>
            <a:endParaRPr lang="en-US" dirty="0" smtClean="0"/>
          </a:p>
          <a:p>
            <a:r>
              <a:rPr lang="zh-CN" altLang="en-US" dirty="0">
                <a:latin typeface="PMingLiU" panose="02020500000000000000" pitchFamily="18" charset="-120"/>
                <a:ea typeface="PMingLiU" panose="02020500000000000000" pitchFamily="18" charset="-120"/>
              </a:rPr>
              <a:t>最糟糕的赌徒，性瘾者：最麻木</a:t>
            </a:r>
          </a:p>
          <a:p>
            <a:r>
              <a:rPr lang="zh-CN" altLang="en-US" dirty="0" smtClean="0">
                <a:latin typeface="PMingLiU" panose="02020500000000000000" pitchFamily="18" charset="-120"/>
                <a:ea typeface="PMingLiU" panose="02020500000000000000" pitchFamily="18" charset="-120"/>
              </a:rPr>
              <a:t>一</a:t>
            </a:r>
            <a:r>
              <a:rPr lang="zh-CN" altLang="en-US" dirty="0">
                <a:latin typeface="PMingLiU" panose="02020500000000000000" pitchFamily="18" charset="-120"/>
                <a:ea typeface="PMingLiU" panose="02020500000000000000" pitchFamily="18" charset="-120"/>
              </a:rPr>
              <a:t>旦上瘾</a:t>
            </a:r>
            <a:r>
              <a:rPr lang="zh-CN" altLang="en-US" dirty="0" smtClean="0">
                <a:latin typeface="PMingLiU" panose="02020500000000000000" pitchFamily="18" charset="-120"/>
                <a:ea typeface="PMingLiU" panose="02020500000000000000" pitchFamily="18" charset="-120"/>
              </a:rPr>
              <a:t>，</a:t>
            </a:r>
            <a:r>
              <a:rPr lang="zh-CN" altLang="en-US" dirty="0">
                <a:latin typeface="PMingLiU" panose="02020500000000000000" pitchFamily="18" charset="-120"/>
                <a:ea typeface="PMingLiU" panose="02020500000000000000" pitchFamily="18" charset="-120"/>
              </a:rPr>
              <a:t>总是</a:t>
            </a:r>
            <a:r>
              <a:rPr lang="zh-CN" altLang="en-US" dirty="0" smtClean="0">
                <a:latin typeface="PMingLiU" panose="02020500000000000000" pitchFamily="18" charset="-120"/>
                <a:ea typeface="PMingLiU" panose="02020500000000000000" pitchFamily="18" charset="-120"/>
              </a:rPr>
              <a:t>上瘾</a:t>
            </a:r>
            <a:endParaRPr lang="zh-CN" altLang="en-US" dirty="0">
              <a:latin typeface="PMingLiU" panose="02020500000000000000" pitchFamily="18" charset="-120"/>
              <a:ea typeface="PMingLiU" panose="02020500000000000000" pitchFamily="18" charset="-120"/>
            </a:endParaRPr>
          </a:p>
          <a:p>
            <a:r>
              <a:rPr lang="zh-CN" altLang="en-US" dirty="0">
                <a:latin typeface="PMingLiU" panose="02020500000000000000" pitchFamily="18" charset="-120"/>
                <a:ea typeface="PMingLiU" panose="02020500000000000000" pitchFamily="18" charset="-120"/>
              </a:rPr>
              <a:t>你可能不会完全复原。但是你可以管理它。</a:t>
            </a:r>
            <a:endParaRPr lang="en-US" dirty="0">
              <a:latin typeface="PMingLiU" panose="02020500000000000000" pitchFamily="18" charset="-120"/>
              <a:ea typeface="PMingLiU" panose="02020500000000000000" pitchFamily="18" charset="-120"/>
            </a:endParaRPr>
          </a:p>
        </p:txBody>
      </p:sp>
      <p:pic>
        <p:nvPicPr>
          <p:cNvPr id="6146" name="Picture 2" descr="http://4.bp.blogspot.com/_k7FfZc9wc44/TJccnrI4gPI/AAAAAAAAATc/5gM7f9zDfVI/s1600/brain_gre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307" y="908659"/>
            <a:ext cx="4137960" cy="3068183"/>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bwMode="auto">
          <a:xfrm>
            <a:off x="6026044" y="412668"/>
            <a:ext cx="2859901" cy="1147104"/>
          </a:xfrm>
          <a:prstGeom prst="roundRect">
            <a:avLst>
              <a:gd name="adj" fmla="val 9033"/>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zh-CN" altLang="en-US" sz="2800" dirty="0"/>
              <a:t>释放大量多巴胺</a:t>
            </a:r>
          </a:p>
        </p:txBody>
      </p:sp>
      <p:sp>
        <p:nvSpPr>
          <p:cNvPr id="6" name="Rounded Rectangle 5"/>
          <p:cNvSpPr/>
          <p:nvPr/>
        </p:nvSpPr>
        <p:spPr bwMode="auto">
          <a:xfrm>
            <a:off x="5903099" y="2971800"/>
            <a:ext cx="2859901" cy="1147104"/>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zh-CN" altLang="en-US" sz="2800" dirty="0"/>
              <a:t>快感中心麻木</a:t>
            </a:r>
          </a:p>
        </p:txBody>
      </p:sp>
      <p:sp>
        <p:nvSpPr>
          <p:cNvPr id="7" name="Rounded Rectangle 6"/>
          <p:cNvSpPr/>
          <p:nvPr/>
        </p:nvSpPr>
        <p:spPr bwMode="auto">
          <a:xfrm>
            <a:off x="159736" y="1426598"/>
            <a:ext cx="2859901" cy="1147104"/>
          </a:xfrm>
          <a:prstGeom prst="roundRect">
            <a:avLst>
              <a:gd name="adj" fmla="val 9033"/>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zh-CN" altLang="en-US" sz="2800" dirty="0"/>
              <a:t>前额叶弱化</a:t>
            </a:r>
            <a:endParaRPr lang="en-US" altLang="zh-CN" sz="2800" dirty="0"/>
          </a:p>
        </p:txBody>
      </p:sp>
    </p:spTree>
    <p:extLst>
      <p:ext uri="{BB962C8B-B14F-4D97-AF65-F5344CB8AC3E}">
        <p14:creationId xmlns:p14="http://schemas.microsoft.com/office/powerpoint/2010/main" val="403060007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PMingLiU" panose="02020500000000000000" pitchFamily="18" charset="-120"/>
                <a:ea typeface="PMingLiU" panose="02020500000000000000" pitchFamily="18" charset="-120"/>
              </a:rPr>
              <a:t>环境诱因</a:t>
            </a:r>
            <a:endParaRPr lang="en-US" dirty="0">
              <a:latin typeface="PMingLiU" panose="02020500000000000000" pitchFamily="18" charset="-120"/>
              <a:ea typeface="PMingLiU" panose="02020500000000000000" pitchFamily="18" charset="-120"/>
            </a:endParaRPr>
          </a:p>
        </p:txBody>
      </p:sp>
      <p:sp>
        <p:nvSpPr>
          <p:cNvPr id="3" name="Text Placeholder 2"/>
          <p:cNvSpPr>
            <a:spLocks noGrp="1"/>
          </p:cNvSpPr>
          <p:nvPr>
            <p:ph type="body" sz="quarter" idx="10"/>
          </p:nvPr>
        </p:nvSpPr>
        <p:spPr>
          <a:xfrm>
            <a:off x="381000" y="1411552"/>
            <a:ext cx="8382000" cy="2609945"/>
          </a:xfrm>
        </p:spPr>
        <p:txBody>
          <a:bodyPr/>
          <a:lstStyle/>
          <a:p>
            <a:r>
              <a:rPr lang="zh-CN" altLang="en-US" dirty="0">
                <a:latin typeface="PMingLiU" panose="02020500000000000000" pitchFamily="18" charset="-120"/>
                <a:ea typeface="PMingLiU" panose="02020500000000000000" pitchFamily="18" charset="-120"/>
              </a:rPr>
              <a:t>狗涎</a:t>
            </a:r>
          </a:p>
          <a:p>
            <a:r>
              <a:rPr lang="zh-CN" altLang="en-US" dirty="0" smtClean="0">
                <a:latin typeface="PMingLiU" panose="02020500000000000000" pitchFamily="18" charset="-120"/>
                <a:ea typeface="PMingLiU" panose="02020500000000000000" pitchFamily="18" charset="-120"/>
              </a:rPr>
              <a:t>超</a:t>
            </a:r>
            <a:r>
              <a:rPr lang="zh-CN" altLang="en-US" dirty="0">
                <a:latin typeface="PMingLiU" panose="02020500000000000000" pitchFamily="18" charset="-120"/>
                <a:ea typeface="PMingLiU" panose="02020500000000000000" pitchFamily="18" charset="-120"/>
              </a:rPr>
              <a:t>常（夸张</a:t>
            </a:r>
            <a:r>
              <a:rPr lang="zh-CN" altLang="en-US" dirty="0" smtClean="0">
                <a:latin typeface="PMingLiU" panose="02020500000000000000" pitchFamily="18" charset="-120"/>
                <a:ea typeface="PMingLiU" panose="02020500000000000000" pitchFamily="18" charset="-120"/>
              </a:rPr>
              <a:t>）刺激：男</a:t>
            </a:r>
            <a:r>
              <a:rPr lang="zh-CN" altLang="en-US" dirty="0">
                <a:latin typeface="PMingLiU" panose="02020500000000000000" pitchFamily="18" charset="-120"/>
                <a:ea typeface="PMingLiU" panose="02020500000000000000" pitchFamily="18" charset="-120"/>
              </a:rPr>
              <a:t>刺鱼会攻击任何</a:t>
            </a:r>
            <a:r>
              <a:rPr lang="zh-CN" altLang="en-US" dirty="0" smtClean="0">
                <a:latin typeface="PMingLiU" panose="02020500000000000000" pitchFamily="18" charset="-120"/>
                <a:ea typeface="PMingLiU" panose="02020500000000000000" pitchFamily="18" charset="-120"/>
              </a:rPr>
              <a:t>红</a:t>
            </a:r>
            <a:endParaRPr lang="zh-CN" altLang="en-US" dirty="0">
              <a:latin typeface="PMingLiU" panose="02020500000000000000" pitchFamily="18" charset="-120"/>
              <a:ea typeface="PMingLiU" panose="02020500000000000000" pitchFamily="18" charset="-120"/>
            </a:endParaRPr>
          </a:p>
          <a:p>
            <a:endParaRPr lang="en-US" altLang="zh-CN" dirty="0"/>
          </a:p>
          <a:p>
            <a:endParaRPr lang="en-US" altLang="zh-CN" dirty="0" smtClean="0"/>
          </a:p>
          <a:p>
            <a:pPr marL="0" indent="0">
              <a:buNone/>
            </a:pPr>
            <a:endParaRPr lang="en-US" altLang="zh-CN" dirty="0"/>
          </a:p>
        </p:txBody>
      </p:sp>
      <p:pic>
        <p:nvPicPr>
          <p:cNvPr id="7170" name="Picture 2" descr="http://static1.squarespace.com/static/52f3cf45e4b052b2dabf9b7f/t/52fab1b5e4b05af36857506d/1392161221533/ClassicalConditioning123759853.jpg?format=1000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2895599"/>
            <a:ext cx="4056575" cy="333599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4.bp.blogspot.com/_-p0F517E7WM/TMA9I3c_CbI/AAAAAAAACkc/d1HJ7jkCn4o/s1600/51-03-InnateBehavior-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399" y="2895598"/>
            <a:ext cx="3836399" cy="3335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98523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PMingLiU" panose="02020500000000000000" pitchFamily="18" charset="-120"/>
                <a:ea typeface="PMingLiU" panose="02020500000000000000" pitchFamily="18" charset="-120"/>
              </a:rPr>
              <a:t>环境诱因</a:t>
            </a:r>
            <a:endParaRPr lang="en-US" dirty="0">
              <a:latin typeface="PMingLiU" panose="02020500000000000000" pitchFamily="18" charset="-120"/>
              <a:ea typeface="PMingLiU" panose="02020500000000000000" pitchFamily="18" charset="-120"/>
            </a:endParaRPr>
          </a:p>
        </p:txBody>
      </p:sp>
      <p:sp>
        <p:nvSpPr>
          <p:cNvPr id="3" name="Text Placeholder 2"/>
          <p:cNvSpPr>
            <a:spLocks noGrp="1"/>
          </p:cNvSpPr>
          <p:nvPr>
            <p:ph type="body" sz="quarter" idx="10"/>
          </p:nvPr>
        </p:nvSpPr>
        <p:spPr>
          <a:xfrm>
            <a:off x="381000" y="1411552"/>
            <a:ext cx="8382000" cy="3693319"/>
          </a:xfrm>
        </p:spPr>
        <p:txBody>
          <a:bodyPr/>
          <a:lstStyle/>
          <a:p>
            <a:r>
              <a:rPr lang="zh-CN" altLang="en-US" dirty="0" smtClean="0"/>
              <a:t>随</a:t>
            </a:r>
            <a:r>
              <a:rPr lang="zh-CN" altLang="en-US" dirty="0"/>
              <a:t>机</a:t>
            </a:r>
            <a:r>
              <a:rPr lang="zh-CN" altLang="en-US" dirty="0" smtClean="0"/>
              <a:t>奖励</a:t>
            </a:r>
            <a:endParaRPr lang="en-US" altLang="zh-CN" dirty="0" smtClean="0"/>
          </a:p>
          <a:p>
            <a:r>
              <a:rPr lang="zh-CN" altLang="en-US" dirty="0"/>
              <a:t>我的运气还没有</a:t>
            </a:r>
            <a:r>
              <a:rPr lang="zh-CN" altLang="en-US" dirty="0" smtClean="0"/>
              <a:t>来</a:t>
            </a:r>
            <a:endParaRPr lang="en-US" altLang="zh-CN" dirty="0" smtClean="0"/>
          </a:p>
          <a:p>
            <a:r>
              <a:rPr lang="zh-CN" altLang="en-US" dirty="0"/>
              <a:t>期待更好的东</a:t>
            </a:r>
            <a:r>
              <a:rPr lang="zh-CN" altLang="en-US" dirty="0" smtClean="0"/>
              <a:t>西</a:t>
            </a:r>
            <a:endParaRPr lang="zh-CN" altLang="en-US" dirty="0"/>
          </a:p>
          <a:p>
            <a:endParaRPr lang="zh-CN" altLang="en-US" dirty="0"/>
          </a:p>
          <a:p>
            <a:endParaRPr lang="en-US" altLang="zh-CN" dirty="0"/>
          </a:p>
          <a:p>
            <a:endParaRPr lang="en-US" altLang="zh-CN" dirty="0" smtClean="0"/>
          </a:p>
          <a:p>
            <a:pPr marL="0" indent="0">
              <a:buNone/>
            </a:pPr>
            <a:endParaRPr lang="en-US" altLang="zh-CN" dirty="0"/>
          </a:p>
        </p:txBody>
      </p:sp>
      <p:pic>
        <p:nvPicPr>
          <p:cNvPr id="4" name="Picture 3"/>
          <p:cNvPicPr>
            <a:picLocks noChangeAspect="1"/>
          </p:cNvPicPr>
          <p:nvPr/>
        </p:nvPicPr>
        <p:blipFill>
          <a:blip r:embed="rId2"/>
          <a:stretch>
            <a:fillRect/>
          </a:stretch>
        </p:blipFill>
        <p:spPr>
          <a:xfrm>
            <a:off x="1066800" y="3461836"/>
            <a:ext cx="4464372" cy="3021003"/>
          </a:xfrm>
          <a:prstGeom prst="rect">
            <a:avLst/>
          </a:prstGeom>
        </p:spPr>
      </p:pic>
      <p:pic>
        <p:nvPicPr>
          <p:cNvPr id="5" name="Picture 4"/>
          <p:cNvPicPr>
            <a:picLocks noChangeAspect="1"/>
          </p:cNvPicPr>
          <p:nvPr/>
        </p:nvPicPr>
        <p:blipFill>
          <a:blip r:embed="rId3"/>
          <a:stretch>
            <a:fillRect/>
          </a:stretch>
        </p:blipFill>
        <p:spPr>
          <a:xfrm>
            <a:off x="4267200" y="533400"/>
            <a:ext cx="3880991" cy="2625224"/>
          </a:xfrm>
          <a:prstGeom prst="rect">
            <a:avLst/>
          </a:prstGeom>
        </p:spPr>
      </p:pic>
      <p:pic>
        <p:nvPicPr>
          <p:cNvPr id="6" name="Picture 5"/>
          <p:cNvPicPr>
            <a:picLocks noChangeAspect="1"/>
          </p:cNvPicPr>
          <p:nvPr/>
        </p:nvPicPr>
        <p:blipFill>
          <a:blip r:embed="rId4"/>
          <a:stretch>
            <a:fillRect/>
          </a:stretch>
        </p:blipFill>
        <p:spPr>
          <a:xfrm>
            <a:off x="5227447" y="2830876"/>
            <a:ext cx="3535553" cy="2790562"/>
          </a:xfrm>
          <a:prstGeom prst="rect">
            <a:avLst/>
          </a:prstGeom>
        </p:spPr>
      </p:pic>
    </p:spTree>
    <p:extLst>
      <p:ext uri="{BB962C8B-B14F-4D97-AF65-F5344CB8AC3E}">
        <p14:creationId xmlns:p14="http://schemas.microsoft.com/office/powerpoint/2010/main" val="260805157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PMingLiU" panose="02020500000000000000" pitchFamily="18" charset="-120"/>
                <a:ea typeface="PMingLiU" panose="02020500000000000000" pitchFamily="18" charset="-120"/>
              </a:rPr>
              <a:t>环境诱因</a:t>
            </a:r>
            <a:endParaRPr lang="en-US" dirty="0">
              <a:latin typeface="PMingLiU" panose="02020500000000000000" pitchFamily="18" charset="-120"/>
              <a:ea typeface="PMingLiU" panose="02020500000000000000" pitchFamily="18" charset="-120"/>
            </a:endParaRPr>
          </a:p>
        </p:txBody>
      </p:sp>
      <p:sp>
        <p:nvSpPr>
          <p:cNvPr id="3" name="Text Placeholder 2"/>
          <p:cNvSpPr>
            <a:spLocks noGrp="1"/>
          </p:cNvSpPr>
          <p:nvPr>
            <p:ph type="body" sz="quarter" idx="10"/>
          </p:nvPr>
        </p:nvSpPr>
        <p:spPr>
          <a:xfrm>
            <a:off x="381000" y="1411552"/>
            <a:ext cx="8382000" cy="443198"/>
          </a:xfrm>
        </p:spPr>
        <p:txBody>
          <a:bodyPr/>
          <a:lstStyle/>
          <a:p>
            <a:r>
              <a:rPr lang="zh-CN" altLang="en-US" dirty="0"/>
              <a:t>很容易获得垃圾食品，互联网</a:t>
            </a:r>
            <a:endParaRPr lang="en-US" dirty="0"/>
          </a:p>
        </p:txBody>
      </p:sp>
      <p:pic>
        <p:nvPicPr>
          <p:cNvPr id="4" name="Picture 3"/>
          <p:cNvPicPr>
            <a:picLocks noChangeAspect="1"/>
          </p:cNvPicPr>
          <p:nvPr/>
        </p:nvPicPr>
        <p:blipFill>
          <a:blip r:embed="rId2"/>
          <a:stretch>
            <a:fillRect/>
          </a:stretch>
        </p:blipFill>
        <p:spPr>
          <a:xfrm>
            <a:off x="2895600" y="2057400"/>
            <a:ext cx="4623780" cy="4319267"/>
          </a:xfrm>
          <a:prstGeom prst="rect">
            <a:avLst/>
          </a:prstGeom>
        </p:spPr>
      </p:pic>
    </p:spTree>
    <p:extLst>
      <p:ext uri="{BB962C8B-B14F-4D97-AF65-F5344CB8AC3E}">
        <p14:creationId xmlns:p14="http://schemas.microsoft.com/office/powerpoint/2010/main" val="260764066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PMingLiU" panose="02020500000000000000" pitchFamily="18" charset="-120"/>
                <a:ea typeface="PMingLiU" panose="02020500000000000000" pitchFamily="18" charset="-120"/>
              </a:rPr>
              <a:t>环境诱因</a:t>
            </a:r>
            <a:endParaRPr lang="en-US" dirty="0">
              <a:latin typeface="PMingLiU" panose="02020500000000000000" pitchFamily="18" charset="-120"/>
              <a:ea typeface="PMingLiU" panose="02020500000000000000" pitchFamily="18" charset="-120"/>
            </a:endParaRPr>
          </a:p>
        </p:txBody>
      </p:sp>
      <p:sp>
        <p:nvSpPr>
          <p:cNvPr id="3" name="Text Placeholder 2"/>
          <p:cNvSpPr>
            <a:spLocks noGrp="1"/>
          </p:cNvSpPr>
          <p:nvPr>
            <p:ph type="body" sz="quarter" idx="10"/>
          </p:nvPr>
        </p:nvSpPr>
        <p:spPr>
          <a:xfrm>
            <a:off x="381000" y="1411552"/>
            <a:ext cx="8382000" cy="1428083"/>
          </a:xfrm>
        </p:spPr>
        <p:txBody>
          <a:bodyPr/>
          <a:lstStyle/>
          <a:p>
            <a:r>
              <a:rPr lang="zh-CN" altLang="en-US" dirty="0" smtClean="0">
                <a:latin typeface="PMingLiU" panose="02020500000000000000" pitchFamily="18" charset="-120"/>
                <a:ea typeface="PMingLiU" panose="02020500000000000000" pitchFamily="18" charset="-120"/>
              </a:rPr>
              <a:t>大</a:t>
            </a:r>
            <a:r>
              <a:rPr lang="zh-CN" altLang="en-US" dirty="0">
                <a:latin typeface="PMingLiU" panose="02020500000000000000" pitchFamily="18" charset="-120"/>
                <a:ea typeface="PMingLiU" panose="02020500000000000000" pitchFamily="18" charset="-120"/>
              </a:rPr>
              <a:t>学春假期间</a:t>
            </a:r>
            <a:r>
              <a:rPr lang="zh-CN" altLang="en-US" dirty="0" smtClean="0">
                <a:latin typeface="PMingLiU" panose="02020500000000000000" pitchFamily="18" charset="-120"/>
                <a:ea typeface="PMingLiU" panose="02020500000000000000" pitchFamily="18" charset="-120"/>
              </a:rPr>
              <a:t>的</a:t>
            </a:r>
            <a:r>
              <a:rPr lang="zh-CN" altLang="en-US" dirty="0">
                <a:latin typeface="PMingLiU" panose="02020500000000000000" pitchFamily="18" charset="-120"/>
                <a:ea typeface="PMingLiU" panose="02020500000000000000" pitchFamily="18" charset="-120"/>
              </a:rPr>
              <a:t>狂饮</a:t>
            </a:r>
            <a:r>
              <a:rPr lang="zh-CN" altLang="en-US" dirty="0" smtClean="0">
                <a:latin typeface="PMingLiU" panose="02020500000000000000" pitchFamily="18" charset="-120"/>
                <a:ea typeface="PMingLiU" panose="02020500000000000000" pitchFamily="18" charset="-120"/>
              </a:rPr>
              <a:t>问</a:t>
            </a:r>
            <a:r>
              <a:rPr lang="zh-CN" altLang="en-US" dirty="0">
                <a:latin typeface="PMingLiU" panose="02020500000000000000" pitchFamily="18" charset="-120"/>
                <a:ea typeface="PMingLiU" panose="02020500000000000000" pitchFamily="18" charset="-120"/>
              </a:rPr>
              <a:t>题</a:t>
            </a:r>
          </a:p>
          <a:p>
            <a:r>
              <a:rPr lang="zh-CN" altLang="en-US" dirty="0">
                <a:latin typeface="PMingLiU" panose="02020500000000000000" pitchFamily="18" charset="-120"/>
                <a:ea typeface="PMingLiU" panose="02020500000000000000" pitchFamily="18" charset="-120"/>
              </a:rPr>
              <a:t>度假模式：学生们在假</a:t>
            </a:r>
            <a:r>
              <a:rPr lang="zh-CN" altLang="en-US" dirty="0" smtClean="0">
                <a:latin typeface="PMingLiU" panose="02020500000000000000" pitchFamily="18" charset="-120"/>
                <a:ea typeface="PMingLiU" panose="02020500000000000000" pitchFamily="18" charset="-120"/>
              </a:rPr>
              <a:t>期</a:t>
            </a:r>
            <a:r>
              <a:rPr lang="zh-CN" altLang="en-US" dirty="0">
                <a:latin typeface="PMingLiU" panose="02020500000000000000" pitchFamily="18" charset="-120"/>
                <a:ea typeface="PMingLiU" panose="02020500000000000000" pitchFamily="18" charset="-120"/>
              </a:rPr>
              <a:t>做</a:t>
            </a:r>
            <a:r>
              <a:rPr lang="zh-CN" altLang="en-US" dirty="0" smtClean="0">
                <a:latin typeface="PMingLiU" panose="02020500000000000000" pitchFamily="18" charset="-120"/>
                <a:ea typeface="PMingLiU" panose="02020500000000000000" pitchFamily="18" charset="-120"/>
              </a:rPr>
              <a:t>他</a:t>
            </a:r>
            <a:r>
              <a:rPr lang="zh-CN" altLang="en-US" dirty="0">
                <a:latin typeface="PMingLiU" panose="02020500000000000000" pitchFamily="18" charset="-120"/>
                <a:ea typeface="PMingLiU" panose="02020500000000000000" pitchFamily="18" charset="-120"/>
              </a:rPr>
              <a:t>们通常不会做</a:t>
            </a:r>
            <a:r>
              <a:rPr lang="zh-CN" altLang="en-US" dirty="0" smtClean="0">
                <a:latin typeface="PMingLiU" panose="02020500000000000000" pitchFamily="18" charset="-120"/>
                <a:ea typeface="PMingLiU" panose="02020500000000000000" pitchFamily="18" charset="-120"/>
              </a:rPr>
              <a:t>的</a:t>
            </a:r>
            <a:r>
              <a:rPr lang="zh-CN" altLang="en-US" dirty="0">
                <a:latin typeface="PMingLiU" panose="02020500000000000000" pitchFamily="18" charset="-120"/>
                <a:ea typeface="PMingLiU" panose="02020500000000000000" pitchFamily="18" charset="-120"/>
              </a:rPr>
              <a:t>东</a:t>
            </a:r>
            <a:r>
              <a:rPr lang="zh-CN" altLang="en-US" dirty="0" smtClean="0">
                <a:latin typeface="PMingLiU" panose="02020500000000000000" pitchFamily="18" charset="-120"/>
                <a:ea typeface="PMingLiU" panose="02020500000000000000" pitchFamily="18" charset="-120"/>
              </a:rPr>
              <a:t>西</a:t>
            </a:r>
            <a:endParaRPr lang="en-US"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a:stretch>
            <a:fillRect/>
          </a:stretch>
        </p:blipFill>
        <p:spPr>
          <a:xfrm>
            <a:off x="2667000" y="2590800"/>
            <a:ext cx="5486400" cy="3624228"/>
          </a:xfrm>
          <a:prstGeom prst="rect">
            <a:avLst/>
          </a:prstGeom>
        </p:spPr>
      </p:pic>
    </p:spTree>
    <p:extLst>
      <p:ext uri="{BB962C8B-B14F-4D97-AF65-F5344CB8AC3E}">
        <p14:creationId xmlns:p14="http://schemas.microsoft.com/office/powerpoint/2010/main" val="78000886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無手機焦慮症</a:t>
            </a:r>
            <a:endParaRPr lang="en-US" dirty="0"/>
          </a:p>
        </p:txBody>
      </p:sp>
      <p:sp>
        <p:nvSpPr>
          <p:cNvPr id="3" name="Text Placeholder 2"/>
          <p:cNvSpPr>
            <a:spLocks noGrp="1"/>
          </p:cNvSpPr>
          <p:nvPr>
            <p:ph type="body" sz="quarter" idx="10"/>
          </p:nvPr>
        </p:nvSpPr>
        <p:spPr>
          <a:xfrm>
            <a:off x="381000" y="1411552"/>
            <a:ext cx="8382000" cy="984885"/>
          </a:xfrm>
        </p:spPr>
        <p:txBody>
          <a:bodyPr/>
          <a:lstStyle/>
          <a:p>
            <a:r>
              <a:rPr lang="zh-CN" altLang="en-US" dirty="0" smtClean="0"/>
              <a:t>很</a:t>
            </a:r>
            <a:r>
              <a:rPr lang="zh-CN" altLang="en-US" dirty="0"/>
              <a:t>容易孤立自己</a:t>
            </a:r>
            <a:r>
              <a:rPr lang="zh-CN" altLang="en-US" dirty="0" smtClean="0"/>
              <a:t>，</a:t>
            </a:r>
            <a:r>
              <a:rPr lang="zh-CN" altLang="en-US" dirty="0"/>
              <a:t>减少与他</a:t>
            </a:r>
            <a:r>
              <a:rPr lang="zh-CN" altLang="en-US" dirty="0" smtClean="0"/>
              <a:t>人互动</a:t>
            </a:r>
            <a:endParaRPr lang="en-US" altLang="zh-CN" dirty="0" smtClean="0"/>
          </a:p>
          <a:p>
            <a:r>
              <a:rPr lang="zh-CN" altLang="en-US" dirty="0" smtClean="0"/>
              <a:t>自</a:t>
            </a:r>
            <a:r>
              <a:rPr lang="zh-CN" altLang="en-US" dirty="0"/>
              <a:t>己的情绪状</a:t>
            </a:r>
            <a:r>
              <a:rPr lang="zh-CN" altLang="en-US" dirty="0" smtClean="0"/>
              <a:t>态依</a:t>
            </a:r>
            <a:r>
              <a:rPr lang="zh-CN" altLang="en-US" dirty="0"/>
              <a:t>靠“连接</a:t>
            </a:r>
            <a:r>
              <a:rPr lang="zh-CN" altLang="en-US" dirty="0" smtClean="0"/>
              <a:t>” 。</a:t>
            </a:r>
            <a:endParaRPr lang="en-US" dirty="0"/>
          </a:p>
        </p:txBody>
      </p:sp>
      <p:pic>
        <p:nvPicPr>
          <p:cNvPr id="11266" name="Picture 2" descr="http://img.epochtimes.com/i6/12061122512824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743200"/>
            <a:ext cx="5330825" cy="3556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43065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無手機焦慮症</a:t>
            </a:r>
            <a:endParaRPr lang="en-US" dirty="0"/>
          </a:p>
        </p:txBody>
      </p:sp>
      <p:sp>
        <p:nvSpPr>
          <p:cNvPr id="3" name="Text Placeholder 2"/>
          <p:cNvSpPr>
            <a:spLocks noGrp="1"/>
          </p:cNvSpPr>
          <p:nvPr>
            <p:ph type="body" sz="quarter" idx="10"/>
          </p:nvPr>
        </p:nvSpPr>
        <p:spPr>
          <a:xfrm>
            <a:off x="381000" y="1411552"/>
            <a:ext cx="8382000" cy="984885"/>
          </a:xfrm>
        </p:spPr>
        <p:txBody>
          <a:bodyPr/>
          <a:lstStyle/>
          <a:p>
            <a:r>
              <a:rPr lang="zh-TW" altLang="en-US" dirty="0" smtClean="0"/>
              <a:t>無</a:t>
            </a:r>
            <a:r>
              <a:rPr lang="zh-TW" altLang="en-US" dirty="0"/>
              <a:t>法控制和縮短使用時</a:t>
            </a:r>
            <a:r>
              <a:rPr lang="zh-TW" altLang="en-US" dirty="0" smtClean="0"/>
              <a:t>間</a:t>
            </a:r>
            <a:endParaRPr lang="en-US" altLang="zh-TW" dirty="0" smtClean="0"/>
          </a:p>
          <a:p>
            <a:r>
              <a:rPr lang="zh-TW" altLang="en-US" dirty="0"/>
              <a:t>甚至一切不計後果去</a:t>
            </a:r>
            <a:r>
              <a:rPr lang="zh-TW" altLang="en-US" dirty="0" smtClean="0"/>
              <a:t>做危險的</a:t>
            </a:r>
            <a:r>
              <a:rPr lang="zh-TW" altLang="en-US" dirty="0"/>
              <a:t>事情</a:t>
            </a:r>
            <a:endParaRPr lang="en-US" dirty="0"/>
          </a:p>
        </p:txBody>
      </p:sp>
      <p:pic>
        <p:nvPicPr>
          <p:cNvPr id="4" name="Picture 3"/>
          <p:cNvPicPr>
            <a:picLocks noChangeAspect="1"/>
          </p:cNvPicPr>
          <p:nvPr/>
        </p:nvPicPr>
        <p:blipFill>
          <a:blip r:embed="rId2"/>
          <a:stretch>
            <a:fillRect/>
          </a:stretch>
        </p:blipFill>
        <p:spPr>
          <a:xfrm>
            <a:off x="2590800" y="2590800"/>
            <a:ext cx="5583032" cy="3733800"/>
          </a:xfrm>
          <a:prstGeom prst="rect">
            <a:avLst/>
          </a:prstGeom>
        </p:spPr>
      </p:pic>
    </p:spTree>
    <p:extLst>
      <p:ext uri="{BB962C8B-B14F-4D97-AF65-F5344CB8AC3E}">
        <p14:creationId xmlns:p14="http://schemas.microsoft.com/office/powerpoint/2010/main" val="260583972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解决方案</a:t>
            </a:r>
            <a:endParaRPr lang="en-US" dirty="0"/>
          </a:p>
        </p:txBody>
      </p:sp>
      <p:sp>
        <p:nvSpPr>
          <p:cNvPr id="3" name="Text Placeholder 2"/>
          <p:cNvSpPr>
            <a:spLocks noGrp="1"/>
          </p:cNvSpPr>
          <p:nvPr>
            <p:ph type="body" sz="quarter" idx="10"/>
          </p:nvPr>
        </p:nvSpPr>
        <p:spPr>
          <a:xfrm>
            <a:off x="381000" y="1411552"/>
            <a:ext cx="8382000" cy="984885"/>
          </a:xfrm>
        </p:spPr>
        <p:txBody>
          <a:bodyPr/>
          <a:lstStyle/>
          <a:p>
            <a:r>
              <a:rPr lang="zh-CN" altLang="en-US" dirty="0" smtClean="0">
                <a:latin typeface="PMingLiU" panose="02020500000000000000" pitchFamily="18" charset="-120"/>
                <a:ea typeface="PMingLiU" panose="02020500000000000000" pitchFamily="18" charset="-120"/>
              </a:rPr>
              <a:t>讲</a:t>
            </a:r>
            <a:r>
              <a:rPr lang="zh-CN" altLang="en-US" dirty="0">
                <a:latin typeface="PMingLiU" panose="02020500000000000000" pitchFamily="18" charset="-120"/>
                <a:ea typeface="PMingLiU" panose="02020500000000000000" pitchFamily="18" charset="-120"/>
              </a:rPr>
              <a:t>道理与后</a:t>
            </a:r>
            <a:r>
              <a:rPr lang="zh-CN" altLang="en-US" dirty="0" smtClean="0">
                <a:latin typeface="PMingLiU" panose="02020500000000000000" pitchFamily="18" charset="-120"/>
                <a:ea typeface="PMingLiU" panose="02020500000000000000" pitchFamily="18" charset="-120"/>
              </a:rPr>
              <a:t>果</a:t>
            </a:r>
            <a:r>
              <a:rPr lang="zh-CN" altLang="en-US" dirty="0">
                <a:latin typeface="PMingLiU" panose="02020500000000000000" pitchFamily="18" charset="-120"/>
                <a:ea typeface="PMingLiU" panose="02020500000000000000" pitchFamily="18" charset="-120"/>
              </a:rPr>
              <a:t>无</a:t>
            </a:r>
            <a:r>
              <a:rPr lang="zh-CN" altLang="en-US" dirty="0" smtClean="0">
                <a:latin typeface="PMingLiU" panose="02020500000000000000" pitchFamily="18" charset="-120"/>
                <a:ea typeface="PMingLiU" panose="02020500000000000000" pitchFamily="18" charset="-120"/>
              </a:rPr>
              <a:t>用</a:t>
            </a:r>
            <a:endParaRPr lang="en-US" altLang="zh-CN" dirty="0" smtClean="0">
              <a:latin typeface="PMingLiU" panose="02020500000000000000" pitchFamily="18" charset="-120"/>
              <a:ea typeface="PMingLiU" panose="02020500000000000000" pitchFamily="18" charset="-120"/>
            </a:endParaRPr>
          </a:p>
          <a:p>
            <a:r>
              <a:rPr lang="ja-JP" altLang="en-US" dirty="0">
                <a:latin typeface="PMingLiU" panose="02020500000000000000" pitchFamily="18" charset="-120"/>
                <a:ea typeface="PMingLiU" panose="02020500000000000000" pitchFamily="18" charset="-120"/>
              </a:rPr>
              <a:t>水浸眼眉不</a:t>
            </a:r>
            <a:r>
              <a:rPr lang="ja-JP" altLang="en-US" dirty="0" smtClean="0">
                <a:latin typeface="PMingLiU" panose="02020500000000000000" pitchFamily="18" charset="-120"/>
                <a:ea typeface="PMingLiU" panose="02020500000000000000" pitchFamily="18" charset="-120"/>
              </a:rPr>
              <a:t>知死</a:t>
            </a:r>
            <a:endParaRPr lang="en-US" dirty="0">
              <a:latin typeface="PMingLiU" panose="02020500000000000000" pitchFamily="18" charset="-120"/>
              <a:ea typeface="PMingLiU" panose="02020500000000000000" pitchFamily="18" charset="-120"/>
            </a:endParaRPr>
          </a:p>
        </p:txBody>
      </p:sp>
      <p:pic>
        <p:nvPicPr>
          <p:cNvPr id="10242" name="Picture 2" descr="http://orientaldaily.on.cc/cnt/news/20110531/photo/0531-00176-093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2057400"/>
            <a:ext cx="4457255" cy="3981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10717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解决方案</a:t>
            </a:r>
            <a:endParaRPr lang="en-US" dirty="0"/>
          </a:p>
        </p:txBody>
      </p:sp>
      <p:sp>
        <p:nvSpPr>
          <p:cNvPr id="3" name="Text Placeholder 2"/>
          <p:cNvSpPr>
            <a:spLocks noGrp="1"/>
          </p:cNvSpPr>
          <p:nvPr>
            <p:ph type="body" sz="quarter" idx="10"/>
          </p:nvPr>
        </p:nvSpPr>
        <p:spPr>
          <a:xfrm>
            <a:off x="381000" y="1411552"/>
            <a:ext cx="8382000" cy="1526572"/>
          </a:xfrm>
        </p:spPr>
        <p:txBody>
          <a:bodyPr/>
          <a:lstStyle/>
          <a:p>
            <a:r>
              <a:rPr lang="zh-CN" altLang="en-US" dirty="0"/>
              <a:t>检查你在哪里（紊乱，滥用，依赖，迷恋</a:t>
            </a:r>
            <a:r>
              <a:rPr lang="zh-CN" altLang="en-US" dirty="0" smtClean="0"/>
              <a:t>）</a:t>
            </a:r>
            <a:endParaRPr lang="en-US" altLang="zh-CN" dirty="0" smtClean="0"/>
          </a:p>
          <a:p>
            <a:r>
              <a:rPr lang="zh-CN" altLang="en-US" dirty="0" smtClean="0"/>
              <a:t>接受问</a:t>
            </a:r>
            <a:r>
              <a:rPr lang="zh-CN" altLang="en-US" dirty="0"/>
              <a:t>题，没有必要否认</a:t>
            </a:r>
            <a:r>
              <a:rPr lang="zh-CN" altLang="en-US" dirty="0" smtClean="0"/>
              <a:t>它</a:t>
            </a:r>
            <a:endParaRPr lang="en-US" altLang="zh-CN" dirty="0" smtClean="0"/>
          </a:p>
          <a:p>
            <a:pPr marL="0" indent="0">
              <a:buNone/>
            </a:pPr>
            <a:endParaRPr lang="en-US" altLang="zh-CN" dirty="0" smtClean="0"/>
          </a:p>
        </p:txBody>
      </p:sp>
      <p:sp>
        <p:nvSpPr>
          <p:cNvPr id="5" name="Rounded Rectangle 4"/>
          <p:cNvSpPr/>
          <p:nvPr/>
        </p:nvSpPr>
        <p:spPr bwMode="auto">
          <a:xfrm>
            <a:off x="4800600" y="3129958"/>
            <a:ext cx="2201333" cy="882953"/>
          </a:xfrm>
          <a:prstGeom prst="roundRect">
            <a:avLst>
              <a:gd name="adj" fmla="val 9033"/>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zh-CN" altLang="en-US" sz="3200" dirty="0"/>
              <a:t>滥用</a:t>
            </a:r>
            <a:endParaRPr lang="en-US" sz="3200" dirty="0" smtClean="0">
              <a:solidFill>
                <a:srgbClr val="FFFFFF"/>
              </a:solidFill>
              <a:effectLst>
                <a:outerShdw blurRad="38100" dist="38100" dir="2700000" algn="tl">
                  <a:srgbClr val="000000">
                    <a:alpha val="43137"/>
                  </a:srgbClr>
                </a:outerShdw>
              </a:effectLst>
            </a:endParaRPr>
          </a:p>
        </p:txBody>
      </p:sp>
      <p:sp>
        <p:nvSpPr>
          <p:cNvPr id="6" name="Rounded Rectangle 5"/>
          <p:cNvSpPr/>
          <p:nvPr/>
        </p:nvSpPr>
        <p:spPr bwMode="auto">
          <a:xfrm>
            <a:off x="6561667" y="4372951"/>
            <a:ext cx="2201333" cy="882953"/>
          </a:xfrm>
          <a:prstGeom prst="roundRect">
            <a:avLst>
              <a:gd name="adj" fmla="val 9033"/>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a:t>强迫和渴求</a:t>
            </a:r>
            <a:endParaRPr lang="en-US" sz="2300" dirty="0" smtClean="0">
              <a:solidFill>
                <a:srgbClr val="FFFFFF"/>
              </a:solidFill>
              <a:effectLst>
                <a:outerShdw blurRad="38100" dist="38100" dir="2700000" algn="tl">
                  <a:srgbClr val="000000">
                    <a:alpha val="43137"/>
                  </a:srgbClr>
                </a:outerShdw>
              </a:effectLst>
            </a:endParaRPr>
          </a:p>
        </p:txBody>
      </p:sp>
      <p:sp>
        <p:nvSpPr>
          <p:cNvPr id="7" name="Rounded Rectangle 6"/>
          <p:cNvSpPr/>
          <p:nvPr/>
        </p:nvSpPr>
        <p:spPr bwMode="auto">
          <a:xfrm>
            <a:off x="3886200" y="4837100"/>
            <a:ext cx="2201333" cy="882953"/>
          </a:xfrm>
          <a:prstGeom prst="roundRect">
            <a:avLst>
              <a:gd name="adj" fmla="val 9033"/>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zh-CN" altLang="en-US" sz="2400" dirty="0"/>
              <a:t>依赖</a:t>
            </a:r>
            <a:r>
              <a:rPr lang="zh-CN" altLang="en-US" sz="2400" dirty="0" smtClean="0"/>
              <a:t>：</a:t>
            </a:r>
            <a:endParaRPr lang="en-US" altLang="zh-CN" sz="2400" dirty="0" smtClean="0"/>
          </a:p>
          <a:p>
            <a:pPr algn="ctr" defTabSz="914099"/>
            <a:r>
              <a:rPr lang="zh-CN" altLang="en-US" sz="2400" dirty="0" smtClean="0"/>
              <a:t>戒</a:t>
            </a:r>
            <a:r>
              <a:rPr lang="zh-CN" altLang="en-US" sz="2400" dirty="0"/>
              <a:t>断症状</a:t>
            </a:r>
            <a:endParaRPr lang="en-US" sz="2400" dirty="0" smtClean="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7298193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effectLst/>
              </a:rPr>
              <a:t>判斷是否患上「無手機焦慮症」</a:t>
            </a:r>
            <a:endParaRPr lang="en-US" dirty="0"/>
          </a:p>
        </p:txBody>
      </p:sp>
      <p:sp>
        <p:nvSpPr>
          <p:cNvPr id="3" name="Text Placeholder 2"/>
          <p:cNvSpPr>
            <a:spLocks noGrp="1"/>
          </p:cNvSpPr>
          <p:nvPr>
            <p:ph type="body" sz="quarter" idx="10"/>
          </p:nvPr>
        </p:nvSpPr>
        <p:spPr>
          <a:xfrm>
            <a:off x="228600" y="1066800"/>
            <a:ext cx="8382000" cy="5552289"/>
          </a:xfrm>
        </p:spPr>
        <p:txBody>
          <a:bodyPr/>
          <a:lstStyle/>
          <a:p>
            <a:pPr marL="0" indent="0">
              <a:buNone/>
            </a:pPr>
            <a:r>
              <a:rPr lang="zh-TW" altLang="en-US" sz="2800" dirty="0" smtClean="0"/>
              <a:t>「 </a:t>
            </a:r>
            <a:r>
              <a:rPr lang="en-US" altLang="zh-TW" sz="2800" dirty="0" smtClean="0"/>
              <a:t>1</a:t>
            </a:r>
            <a:r>
              <a:rPr lang="zh-TW" altLang="en-US" sz="2800" dirty="0"/>
              <a:t>、你經常把手機放在身上嗎？</a:t>
            </a:r>
            <a:br>
              <a:rPr lang="zh-TW" altLang="en-US" sz="2800" dirty="0"/>
            </a:br>
            <a:r>
              <a:rPr lang="en-US" altLang="zh-TW" sz="2800" dirty="0"/>
              <a:t>2</a:t>
            </a:r>
            <a:r>
              <a:rPr lang="zh-TW" altLang="en-US" sz="2800" dirty="0"/>
              <a:t>、你會不會總有自己的手機鈴聲響了的幻覺？</a:t>
            </a:r>
            <a:br>
              <a:rPr lang="zh-TW" altLang="en-US" sz="2800" dirty="0"/>
            </a:br>
            <a:r>
              <a:rPr lang="en-US" altLang="zh-TW" sz="2800" dirty="0"/>
              <a:t>3</a:t>
            </a:r>
            <a:r>
              <a:rPr lang="zh-TW" altLang="en-US" sz="2800" dirty="0"/>
              <a:t>、接聽電話時你是不是常覺得耳旁有手機的輻射波環繞？</a:t>
            </a:r>
            <a:br>
              <a:rPr lang="zh-TW" altLang="en-US" sz="2800" dirty="0"/>
            </a:br>
            <a:r>
              <a:rPr lang="en-US" altLang="zh-TW" sz="2800" dirty="0"/>
              <a:t>4</a:t>
            </a:r>
            <a:r>
              <a:rPr lang="zh-TW" altLang="en-US" sz="2800" dirty="0"/>
              <a:t>、你是不是經常下意識地找手機？</a:t>
            </a:r>
            <a:br>
              <a:rPr lang="zh-TW" altLang="en-US" sz="2800" dirty="0"/>
            </a:br>
            <a:r>
              <a:rPr lang="en-US" altLang="zh-TW" sz="2800" dirty="0"/>
              <a:t>5</a:t>
            </a:r>
            <a:r>
              <a:rPr lang="zh-TW" altLang="en-US" sz="2800" dirty="0"/>
              <a:t>、你是不是經常害怕手機自動關機或沒電？</a:t>
            </a:r>
            <a:br>
              <a:rPr lang="zh-TW" altLang="en-US" sz="2800" dirty="0"/>
            </a:br>
            <a:r>
              <a:rPr lang="en-US" altLang="zh-TW" sz="2800" dirty="0"/>
              <a:t>6</a:t>
            </a:r>
            <a:r>
              <a:rPr lang="zh-TW" altLang="en-US" sz="2800" dirty="0"/>
              <a:t>、你晚上睡覺也開著手機嗎？</a:t>
            </a:r>
            <a:br>
              <a:rPr lang="zh-TW" altLang="en-US" sz="2800" dirty="0"/>
            </a:br>
            <a:r>
              <a:rPr lang="en-US" altLang="zh-TW" sz="2800" dirty="0"/>
              <a:t>7</a:t>
            </a:r>
            <a:r>
              <a:rPr lang="zh-TW" altLang="en-US" sz="2800" dirty="0"/>
              <a:t>、當手機經常連不上線、收不到訊號時，你會對工作產生強烈的無力感嗎？</a:t>
            </a:r>
            <a:br>
              <a:rPr lang="zh-TW" altLang="en-US" sz="2800" dirty="0"/>
            </a:br>
            <a:r>
              <a:rPr lang="en-US" altLang="zh-TW" sz="2800" dirty="0"/>
              <a:t>8</a:t>
            </a:r>
            <a:r>
              <a:rPr lang="zh-TW" altLang="en-US" sz="2800" dirty="0"/>
              <a:t>、最近經常有手腳發麻、心悸、頭暈、冒汗、腸胃功能失調等症狀出現嗎</a:t>
            </a:r>
            <a:r>
              <a:rPr lang="en-US" altLang="zh-TW" sz="2800" dirty="0" smtClean="0"/>
              <a:t>?</a:t>
            </a:r>
            <a:r>
              <a:rPr lang="zh-TW" altLang="en-US" sz="2800" dirty="0"/>
              <a:t> 」</a:t>
            </a:r>
            <a:endParaRPr lang="en-US" altLang="zh-TW" sz="2800" dirty="0" smtClean="0"/>
          </a:p>
          <a:p>
            <a:pPr marL="0" indent="0">
              <a:buNone/>
            </a:pPr>
            <a:endParaRPr lang="en-US" sz="2800" dirty="0"/>
          </a:p>
          <a:p>
            <a:pPr marL="0" indent="0">
              <a:buNone/>
            </a:pPr>
            <a:r>
              <a:rPr lang="en-US" sz="2400" dirty="0"/>
              <a:t>Source: </a:t>
            </a:r>
            <a:r>
              <a:rPr lang="en-US" sz="2400" dirty="0">
                <a:hlinkClick r:id="rId2"/>
              </a:rPr>
              <a:t>https://</a:t>
            </a:r>
            <a:r>
              <a:rPr lang="en-US" sz="2400" dirty="0" smtClean="0">
                <a:hlinkClick r:id="rId2"/>
              </a:rPr>
              <a:t>en.wikipedia.org/wiki/Nomophobia</a:t>
            </a:r>
            <a:r>
              <a:rPr lang="en-US" sz="2400" dirty="0" smtClean="0"/>
              <a:t>. </a:t>
            </a:r>
          </a:p>
          <a:p>
            <a:pPr marL="0" indent="0">
              <a:buNone/>
            </a:pPr>
            <a:r>
              <a:rPr lang="en-US" sz="2400" dirty="0">
                <a:hlinkClick r:id="rId3"/>
              </a:rPr>
              <a:t>http://</a:t>
            </a:r>
            <a:r>
              <a:rPr lang="en-US" sz="2400" dirty="0" smtClean="0">
                <a:hlinkClick r:id="rId3"/>
              </a:rPr>
              <a:t>life.sinchew.com.my/node/13817?tid=41</a:t>
            </a:r>
            <a:r>
              <a:rPr lang="en-US" sz="2400" dirty="0" smtClean="0"/>
              <a:t> </a:t>
            </a:r>
            <a:endParaRPr lang="en-US" sz="2400" dirty="0"/>
          </a:p>
        </p:txBody>
      </p:sp>
    </p:spTree>
    <p:extLst>
      <p:ext uri="{BB962C8B-B14F-4D97-AF65-F5344CB8AC3E}">
        <p14:creationId xmlns:p14="http://schemas.microsoft.com/office/powerpoint/2010/main" val="283600607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解决方案</a:t>
            </a:r>
            <a:endParaRPr lang="en-US" dirty="0"/>
          </a:p>
        </p:txBody>
      </p:sp>
      <p:sp>
        <p:nvSpPr>
          <p:cNvPr id="3" name="Text Placeholder 2"/>
          <p:cNvSpPr>
            <a:spLocks noGrp="1"/>
          </p:cNvSpPr>
          <p:nvPr>
            <p:ph type="body" sz="quarter" idx="10"/>
          </p:nvPr>
        </p:nvSpPr>
        <p:spPr>
          <a:xfrm>
            <a:off x="381000" y="1411552"/>
            <a:ext cx="8382000" cy="1969770"/>
          </a:xfrm>
        </p:spPr>
        <p:txBody>
          <a:bodyPr/>
          <a:lstStyle/>
          <a:p>
            <a:r>
              <a:rPr lang="zh-CN" altLang="en-US" dirty="0" smtClean="0">
                <a:latin typeface="PMingLiU" panose="02020500000000000000" pitchFamily="18" charset="-120"/>
                <a:ea typeface="PMingLiU" panose="02020500000000000000" pitchFamily="18" charset="-120"/>
              </a:rPr>
              <a:t>理解诱</a:t>
            </a:r>
            <a:r>
              <a:rPr lang="zh-CN" altLang="en-US" dirty="0">
                <a:latin typeface="PMingLiU" panose="02020500000000000000" pitchFamily="18" charset="-120"/>
                <a:ea typeface="PMingLiU" panose="02020500000000000000" pitchFamily="18" charset="-120"/>
              </a:rPr>
              <a:t>因：没有免费的午餐</a:t>
            </a:r>
            <a:endParaRPr lang="en-US" altLang="zh-CN" dirty="0" smtClean="0">
              <a:latin typeface="PMingLiU" panose="02020500000000000000" pitchFamily="18" charset="-120"/>
              <a:ea typeface="PMingLiU" panose="02020500000000000000" pitchFamily="18" charset="-120"/>
            </a:endParaRPr>
          </a:p>
          <a:p>
            <a:r>
              <a:rPr lang="zh-CN" altLang="en-US" dirty="0" smtClean="0">
                <a:latin typeface="PMingLiU" panose="02020500000000000000" pitchFamily="18" charset="-120"/>
                <a:ea typeface="PMingLiU" panose="02020500000000000000" pitchFamily="18" charset="-120"/>
              </a:rPr>
              <a:t>隔</a:t>
            </a:r>
            <a:r>
              <a:rPr lang="zh-CN" altLang="en-US" dirty="0">
                <a:latin typeface="PMingLiU" panose="02020500000000000000" pitchFamily="18" charset="-120"/>
                <a:ea typeface="PMingLiU" panose="02020500000000000000" pitchFamily="18" charset="-120"/>
              </a:rPr>
              <a:t>离环境诱因：如果你</a:t>
            </a:r>
            <a:r>
              <a:rPr lang="zh-CN" altLang="en-US" dirty="0" smtClean="0">
                <a:latin typeface="PMingLiU" panose="02020500000000000000" pitchFamily="18" charset="-120"/>
                <a:ea typeface="PMingLiU" panose="02020500000000000000" pitchFamily="18" charset="-120"/>
              </a:rPr>
              <a:t>有</a:t>
            </a:r>
            <a:r>
              <a:rPr lang="zh-CN" altLang="en-US" dirty="0">
                <a:latin typeface="PMingLiU" panose="02020500000000000000" pitchFamily="18" charset="-120"/>
                <a:ea typeface="PMingLiU" panose="02020500000000000000" pitchFamily="18" charset="-120"/>
              </a:rPr>
              <a:t>狂</a:t>
            </a:r>
            <a:r>
              <a:rPr lang="zh-CN" altLang="en-US" dirty="0" smtClean="0">
                <a:latin typeface="PMingLiU" panose="02020500000000000000" pitchFamily="18" charset="-120"/>
                <a:ea typeface="PMingLiU" panose="02020500000000000000" pitchFamily="18" charset="-120"/>
              </a:rPr>
              <a:t>观的</a:t>
            </a:r>
            <a:r>
              <a:rPr lang="zh-CN" altLang="en-US" dirty="0">
                <a:latin typeface="PMingLiU" panose="02020500000000000000" pitchFamily="18" charset="-120"/>
                <a:ea typeface="PMingLiU" panose="02020500000000000000" pitchFamily="18" charset="-120"/>
              </a:rPr>
              <a:t>问题，停止订阅</a:t>
            </a:r>
            <a:r>
              <a:rPr lang="en-US" altLang="zh-CN" dirty="0" smtClean="0">
                <a:latin typeface="PMingLiU" panose="02020500000000000000" pitchFamily="18" charset="-120"/>
                <a:ea typeface="PMingLiU" panose="02020500000000000000" pitchFamily="18" charset="-120"/>
              </a:rPr>
              <a:t>Netflix</a:t>
            </a:r>
            <a:endParaRPr lang="en-US" altLang="zh-CN" dirty="0">
              <a:latin typeface="PMingLiU" panose="02020500000000000000" pitchFamily="18" charset="-120"/>
              <a:ea typeface="PMingLiU" panose="02020500000000000000" pitchFamily="18" charset="-120"/>
            </a:endParaRPr>
          </a:p>
          <a:p>
            <a:endParaRPr lang="en-US" altLang="zh-CN" dirty="0" smtClean="0"/>
          </a:p>
        </p:txBody>
      </p:sp>
      <p:pic>
        <p:nvPicPr>
          <p:cNvPr id="16386" name="Picture 2" descr="http://geekandsundry.com/wp-content/uploads/2015/05/binge-watching-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2819400"/>
            <a:ext cx="4914899"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72295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解决方案</a:t>
            </a:r>
            <a:endParaRPr lang="en-US" dirty="0"/>
          </a:p>
        </p:txBody>
      </p:sp>
      <p:sp>
        <p:nvSpPr>
          <p:cNvPr id="3" name="Text Placeholder 2"/>
          <p:cNvSpPr>
            <a:spLocks noGrp="1"/>
          </p:cNvSpPr>
          <p:nvPr>
            <p:ph type="body" sz="quarter" idx="10"/>
          </p:nvPr>
        </p:nvSpPr>
        <p:spPr>
          <a:xfrm>
            <a:off x="381000" y="1411552"/>
            <a:ext cx="8382000" cy="1428083"/>
          </a:xfrm>
        </p:spPr>
        <p:txBody>
          <a:bodyPr/>
          <a:lstStyle/>
          <a:p>
            <a:r>
              <a:rPr lang="zh-CN" altLang="en-US" dirty="0" smtClean="0">
                <a:latin typeface="PMingLiU" panose="02020500000000000000" pitchFamily="18" charset="-120"/>
                <a:ea typeface="PMingLiU" panose="02020500000000000000" pitchFamily="18" charset="-120"/>
              </a:rPr>
              <a:t>认</a:t>
            </a:r>
            <a:r>
              <a:rPr lang="zh-CN" altLang="en-US" dirty="0">
                <a:latin typeface="PMingLiU" panose="02020500000000000000" pitchFamily="18" charset="-120"/>
                <a:ea typeface="PMingLiU" panose="02020500000000000000" pitchFamily="18" charset="-120"/>
              </a:rPr>
              <a:t>知行为治</a:t>
            </a:r>
            <a:r>
              <a:rPr lang="zh-CN" altLang="en-US" dirty="0" smtClean="0">
                <a:latin typeface="PMingLiU" panose="02020500000000000000" pitchFamily="18" charset="-120"/>
                <a:ea typeface="PMingLiU" panose="02020500000000000000" pitchFamily="18" charset="-120"/>
              </a:rPr>
              <a:t>疗</a:t>
            </a:r>
            <a:r>
              <a:rPr lang="zh-CN" altLang="en-US" dirty="0">
                <a:latin typeface="PMingLiU" panose="02020500000000000000" pitchFamily="18" charset="-120"/>
                <a:ea typeface="PMingLiU" panose="02020500000000000000" pitchFamily="18" charset="-120"/>
              </a:rPr>
              <a:t>：</a:t>
            </a:r>
            <a:r>
              <a:rPr lang="zh-CN" altLang="en-US" dirty="0" smtClean="0">
                <a:latin typeface="PMingLiU" panose="02020500000000000000" pitchFamily="18" charset="-120"/>
                <a:ea typeface="PMingLiU" panose="02020500000000000000" pitchFamily="18" charset="-120"/>
              </a:rPr>
              <a:t>了解</a:t>
            </a:r>
            <a:r>
              <a:rPr lang="zh-CN" altLang="en-US" dirty="0">
                <a:latin typeface="PMingLiU" panose="02020500000000000000" pitchFamily="18" charset="-120"/>
                <a:ea typeface="PMingLiU" panose="02020500000000000000" pitchFamily="18" charset="-120"/>
              </a:rPr>
              <a:t>动机，找到一个新的健康的习惯作为替代</a:t>
            </a:r>
          </a:p>
          <a:p>
            <a:r>
              <a:rPr lang="zh-CN" altLang="en-US" dirty="0">
                <a:latin typeface="PMingLiU" panose="02020500000000000000" pitchFamily="18" charset="-120"/>
                <a:ea typeface="PMingLiU" panose="02020500000000000000" pitchFamily="18" charset="-120"/>
              </a:rPr>
              <a:t>支持：朋友，教</a:t>
            </a:r>
            <a:r>
              <a:rPr lang="zh-CN" altLang="en-US" dirty="0" smtClean="0">
                <a:latin typeface="PMingLiU" panose="02020500000000000000" pitchFamily="18" charset="-120"/>
                <a:ea typeface="PMingLiU" panose="02020500000000000000" pitchFamily="18" charset="-120"/>
              </a:rPr>
              <a:t>会</a:t>
            </a:r>
            <a:endParaRPr lang="en-US" altLang="zh-CN" dirty="0" smtClean="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a:stretch>
            <a:fillRect/>
          </a:stretch>
        </p:blipFill>
        <p:spPr>
          <a:xfrm>
            <a:off x="3733799" y="3124200"/>
            <a:ext cx="5051425" cy="2819400"/>
          </a:xfrm>
          <a:prstGeom prst="rect">
            <a:avLst/>
          </a:prstGeom>
        </p:spPr>
      </p:pic>
    </p:spTree>
    <p:extLst>
      <p:ext uri="{BB962C8B-B14F-4D97-AF65-F5344CB8AC3E}">
        <p14:creationId xmlns:p14="http://schemas.microsoft.com/office/powerpoint/2010/main" val="116409736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解决方案</a:t>
            </a:r>
            <a:endParaRPr lang="en-US" dirty="0"/>
          </a:p>
        </p:txBody>
      </p:sp>
      <p:sp>
        <p:nvSpPr>
          <p:cNvPr id="3" name="Text Placeholder 2"/>
          <p:cNvSpPr>
            <a:spLocks noGrp="1"/>
          </p:cNvSpPr>
          <p:nvPr>
            <p:ph type="body" sz="quarter" idx="10"/>
          </p:nvPr>
        </p:nvSpPr>
        <p:spPr>
          <a:xfrm>
            <a:off x="381000" y="1411552"/>
            <a:ext cx="4724400" cy="1871282"/>
          </a:xfrm>
        </p:spPr>
        <p:txBody>
          <a:bodyPr/>
          <a:lstStyle/>
          <a:p>
            <a:r>
              <a:rPr lang="zh-CN" altLang="en-US" dirty="0">
                <a:latin typeface="PMingLiU" panose="02020500000000000000" pitchFamily="18" charset="-120"/>
                <a:ea typeface="PMingLiU" panose="02020500000000000000" pitchFamily="18" charset="-120"/>
              </a:rPr>
              <a:t>每天早上起</a:t>
            </a:r>
            <a:r>
              <a:rPr lang="zh-CN" altLang="en-US" dirty="0" smtClean="0">
                <a:latin typeface="PMingLiU" panose="02020500000000000000" pitchFamily="18" charset="-120"/>
                <a:ea typeface="PMingLiU" panose="02020500000000000000" pitchFamily="18" charset="-120"/>
              </a:rPr>
              <a:t>来不</a:t>
            </a:r>
            <a:r>
              <a:rPr lang="zh-CN" altLang="en-US" dirty="0">
                <a:latin typeface="PMingLiU" panose="02020500000000000000" pitchFamily="18" charset="-120"/>
                <a:ea typeface="PMingLiU" panose="02020500000000000000" pitchFamily="18" charset="-120"/>
              </a:rPr>
              <a:t>要睁开眼就去看手机</a:t>
            </a:r>
            <a:r>
              <a:rPr lang="zh-CN" altLang="en-US" dirty="0" smtClean="0">
                <a:latin typeface="PMingLiU" panose="02020500000000000000" pitchFamily="18" charset="-120"/>
                <a:ea typeface="PMingLiU" panose="02020500000000000000" pitchFamily="18" charset="-120"/>
              </a:rPr>
              <a:t>，做</a:t>
            </a:r>
            <a:r>
              <a:rPr lang="zh-CN" altLang="en-US" dirty="0">
                <a:latin typeface="PMingLiU" panose="02020500000000000000" pitchFamily="18" charset="-120"/>
                <a:ea typeface="PMingLiU" panose="02020500000000000000" pitchFamily="18" charset="-120"/>
              </a:rPr>
              <a:t>些有益身</a:t>
            </a:r>
            <a:r>
              <a:rPr lang="zh-CN" altLang="en-US" dirty="0" smtClean="0">
                <a:latin typeface="PMingLiU" panose="02020500000000000000" pitchFamily="18" charset="-120"/>
                <a:ea typeface="PMingLiU" panose="02020500000000000000" pitchFamily="18" charset="-120"/>
              </a:rPr>
              <a:t>心的</a:t>
            </a:r>
            <a:r>
              <a:rPr lang="zh-CN" altLang="en-US" dirty="0">
                <a:latin typeface="PMingLiU" panose="02020500000000000000" pitchFamily="18" charset="-120"/>
                <a:ea typeface="PMingLiU" panose="02020500000000000000" pitchFamily="18" charset="-120"/>
              </a:rPr>
              <a:t>事</a:t>
            </a:r>
            <a:r>
              <a:rPr lang="zh-CN" altLang="en-US" dirty="0" smtClean="0">
                <a:latin typeface="PMingLiU" panose="02020500000000000000" pitchFamily="18" charset="-120"/>
                <a:ea typeface="PMingLiU" panose="02020500000000000000" pitchFamily="18" charset="-120"/>
              </a:rPr>
              <a:t>情</a:t>
            </a:r>
            <a:endParaRPr lang="en-US" altLang="zh-CN" dirty="0" smtClean="0">
              <a:latin typeface="PMingLiU" panose="02020500000000000000" pitchFamily="18" charset="-120"/>
              <a:ea typeface="PMingLiU" panose="02020500000000000000" pitchFamily="18" charset="-120"/>
            </a:endParaRPr>
          </a:p>
          <a:p>
            <a:r>
              <a:rPr lang="zh-CN" altLang="en-US" dirty="0">
                <a:latin typeface="PMingLiU" panose="02020500000000000000" pitchFamily="18" charset="-120"/>
                <a:ea typeface="PMingLiU" panose="02020500000000000000" pitchFamily="18" charset="-120"/>
              </a:rPr>
              <a:t>每</a:t>
            </a:r>
            <a:r>
              <a:rPr lang="zh-CN" altLang="en-US" dirty="0" smtClean="0">
                <a:latin typeface="PMingLiU" panose="02020500000000000000" pitchFamily="18" charset="-120"/>
                <a:ea typeface="PMingLiU" panose="02020500000000000000" pitchFamily="18" charset="-120"/>
              </a:rPr>
              <a:t>天设</a:t>
            </a:r>
            <a:r>
              <a:rPr lang="zh-CN" altLang="en-US" dirty="0">
                <a:latin typeface="PMingLiU" panose="02020500000000000000" pitchFamily="18" charset="-120"/>
                <a:ea typeface="PMingLiU" panose="02020500000000000000" pitchFamily="18" charset="-120"/>
              </a:rPr>
              <a:t>置关机时间</a:t>
            </a:r>
            <a:endParaRPr lang="en-US" dirty="0">
              <a:latin typeface="PMingLiU" panose="02020500000000000000" pitchFamily="18" charset="-120"/>
              <a:ea typeface="PMingLiU" panose="02020500000000000000" pitchFamily="18" charset="-120"/>
            </a:endParaRPr>
          </a:p>
        </p:txBody>
      </p:sp>
      <p:pic>
        <p:nvPicPr>
          <p:cNvPr id="18434" name="Picture 2" descr="http://imagecache.artistrising.com/artwork/lrg/0/73/VJLD000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057400"/>
            <a:ext cx="275272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70841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解决方案</a:t>
            </a:r>
            <a:endParaRPr lang="en-US" dirty="0"/>
          </a:p>
        </p:txBody>
      </p:sp>
      <p:sp>
        <p:nvSpPr>
          <p:cNvPr id="3" name="Text Placeholder 2"/>
          <p:cNvSpPr>
            <a:spLocks noGrp="1"/>
          </p:cNvSpPr>
          <p:nvPr>
            <p:ph type="body" sz="quarter" idx="10"/>
          </p:nvPr>
        </p:nvSpPr>
        <p:spPr>
          <a:xfrm>
            <a:off x="381000" y="1411552"/>
            <a:ext cx="8382000" cy="3693319"/>
          </a:xfrm>
        </p:spPr>
        <p:txBody>
          <a:bodyPr/>
          <a:lstStyle/>
          <a:p>
            <a:r>
              <a:rPr lang="zh-CN" altLang="en-US" dirty="0"/>
              <a:t>多个成瘾</a:t>
            </a:r>
            <a:r>
              <a:rPr lang="zh-CN" altLang="en-US" dirty="0" smtClean="0"/>
              <a:t>很</a:t>
            </a:r>
            <a:r>
              <a:rPr lang="zh-CN" altLang="en-US" dirty="0"/>
              <a:t>常</a:t>
            </a:r>
            <a:r>
              <a:rPr lang="zh-CN" altLang="en-US" dirty="0" smtClean="0"/>
              <a:t>见</a:t>
            </a:r>
            <a:endParaRPr lang="zh-CN" altLang="en-US" dirty="0"/>
          </a:p>
          <a:p>
            <a:r>
              <a:rPr lang="zh-CN" altLang="en-US" dirty="0"/>
              <a:t>例如大约</a:t>
            </a:r>
            <a:r>
              <a:rPr lang="en-US" altLang="zh-CN" dirty="0"/>
              <a:t>65</a:t>
            </a:r>
            <a:r>
              <a:rPr lang="zh-CN" altLang="en-US" dirty="0"/>
              <a:t>％的病态赌徒也喝</a:t>
            </a:r>
            <a:r>
              <a:rPr lang="zh-CN" altLang="en-US" dirty="0" smtClean="0"/>
              <a:t>酒</a:t>
            </a:r>
            <a:endParaRPr lang="en-US" altLang="zh-CN" dirty="0" smtClean="0"/>
          </a:p>
          <a:p>
            <a:r>
              <a:rPr lang="zh-CN" altLang="en-US" dirty="0"/>
              <a:t>复发是常见</a:t>
            </a:r>
            <a:r>
              <a:rPr lang="zh-CN" altLang="en-US" dirty="0" smtClean="0"/>
              <a:t>的</a:t>
            </a:r>
            <a:endParaRPr lang="zh-CN" altLang="en-US" dirty="0"/>
          </a:p>
          <a:p>
            <a:r>
              <a:rPr lang="zh-CN" altLang="en-US" dirty="0"/>
              <a:t>康复是非常困难的，但不要气</a:t>
            </a:r>
            <a:r>
              <a:rPr lang="zh-CN" altLang="en-US" dirty="0" smtClean="0"/>
              <a:t>馁</a:t>
            </a:r>
            <a:endParaRPr lang="en-US" altLang="zh-CN" dirty="0" smtClean="0"/>
          </a:p>
          <a:p>
            <a:r>
              <a:rPr lang="zh-CN" altLang="en-US" dirty="0">
                <a:latin typeface="PMingLiU" panose="02020500000000000000" pitchFamily="18" charset="-120"/>
                <a:ea typeface="PMingLiU" panose="02020500000000000000" pitchFamily="18" charset="-120"/>
              </a:rPr>
              <a:t>一旦上瘾，总是上瘾</a:t>
            </a:r>
          </a:p>
          <a:p>
            <a:r>
              <a:rPr lang="zh-CN" altLang="en-US" dirty="0" smtClean="0">
                <a:latin typeface="PMingLiU" panose="02020500000000000000" pitchFamily="18" charset="-120"/>
                <a:ea typeface="PMingLiU" panose="02020500000000000000" pitchFamily="18" charset="-120"/>
              </a:rPr>
              <a:t>你</a:t>
            </a:r>
            <a:r>
              <a:rPr lang="zh-CN" altLang="en-US" dirty="0">
                <a:latin typeface="PMingLiU" panose="02020500000000000000" pitchFamily="18" charset="-120"/>
                <a:ea typeface="PMingLiU" panose="02020500000000000000" pitchFamily="18" charset="-120"/>
              </a:rPr>
              <a:t>可能不会完全复原。但是你可以管理它。</a:t>
            </a:r>
            <a:endParaRPr lang="en-US" dirty="0">
              <a:latin typeface="PMingLiU" panose="02020500000000000000" pitchFamily="18" charset="-120"/>
              <a:ea typeface="PMingLiU" panose="02020500000000000000" pitchFamily="18" charset="-120"/>
            </a:endParaRPr>
          </a:p>
          <a:p>
            <a:endParaRPr lang="en-US" dirty="0"/>
          </a:p>
        </p:txBody>
      </p:sp>
    </p:spTree>
    <p:extLst>
      <p:ext uri="{BB962C8B-B14F-4D97-AF65-F5344CB8AC3E}">
        <p14:creationId xmlns:p14="http://schemas.microsoft.com/office/powerpoint/2010/main" val="1254549822"/>
      </p:ext>
    </p:extLst>
  </p:cSld>
  <p:clrMapOvr>
    <a:masterClrMapping/>
  </p:clrMapOvr>
  <p:transition>
    <p:fade/>
  </p:transition>
</p:sld>
</file>

<file path=ppt/theme/theme1.xml><?xml version="1.0" encoding="utf-8"?>
<a:theme xmlns:a="http://schemas.openxmlformats.org/drawingml/2006/main" name="Blue Trebuchet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Trebuchet MS"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65B5691-0686-4C8F-9AB9-A93F5285A6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(Soft blue with bar design)</Template>
  <TotalTime>385</TotalTime>
  <Words>860</Words>
  <Application>Microsoft Macintosh PowerPoint</Application>
  <PresentationFormat>On-screen Show (4:3)</PresentationFormat>
  <Paragraphs>101</Paragraphs>
  <Slides>23</Slides>
  <Notes>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23</vt:i4>
      </vt:variant>
    </vt:vector>
  </HeadingPairs>
  <TitlesOfParts>
    <vt:vector size="34" baseType="lpstr">
      <vt:lpstr>Calibri</vt:lpstr>
      <vt:lpstr>Courier New</vt:lpstr>
      <vt:lpstr>ＭＳ Ｐゴシック</vt:lpstr>
      <vt:lpstr>PMingLiU</vt:lpstr>
      <vt:lpstr>Trebuchet MS</vt:lpstr>
      <vt:lpstr>Wingdings</vt:lpstr>
      <vt:lpstr>宋体</vt:lpstr>
      <vt:lpstr>新細明體</vt:lpstr>
      <vt:lpstr>Arial</vt:lpstr>
      <vt:lpstr>Blue Trebuchet 4-3 template-template_April-17-2007</vt:lpstr>
      <vt:lpstr>White with Courier font for code slides</vt:lpstr>
      <vt:lpstr>上瘾     脫瘾</vt:lpstr>
      <vt:lpstr>什么是上瘾？</vt:lpstr>
      <vt:lpstr>網路成癮症</vt:lpstr>
      <vt:lpstr>紊乱 (disorder)</vt:lpstr>
      <vt:lpstr>什么是上瘾</vt:lpstr>
      <vt:lpstr>我需要负责？                         我生出来是这样？</vt:lpstr>
      <vt:lpstr>脑损伤</vt:lpstr>
      <vt:lpstr>医药副作用</vt:lpstr>
      <vt:lpstr>医药副作用</vt:lpstr>
      <vt:lpstr>劫持大脑</vt:lpstr>
      <vt:lpstr>环境诱因</vt:lpstr>
      <vt:lpstr>环境诱因</vt:lpstr>
      <vt:lpstr>环境诱因</vt:lpstr>
      <vt:lpstr>环境诱因</vt:lpstr>
      <vt:lpstr>無手機焦慮症</vt:lpstr>
      <vt:lpstr>無手機焦慮症</vt:lpstr>
      <vt:lpstr>解决方案</vt:lpstr>
      <vt:lpstr>解决方案</vt:lpstr>
      <vt:lpstr>判斷是否患上「無手機焦慮症」</vt:lpstr>
      <vt:lpstr>解决方案</vt:lpstr>
      <vt:lpstr>解决方案</vt:lpstr>
      <vt:lpstr>解决方案</vt:lpstr>
      <vt:lpstr>解决方案</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Chong Ho Yu</dc:creator>
  <cp:keywords/>
  <cp:lastModifiedBy>Microsoft Office User</cp:lastModifiedBy>
  <cp:revision>77</cp:revision>
  <dcterms:created xsi:type="dcterms:W3CDTF">2016-03-03T01:00:48Z</dcterms:created>
  <dcterms:modified xsi:type="dcterms:W3CDTF">2016-05-10T21:55:14Z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TC102867759990</vt:lpwstr>
  </property>
</Properties>
</file>