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68" r:id="rId3"/>
    <p:sldId id="260" r:id="rId4"/>
    <p:sldId id="258" r:id="rId5"/>
    <p:sldId id="263" r:id="rId6"/>
    <p:sldId id="266" r:id="rId7"/>
    <p:sldId id="264" r:id="rId8"/>
    <p:sldId id="267" r:id="rId9"/>
    <p:sldId id="262" r:id="rId10"/>
    <p:sldId id="261" r:id="rId11"/>
    <p:sldId id="259" r:id="rId12"/>
    <p:sldId id="265" r:id="rId13"/>
    <p:sldId id="274" r:id="rId14"/>
    <p:sldId id="276" r:id="rId15"/>
    <p:sldId id="275" r:id="rId16"/>
    <p:sldId id="269" r:id="rId17"/>
    <p:sldId id="270" r:id="rId18"/>
    <p:sldId id="257" r:id="rId19"/>
    <p:sldId id="273" r:id="rId20"/>
    <p:sldId id="271" r:id="rId21"/>
    <p:sldId id="278" r:id="rId22"/>
    <p:sldId id="272" r:id="rId23"/>
    <p:sldId id="277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95"/>
    <p:restoredTop sz="86690"/>
  </p:normalViewPr>
  <p:slideViewPr>
    <p:cSldViewPr snapToGrid="0" snapToObjects="1">
      <p:cViewPr varScale="1">
        <p:scale>
          <a:sx n="110" d="100"/>
          <a:sy n="110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3CC1E-C69B-D148-BCF9-A6381E67E01A}" type="datetimeFigureOut">
              <a:rPr lang="en-US" smtClean="0"/>
              <a:t>2/24/2019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24AE7-A847-EC4C-93E1-C61E7BDA1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6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韩非子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六反篇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记载道，“父母之于子也，产男则相贺，产女则杀之”。历史上，包括广西、山东、陕西等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个省都有过溺女现象的记录，江苏、安徽、浙江、江西、福建、广东、山西这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个省被认为溺女成风，其中江西和福建成为溺女最严重的地区，记载道，“此风各直省所在皆有，福建较多，惟江西尤甚”。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24AE7-A847-EC4C-93E1-C61E7BDA148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793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24AE7-A847-EC4C-93E1-C61E7BDA148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612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24AE7-A847-EC4C-93E1-C61E7BDA148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09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神的形象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余創豪 2/24/2019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39360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712" y="618252"/>
            <a:ext cx="9603275" cy="1049235"/>
          </a:xfrm>
        </p:spPr>
        <p:txBody>
          <a:bodyPr/>
          <a:lstStyle/>
          <a:p>
            <a:r>
              <a:rPr lang="en-US" b="1" dirty="0" err="1" smtClean="0">
                <a:latin typeface="PMingLiU" panose="02020500000000000000" pitchFamily="18" charset="-120"/>
                <a:ea typeface="PMingLiU" panose="02020500000000000000" pitchFamily="18" charset="-120"/>
              </a:rPr>
              <a:t>先處理簡單的解經問題</a:t>
            </a:r>
            <a:endParaRPr lang="en-US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533" y="1897198"/>
            <a:ext cx="11430000" cy="3450613"/>
          </a:xfrm>
        </p:spPr>
        <p:txBody>
          <a:bodyPr>
            <a:noAutofit/>
          </a:bodyPr>
          <a:lstStyle/>
          <a:p>
            <a:r>
              <a:rPr lang="zh-TW" altLang="en-US" sz="2800" dirty="0"/>
              <a:t>創世記 </a:t>
            </a:r>
            <a:r>
              <a:rPr lang="en-US" altLang="zh-TW" sz="2800" dirty="0" smtClean="0"/>
              <a:t>1: 26 </a:t>
            </a:r>
            <a:r>
              <a:rPr lang="zh-TW" altLang="en-US" sz="2800" dirty="0" smtClean="0"/>
              <a:t>神</a:t>
            </a:r>
            <a:r>
              <a:rPr lang="zh-TW" altLang="en-US" sz="2800" dirty="0"/>
              <a:t>說：「我們要照著我們的</a:t>
            </a:r>
            <a:r>
              <a:rPr lang="zh-TW" altLang="en-US" sz="2800" dirty="0">
                <a:solidFill>
                  <a:srgbClr val="FF0000"/>
                </a:solidFill>
              </a:rPr>
              <a:t>形象</a:t>
            </a:r>
            <a:r>
              <a:rPr lang="zh-TW" altLang="en-US" sz="2800" dirty="0"/>
              <a:t>，按著我們的</a:t>
            </a:r>
            <a:r>
              <a:rPr lang="zh-TW" altLang="en-US" sz="2800" dirty="0">
                <a:solidFill>
                  <a:srgbClr val="FF0000"/>
                </a:solidFill>
              </a:rPr>
              <a:t>樣式</a:t>
            </a:r>
            <a:r>
              <a:rPr lang="zh-TW" altLang="en-US" sz="2800" dirty="0"/>
              <a:t>造人</a:t>
            </a:r>
            <a:r>
              <a:rPr lang="zh-TW" altLang="en-US" sz="2800" dirty="0" smtClean="0"/>
              <a:t>，</a:t>
            </a:r>
            <a:r>
              <a:rPr lang="mr-IN" altLang="zh-TW" sz="2800" dirty="0" smtClean="0"/>
              <a:t>……</a:t>
            </a:r>
            <a:r>
              <a:rPr lang="zh-TW" altLang="en-US" sz="2800" dirty="0" smtClean="0"/>
              <a:t> 」</a:t>
            </a:r>
            <a:endParaRPr lang="en-US" altLang="zh-TW" sz="2800" dirty="0"/>
          </a:p>
          <a:p>
            <a:r>
              <a:rPr lang="zh-TW" altLang="en-US" sz="2800" dirty="0"/>
              <a:t>形象</a:t>
            </a:r>
            <a:r>
              <a:rPr lang="zh-TW" altLang="en-US" sz="2800" dirty="0" smtClean="0"/>
              <a:t>（</a:t>
            </a:r>
            <a:r>
              <a:rPr lang="en-US" altLang="zh-TW" sz="2800" dirty="0" smtClean="0"/>
              <a:t>image/</a:t>
            </a:r>
            <a:r>
              <a:rPr lang="en-US" altLang="zh-TW" sz="2800" dirty="0" err="1" smtClean="0"/>
              <a:t>selem</a:t>
            </a:r>
            <a:r>
              <a:rPr lang="zh-TW" altLang="en-US" sz="2800" dirty="0" smtClean="0"/>
              <a:t>）和</a:t>
            </a:r>
            <a:r>
              <a:rPr lang="zh-TW" altLang="en-US" sz="2800" dirty="0"/>
              <a:t>樣式</a:t>
            </a:r>
            <a:r>
              <a:rPr lang="zh-TW" altLang="en-US" sz="2800" dirty="0" smtClean="0"/>
              <a:t>（</a:t>
            </a:r>
            <a:r>
              <a:rPr lang="en-US" altLang="zh-TW" sz="2800" dirty="0" smtClean="0"/>
              <a:t>likeness/</a:t>
            </a:r>
            <a:r>
              <a:rPr lang="en-US" altLang="zh-TW" sz="2800" dirty="0" err="1" smtClean="0"/>
              <a:t>dmut</a:t>
            </a:r>
            <a:r>
              <a:rPr lang="zh-TW" altLang="en-US" sz="2800" dirty="0" smtClean="0"/>
              <a:t>）</a:t>
            </a:r>
            <a:r>
              <a:rPr lang="zh-TW" altLang="en-US" sz="2800" dirty="0"/>
              <a:t>是兩個不同的東西，還是兩個不同的詞表達同一個東西</a:t>
            </a:r>
            <a:r>
              <a:rPr lang="zh-TW" altLang="en-US" sz="2800" dirty="0" smtClean="0"/>
              <a:t>？</a:t>
            </a:r>
            <a:endParaRPr lang="en-US" altLang="zh-TW" sz="2800" dirty="0" smtClean="0"/>
          </a:p>
          <a:p>
            <a:r>
              <a:rPr lang="zh-TW" altLang="en-US" sz="2800" dirty="0"/>
              <a:t>創世記 </a:t>
            </a:r>
            <a:r>
              <a:rPr lang="en-US" altLang="zh-TW" sz="2800" dirty="0"/>
              <a:t>1: </a:t>
            </a:r>
            <a:r>
              <a:rPr lang="en-US" altLang="zh-TW" sz="2800" dirty="0" smtClean="0"/>
              <a:t>27 </a:t>
            </a:r>
            <a:r>
              <a:rPr lang="zh-TW" altLang="en-US" sz="2800" dirty="0" smtClean="0"/>
              <a:t>神</a:t>
            </a:r>
            <a:r>
              <a:rPr lang="zh-TW" altLang="en-US" sz="2800" dirty="0"/>
              <a:t>就照著自己的形象造人，乃是照著他的形象，造男造女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r>
              <a:rPr lang="zh-TW" altLang="en-US" sz="2800" dirty="0" smtClean="0"/>
              <a:t>如果</a:t>
            </a:r>
            <a:r>
              <a:rPr lang="zh-TW" altLang="en-US" sz="2800" dirty="0"/>
              <a:t>形象</a:t>
            </a:r>
            <a:r>
              <a:rPr lang="zh-TW" altLang="en-US" sz="2800" dirty="0" smtClean="0"/>
              <a:t>和</a:t>
            </a:r>
            <a:r>
              <a:rPr lang="zh-TW" altLang="en-US" sz="2800" dirty="0"/>
              <a:t>樣式</a:t>
            </a:r>
            <a:r>
              <a:rPr lang="zh-TW" altLang="en-US" sz="2800" dirty="0" smtClean="0"/>
              <a:t>不同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那麼</a:t>
            </a:r>
            <a:r>
              <a:rPr lang="zh-TW" altLang="en-US" sz="2800" dirty="0"/>
              <a:t>在第</a:t>
            </a:r>
            <a:r>
              <a:rPr lang="en-US" altLang="zh-TW" sz="2800" dirty="0"/>
              <a:t>27</a:t>
            </a:r>
            <a:r>
              <a:rPr lang="zh-TW" altLang="en-US" sz="2800" dirty="0"/>
              <a:t>節中</a:t>
            </a:r>
            <a:r>
              <a:rPr lang="zh-TW" altLang="en-US" sz="2800" dirty="0" smtClean="0"/>
              <a:t>為什麼作者只提到</a:t>
            </a:r>
            <a:r>
              <a:rPr lang="zh-TW" altLang="en-US" sz="2800" dirty="0"/>
              <a:t>形象</a:t>
            </a:r>
            <a:r>
              <a:rPr lang="zh-TW" altLang="en-US" sz="2800" dirty="0" smtClean="0"/>
              <a:t>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38742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神的形象之三重意義</a:t>
            </a:r>
            <a:endParaRPr lang="en-US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本質</a:t>
            </a:r>
            <a:r>
              <a:rPr lang="zh-TW" altLang="en-US" sz="2800" dirty="0" smtClean="0"/>
              <a:t>：</a:t>
            </a:r>
            <a:r>
              <a:rPr lang="zh-TW" altLang="en-US" sz="2800" dirty="0"/>
              <a:t>我們是誰</a:t>
            </a:r>
            <a:r>
              <a:rPr lang="zh-TW" altLang="en-US" sz="2800" dirty="0" smtClean="0"/>
              <a:t>？知道自己存在之意義和目的</a:t>
            </a:r>
            <a:endParaRPr lang="en-US" altLang="zh-TW" sz="2800" dirty="0" smtClean="0"/>
          </a:p>
          <a:p>
            <a:r>
              <a:rPr lang="zh-TW" altLang="en-US" sz="2800" dirty="0">
                <a:solidFill>
                  <a:srgbClr val="FF0000"/>
                </a:solidFill>
              </a:rPr>
              <a:t>使命</a:t>
            </a:r>
            <a:r>
              <a:rPr lang="zh-TW" altLang="en-US" sz="2800" dirty="0" smtClean="0"/>
              <a:t>：</a:t>
            </a:r>
            <a:r>
              <a:rPr lang="zh-TW" altLang="en-US" sz="2800" dirty="0"/>
              <a:t>我們做什麼</a:t>
            </a:r>
            <a:r>
              <a:rPr lang="zh-TW" altLang="en-US" sz="2800" dirty="0" smtClean="0"/>
              <a:t>？完成神托付</a:t>
            </a:r>
            <a:r>
              <a:rPr lang="zh-TW" altLang="en-US" sz="2800" dirty="0"/>
              <a:t>的任務</a:t>
            </a:r>
            <a:endParaRPr lang="en-US" altLang="zh-TW" sz="2800" dirty="0" smtClean="0"/>
          </a:p>
          <a:p>
            <a:r>
              <a:rPr lang="zh-TW" altLang="en-US" sz="2800" dirty="0" smtClean="0">
                <a:solidFill>
                  <a:srgbClr val="FF0000"/>
                </a:solidFill>
              </a:rPr>
              <a:t>關係</a:t>
            </a:r>
            <a:r>
              <a:rPr lang="zh-TW" altLang="en-US" sz="2800" dirty="0"/>
              <a:t>：我們如何與</a:t>
            </a:r>
            <a:r>
              <a:rPr lang="zh-TW" altLang="en-US" sz="2800" dirty="0" smtClean="0"/>
              <a:t>他者聯繫？</a:t>
            </a:r>
            <a:endParaRPr lang="en-US" altLang="zh-TW" sz="2800" dirty="0" smtClean="0"/>
          </a:p>
          <a:p>
            <a:r>
              <a:rPr lang="zh-TW" altLang="en-US" sz="2800" dirty="0"/>
              <a:t>這聖經觀點和現代心理學教導如何做人十分吻合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44204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612" y="790872"/>
            <a:ext cx="9603275" cy="1049235"/>
          </a:xfrm>
        </p:spPr>
        <p:txBody>
          <a:bodyPr/>
          <a:lstStyle/>
          <a:p>
            <a:r>
              <a:rPr lang="en-US" dirty="0" smtClean="0"/>
              <a:t>PERMA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389" y="2015732"/>
            <a:ext cx="7010400" cy="3883044"/>
          </a:xfrm>
        </p:spPr>
        <p:txBody>
          <a:bodyPr>
            <a:noAutofit/>
          </a:bodyPr>
          <a:lstStyle/>
          <a:p>
            <a:r>
              <a:rPr lang="zh-TW" altLang="en-US" sz="2400" dirty="0">
                <a:latin typeface="PMingLiU" charset="-120"/>
                <a:ea typeface="PMingLiU" charset="-120"/>
                <a:cs typeface="PMingLiU" charset="-120"/>
              </a:rPr>
              <a:t>積極</a:t>
            </a:r>
            <a:r>
              <a:rPr lang="zh-TW" altLang="en-US" sz="2400" dirty="0" smtClean="0">
                <a:latin typeface="PMingLiU" charset="-120"/>
                <a:ea typeface="PMingLiU" charset="-120"/>
                <a:cs typeface="PMingLiU" charset="-120"/>
              </a:rPr>
              <a:t>心理學創始人史利格曼</a:t>
            </a:r>
            <a:r>
              <a:rPr lang="en-US" altLang="zh-TW" sz="2400" dirty="0" smtClean="0">
                <a:latin typeface="PMingLiU" charset="-120"/>
                <a:ea typeface="PMingLiU" charset="-120"/>
                <a:cs typeface="PMingLiU" charset="-120"/>
              </a:rPr>
              <a:t> </a:t>
            </a:r>
            <a:r>
              <a:rPr lang="zh-TW" altLang="en-US" sz="2400" dirty="0">
                <a:latin typeface="PMingLiU" charset="-120"/>
                <a:ea typeface="PMingLiU" charset="-120"/>
                <a:cs typeface="PMingLiU" charset="-120"/>
              </a:rPr>
              <a:t>（ </a:t>
            </a:r>
            <a:r>
              <a:rPr lang="en-US" altLang="zh-TW" sz="2400" dirty="0" smtClean="0">
                <a:latin typeface="PMingLiU" charset="-120"/>
                <a:ea typeface="PMingLiU" charset="-120"/>
                <a:cs typeface="PMingLiU" charset="-120"/>
              </a:rPr>
              <a:t>Martin Seligman</a:t>
            </a:r>
            <a:r>
              <a:rPr lang="zh-TW" altLang="en-US" sz="2400" dirty="0" smtClean="0">
                <a:latin typeface="PMingLiU" charset="-120"/>
                <a:ea typeface="PMingLiU" charset="-120"/>
                <a:cs typeface="PMingLiU" charset="-120"/>
              </a:rPr>
              <a:t>）</a:t>
            </a:r>
            <a:endParaRPr lang="en-US" altLang="zh-TW" sz="2400" dirty="0" smtClean="0">
              <a:latin typeface="PMingLiU" charset="-120"/>
              <a:ea typeface="PMingLiU" charset="-120"/>
              <a:cs typeface="PMingLiU" charset="-120"/>
            </a:endParaRPr>
          </a:p>
          <a:p>
            <a:r>
              <a:rPr lang="en-US" sz="2400" dirty="0" smtClean="0">
                <a:latin typeface="PMingLiU" charset="-120"/>
                <a:ea typeface="PMingLiU" charset="-120"/>
                <a:cs typeface="PMingLiU" charset="-120"/>
              </a:rPr>
              <a:t>P: Positive Emotion </a:t>
            </a:r>
            <a:r>
              <a:rPr lang="zh-TW" altLang="en-US" sz="2400" dirty="0">
                <a:latin typeface="PMingLiU" charset="-120"/>
                <a:ea typeface="PMingLiU" charset="-120"/>
                <a:cs typeface="PMingLiU" charset="-120"/>
              </a:rPr>
              <a:t>（ 積極情緒 ）</a:t>
            </a:r>
            <a:endParaRPr lang="en-US" sz="2400" dirty="0" smtClean="0">
              <a:latin typeface="PMingLiU" charset="-120"/>
              <a:ea typeface="PMingLiU" charset="-120"/>
              <a:cs typeface="PMingLiU" charset="-120"/>
            </a:endParaRPr>
          </a:p>
          <a:p>
            <a:r>
              <a:rPr lang="en-US" sz="2400" dirty="0" smtClean="0">
                <a:latin typeface="PMingLiU" charset="-120"/>
                <a:ea typeface="PMingLiU" charset="-120"/>
                <a:cs typeface="PMingLiU" charset="-120"/>
              </a:rPr>
              <a:t>E: Engagement </a:t>
            </a:r>
            <a:r>
              <a:rPr lang="zh-TW" altLang="en-US" sz="2400" dirty="0" smtClean="0">
                <a:latin typeface="PMingLiU" charset="-120"/>
                <a:ea typeface="PMingLiU" charset="-120"/>
                <a:cs typeface="PMingLiU" charset="-120"/>
              </a:rPr>
              <a:t>（投身）</a:t>
            </a:r>
            <a:endParaRPr lang="en-US" sz="2400" dirty="0" smtClean="0">
              <a:latin typeface="PMingLiU" charset="-120"/>
              <a:ea typeface="PMingLiU" charset="-120"/>
              <a:cs typeface="PMingLiU" charset="-120"/>
            </a:endParaRPr>
          </a:p>
          <a:p>
            <a:r>
              <a:rPr lang="en-US" sz="2400" dirty="0" smtClean="0">
                <a:latin typeface="PMingLiU" charset="-120"/>
                <a:ea typeface="PMingLiU" charset="-120"/>
                <a:cs typeface="PMingLiU" charset="-120"/>
              </a:rPr>
              <a:t>R: Relationships </a:t>
            </a:r>
            <a:r>
              <a:rPr lang="zh-TW" altLang="en-US" sz="2400" dirty="0">
                <a:latin typeface="PMingLiU" charset="-120"/>
                <a:ea typeface="PMingLiU" charset="-120"/>
                <a:cs typeface="PMingLiU" charset="-120"/>
              </a:rPr>
              <a:t>（ 關係 ）</a:t>
            </a:r>
            <a:endParaRPr lang="en-US" sz="2400" dirty="0" smtClean="0">
              <a:latin typeface="PMingLiU" charset="-120"/>
              <a:ea typeface="PMingLiU" charset="-120"/>
              <a:cs typeface="PMingLiU" charset="-120"/>
            </a:endParaRPr>
          </a:p>
          <a:p>
            <a:r>
              <a:rPr lang="en-US" sz="2400" dirty="0" smtClean="0">
                <a:latin typeface="PMingLiU" charset="-120"/>
                <a:ea typeface="PMingLiU" charset="-120"/>
                <a:cs typeface="PMingLiU" charset="-120"/>
              </a:rPr>
              <a:t>M: Meaning </a:t>
            </a:r>
            <a:r>
              <a:rPr lang="zh-TW" altLang="en-US" sz="2400" dirty="0" smtClean="0">
                <a:latin typeface="PMingLiU" charset="-120"/>
                <a:ea typeface="PMingLiU" charset="-120"/>
                <a:cs typeface="PMingLiU" charset="-120"/>
              </a:rPr>
              <a:t>（意義）</a:t>
            </a:r>
            <a:endParaRPr lang="en-US" sz="2400" dirty="0" smtClean="0">
              <a:latin typeface="PMingLiU" charset="-120"/>
              <a:ea typeface="PMingLiU" charset="-120"/>
              <a:cs typeface="PMingLiU" charset="-120"/>
            </a:endParaRPr>
          </a:p>
          <a:p>
            <a:r>
              <a:rPr lang="en-US" sz="2400" dirty="0" smtClean="0">
                <a:latin typeface="PMingLiU" charset="-120"/>
                <a:ea typeface="PMingLiU" charset="-120"/>
                <a:cs typeface="PMingLiU" charset="-120"/>
              </a:rPr>
              <a:t>A: Accomplishments </a:t>
            </a:r>
            <a:r>
              <a:rPr lang="zh-TW" altLang="en-US" sz="2400" dirty="0">
                <a:latin typeface="PMingLiU" charset="-120"/>
                <a:ea typeface="PMingLiU" charset="-120"/>
                <a:cs typeface="PMingLiU" charset="-120"/>
              </a:rPr>
              <a:t>（ 成就 ）</a:t>
            </a:r>
            <a:endParaRPr lang="en-US" sz="2400" dirty="0">
              <a:latin typeface="PMingLiU" charset="-120"/>
              <a:ea typeface="PMingLiU" charset="-120"/>
              <a:cs typeface="PMingLiU" charset="-120"/>
            </a:endParaRPr>
          </a:p>
        </p:txBody>
      </p:sp>
      <p:pic>
        <p:nvPicPr>
          <p:cNvPr id="11266" name="Picture 2" descr="mage result for Martin Seligman per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95792" y="2015732"/>
            <a:ext cx="3803461" cy="380346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39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405" y="804519"/>
            <a:ext cx="10092450" cy="1049235"/>
          </a:xfrm>
        </p:spPr>
        <p:txBody>
          <a:bodyPr/>
          <a:lstStyle/>
          <a:p>
            <a:r>
              <a:rPr lang="en-US" b="1" dirty="0" err="1" smtClean="0">
                <a:latin typeface="PMingLiU" panose="02020500000000000000" pitchFamily="18" charset="-120"/>
                <a:ea typeface="PMingLiU" panose="02020500000000000000" pitchFamily="18" charset="-120"/>
              </a:rPr>
              <a:t>兩者之比對</a:t>
            </a:r>
            <a:endParaRPr lang="en-US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0056612"/>
              </p:ext>
            </p:extLst>
          </p:nvPr>
        </p:nvGraphicFramePr>
        <p:xfrm>
          <a:off x="962404" y="2365250"/>
          <a:ext cx="9246121" cy="27663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90437"/>
                <a:gridCol w="3455684"/>
              </a:tblGrid>
              <a:tr h="6915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b="1" dirty="0">
                          <a:solidFill>
                            <a:schemeClr val="tx1"/>
                          </a:solidFill>
                          <a:effectLst/>
                        </a:rPr>
                        <a:t>在神的形象</a:t>
                      </a:r>
                      <a:r>
                        <a:rPr lang="zh-TW" sz="2400" b="1" dirty="0" smtClean="0">
                          <a:solidFill>
                            <a:schemeClr val="tx1"/>
                          </a:solidFill>
                          <a:effectLst/>
                        </a:rPr>
                        <a:t>裡</a:t>
                      </a:r>
                      <a:r>
                        <a:rPr lang="zh-TW" altLang="en-US" sz="2400" b="1" dirty="0" smtClean="0">
                          <a:solidFill>
                            <a:schemeClr val="tx1"/>
                          </a:solidFill>
                          <a:effectLst/>
                        </a:rPr>
                        <a:t>生活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8935" marR="78935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b="1" dirty="0">
                          <a:solidFill>
                            <a:schemeClr val="tx1"/>
                          </a:solidFill>
                          <a:effectLst/>
                        </a:rPr>
                        <a:t>積極心理學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</a:rPr>
                        <a:t> PERMA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8935" marR="78935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915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b="1" dirty="0">
                          <a:solidFill>
                            <a:schemeClr val="tx1"/>
                          </a:solidFill>
                          <a:effectLst/>
                        </a:rPr>
                        <a:t>我們是誰？知道自己存在之意義和目的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8935" marR="78935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b="1" dirty="0">
                          <a:solidFill>
                            <a:schemeClr val="tx1"/>
                          </a:solidFill>
                          <a:effectLst/>
                        </a:rPr>
                        <a:t>積極</a:t>
                      </a:r>
                      <a:r>
                        <a:rPr lang="zh-TW" sz="2400" b="1" dirty="0" smtClean="0">
                          <a:solidFill>
                            <a:schemeClr val="tx1"/>
                          </a:solidFill>
                          <a:effectLst/>
                        </a:rPr>
                        <a:t>情緒</a:t>
                      </a:r>
                      <a:r>
                        <a:rPr lang="zh-TW" altLang="en-US" sz="2400" b="1" dirty="0" smtClean="0">
                          <a:solidFill>
                            <a:schemeClr val="tx1"/>
                          </a:solidFill>
                          <a:effectLst/>
                        </a:rPr>
                        <a:t>、</a:t>
                      </a:r>
                      <a:r>
                        <a:rPr lang="zh-TW" sz="2400" b="1" dirty="0" smtClean="0">
                          <a:solidFill>
                            <a:schemeClr val="tx1"/>
                          </a:solidFill>
                          <a:effectLst/>
                        </a:rPr>
                        <a:t>意義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8935" marR="78935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915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b="1" dirty="0">
                          <a:solidFill>
                            <a:schemeClr val="tx1"/>
                          </a:solidFill>
                          <a:effectLst/>
                        </a:rPr>
                        <a:t>我們做什麼？完成神托付的使命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8935" marR="78935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b="1" dirty="0" smtClean="0">
                          <a:solidFill>
                            <a:schemeClr val="tx1"/>
                          </a:solidFill>
                          <a:effectLst/>
                        </a:rPr>
                        <a:t>投身</a:t>
                      </a:r>
                      <a:r>
                        <a:rPr lang="zh-TW" altLang="en-US" sz="2400" b="1" dirty="0" smtClean="0">
                          <a:solidFill>
                            <a:schemeClr val="tx1"/>
                          </a:solidFill>
                          <a:effectLst/>
                        </a:rPr>
                        <a:t>、</a:t>
                      </a:r>
                      <a:r>
                        <a:rPr lang="zh-TW" sz="2400" b="1" dirty="0" smtClean="0">
                          <a:solidFill>
                            <a:schemeClr val="tx1"/>
                          </a:solidFill>
                          <a:effectLst/>
                        </a:rPr>
                        <a:t>成就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8935" marR="78935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915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b="1" dirty="0">
                          <a:solidFill>
                            <a:schemeClr val="tx1"/>
                          </a:solidFill>
                          <a:effectLst/>
                        </a:rPr>
                        <a:t>我們如何與</a:t>
                      </a:r>
                      <a:r>
                        <a:rPr lang="zh-TW" sz="2400" b="1" dirty="0" smtClean="0">
                          <a:solidFill>
                            <a:schemeClr val="tx1"/>
                          </a:solidFill>
                          <a:effectLst/>
                        </a:rPr>
                        <a:t>他</a:t>
                      </a:r>
                      <a:r>
                        <a:rPr lang="zh-TW" altLang="en-US" sz="2400" b="1" dirty="0" smtClean="0">
                          <a:solidFill>
                            <a:schemeClr val="tx1"/>
                          </a:solidFill>
                          <a:effectLst/>
                        </a:rPr>
                        <a:t>者</a:t>
                      </a:r>
                      <a:r>
                        <a:rPr lang="zh-TW" sz="2400" b="1" dirty="0" smtClean="0">
                          <a:solidFill>
                            <a:schemeClr val="tx1"/>
                          </a:solidFill>
                          <a:effectLst/>
                        </a:rPr>
                        <a:t>聯繫</a:t>
                      </a:r>
                      <a:r>
                        <a:rPr lang="zh-TW" sz="2400" b="1" dirty="0">
                          <a:solidFill>
                            <a:schemeClr val="tx1"/>
                          </a:solidFill>
                          <a:effectLst/>
                        </a:rPr>
                        <a:t>？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8935" marR="78935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b="1" dirty="0">
                          <a:solidFill>
                            <a:schemeClr val="tx1"/>
                          </a:solidFill>
                          <a:effectLst/>
                        </a:rPr>
                        <a:t>關係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78935" marR="78935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1910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312" y="635185"/>
            <a:ext cx="9603275" cy="1049235"/>
          </a:xfrm>
        </p:spPr>
        <p:txBody>
          <a:bodyPr/>
          <a:lstStyle/>
          <a:p>
            <a:r>
              <a:rPr lang="zh-TW" altLang="en-US"/>
              <a:t>本質：我們是誰？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779" y="2083466"/>
            <a:ext cx="10384821" cy="3450613"/>
          </a:xfrm>
        </p:spPr>
        <p:txBody>
          <a:bodyPr>
            <a:normAutofit/>
          </a:bodyPr>
          <a:lstStyle/>
          <a:p>
            <a:r>
              <a:rPr lang="ja-JP" altLang="en-US" sz="2800" dirty="0"/>
              <a:t>創世記 </a:t>
            </a:r>
            <a:r>
              <a:rPr lang="en-US" altLang="ja-JP" sz="2800" dirty="0"/>
              <a:t>2:7 </a:t>
            </a:r>
            <a:r>
              <a:rPr lang="ja-JP" altLang="en-US" sz="2800" dirty="0"/>
              <a:t>：</a:t>
            </a:r>
            <a:r>
              <a:rPr lang="ja-JP" altLang="en-US" sz="2800" dirty="0" smtClean="0"/>
              <a:t>「</a:t>
            </a:r>
            <a:r>
              <a:rPr lang="zh-TW" altLang="en-US" sz="2800" dirty="0" smtClean="0"/>
              <a:t>耶和華</a:t>
            </a:r>
            <a:r>
              <a:rPr lang="zh-TW" altLang="en-US" sz="2800" dirty="0"/>
              <a:t>神用地上的</a:t>
            </a:r>
            <a:r>
              <a:rPr lang="zh-TW" altLang="en-US" sz="2800" dirty="0">
                <a:solidFill>
                  <a:srgbClr val="FF0000"/>
                </a:solidFill>
              </a:rPr>
              <a:t>塵土</a:t>
            </a:r>
            <a:r>
              <a:rPr lang="zh-TW" altLang="en-US" sz="2800" dirty="0"/>
              <a:t>造人，將</a:t>
            </a:r>
            <a:r>
              <a:rPr lang="zh-TW" altLang="en-US" sz="2800" dirty="0">
                <a:solidFill>
                  <a:srgbClr val="FF0000"/>
                </a:solidFill>
              </a:rPr>
              <a:t>生氣</a:t>
            </a:r>
            <a:r>
              <a:rPr lang="zh-TW" altLang="en-US" sz="2800" dirty="0"/>
              <a:t>吹在他鼻孔裡，他就成了</a:t>
            </a:r>
            <a:r>
              <a:rPr lang="zh-TW" altLang="en-US" sz="2800" dirty="0">
                <a:solidFill>
                  <a:srgbClr val="FF0000"/>
                </a:solidFill>
              </a:rPr>
              <a:t>有靈的活人</a:t>
            </a:r>
            <a:r>
              <a:rPr lang="zh-TW" altLang="en-US" sz="2800" dirty="0"/>
              <a:t>，名叫亞當</a:t>
            </a:r>
            <a:r>
              <a:rPr lang="zh-TW" altLang="en-US" sz="2800" dirty="0" smtClean="0"/>
              <a:t>。</a:t>
            </a:r>
            <a:r>
              <a:rPr lang="ja-JP" altLang="en-US" sz="2800" dirty="0"/>
              <a:t> 」</a:t>
            </a:r>
            <a:endParaRPr lang="en-US" altLang="zh-TW" sz="2800" dirty="0" smtClean="0"/>
          </a:p>
          <a:p>
            <a:r>
              <a:rPr lang="zh-TW" altLang="en-US" sz="2800" dirty="0"/>
              <a:t>不要從字面上解釋</a:t>
            </a:r>
            <a:r>
              <a:rPr lang="zh-TW" altLang="en-US" sz="2800" dirty="0" smtClean="0"/>
              <a:t>它，這表達了人具有物質的身體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但亦有神賦予的靈</a:t>
            </a:r>
            <a:r>
              <a:rPr lang="zh-TW" altLang="en-US" sz="2800" dirty="0"/>
              <a:t>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1922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839" y="640746"/>
            <a:ext cx="9603275" cy="1049235"/>
          </a:xfrm>
        </p:spPr>
        <p:txBody>
          <a:bodyPr/>
          <a:lstStyle/>
          <a:p>
            <a:r>
              <a:rPr lang="zh-TW" altLang="en-US" dirty="0"/>
              <a:t>本質：我們是誰？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752" y="2015732"/>
            <a:ext cx="9635487" cy="3450613"/>
          </a:xfrm>
        </p:spPr>
        <p:txBody>
          <a:bodyPr>
            <a:normAutofit/>
          </a:bodyPr>
          <a:lstStyle/>
          <a:p>
            <a:r>
              <a:rPr lang="ja-JP" altLang="en-US" sz="2800" dirty="0">
                <a:latin typeface="PMingLiU" charset="-120"/>
                <a:ea typeface="PMingLiU" charset="-120"/>
                <a:cs typeface="PMingLiU" charset="-120"/>
              </a:rPr>
              <a:t>創世記 </a:t>
            </a:r>
            <a:r>
              <a:rPr lang="en-US" altLang="ja-JP" sz="2800" dirty="0" smtClean="0">
                <a:latin typeface="PMingLiU" charset="-120"/>
                <a:ea typeface="PMingLiU" charset="-120"/>
                <a:cs typeface="PMingLiU" charset="-120"/>
              </a:rPr>
              <a:t>9</a:t>
            </a:r>
            <a:r>
              <a:rPr lang="ja-JP" altLang="en-US" sz="2800" dirty="0">
                <a:latin typeface="PMingLiU" charset="-120"/>
                <a:ea typeface="PMingLiU" charset="-120"/>
                <a:cs typeface="PMingLiU" charset="-120"/>
              </a:rPr>
              <a:t>：凡流人血的，他的血也必被人所流，因為神造人是照自己的形象造的。</a:t>
            </a:r>
            <a:endParaRPr lang="en-US" altLang="ja-JP" sz="2800" dirty="0">
              <a:latin typeface="PMingLiU" charset="-120"/>
              <a:ea typeface="PMingLiU" charset="-120"/>
              <a:cs typeface="PMingLiU" charset="-120"/>
            </a:endParaRPr>
          </a:p>
          <a:p>
            <a:r>
              <a:rPr lang="ja-JP" altLang="en-US" sz="2800" dirty="0" smtClean="0">
                <a:latin typeface="PMingLiU" charset="-120"/>
                <a:ea typeface="PMingLiU" charset="-120"/>
                <a:cs typeface="PMingLiU" charset="-120"/>
              </a:rPr>
              <a:t>詩</a:t>
            </a:r>
            <a:r>
              <a:rPr lang="ja-JP" altLang="en-US" sz="2800" dirty="0">
                <a:latin typeface="PMingLiU" charset="-120"/>
                <a:ea typeface="PMingLiU" charset="-120"/>
                <a:cs typeface="PMingLiU" charset="-120"/>
              </a:rPr>
              <a:t>篇 </a:t>
            </a:r>
            <a:r>
              <a:rPr lang="en-US" altLang="ja-JP" sz="2800" dirty="0" smtClean="0">
                <a:latin typeface="PMingLiU" charset="-120"/>
                <a:ea typeface="PMingLiU" charset="-120"/>
                <a:cs typeface="PMingLiU" charset="-120"/>
              </a:rPr>
              <a:t>8</a:t>
            </a:r>
            <a:r>
              <a:rPr lang="ja-JP" altLang="en-US" sz="2800" dirty="0">
                <a:latin typeface="PMingLiU" charset="-120"/>
                <a:ea typeface="PMingLiU" charset="-120"/>
                <a:cs typeface="PMingLiU" charset="-120"/>
              </a:rPr>
              <a:t>：</a:t>
            </a:r>
            <a:r>
              <a:rPr lang="zh-TW" altLang="en-US" sz="2800" dirty="0" smtClean="0">
                <a:latin typeface="PMingLiU" charset="-120"/>
                <a:ea typeface="PMingLiU" charset="-120"/>
                <a:cs typeface="PMingLiU" charset="-120"/>
              </a:rPr>
              <a:t>我</a:t>
            </a:r>
            <a:r>
              <a:rPr lang="zh-TW" altLang="en-US" sz="2800" dirty="0">
                <a:latin typeface="PMingLiU" charset="-120"/>
                <a:ea typeface="PMingLiU" charset="-120"/>
                <a:cs typeface="PMingLiU" charset="-120"/>
              </a:rPr>
              <a:t>觀看你指頭所造的天，並你所陳設的月亮星宿，便說：「人算什麼，你竟顧念他？世人算什麼，你竟眷顧他？你叫他比天使微小一點，並賜他</a:t>
            </a:r>
            <a:r>
              <a:rPr lang="zh-TW" altLang="en-US" sz="2800" dirty="0">
                <a:solidFill>
                  <a:srgbClr val="FF0000"/>
                </a:solidFill>
                <a:latin typeface="PMingLiU" charset="-120"/>
                <a:ea typeface="PMingLiU" charset="-120"/>
                <a:cs typeface="PMingLiU" charset="-120"/>
              </a:rPr>
              <a:t>榮耀尊貴</a:t>
            </a:r>
            <a:r>
              <a:rPr lang="zh-TW" altLang="en-US" sz="2800" dirty="0">
                <a:latin typeface="PMingLiU" charset="-120"/>
                <a:ea typeface="PMingLiU" charset="-120"/>
                <a:cs typeface="PMingLiU" charset="-120"/>
              </a:rPr>
              <a:t>為冠冕</a:t>
            </a:r>
            <a:r>
              <a:rPr lang="zh-TW" altLang="en-US" sz="2800" dirty="0" smtClean="0">
                <a:latin typeface="PMingLiU" charset="-120"/>
                <a:ea typeface="PMingLiU" charset="-120"/>
                <a:cs typeface="PMingLiU" charset="-120"/>
              </a:rPr>
              <a:t>。</a:t>
            </a:r>
            <a:r>
              <a:rPr lang="zh-TW" altLang="en-US" sz="2800" dirty="0">
                <a:latin typeface="PMingLiU" charset="-120"/>
                <a:ea typeface="PMingLiU" charset="-120"/>
                <a:cs typeface="PMingLiU" charset="-120"/>
              </a:rPr>
              <a:t>」</a:t>
            </a:r>
            <a:endParaRPr lang="en-US" sz="2800" dirty="0">
              <a:latin typeface="PMingLiU" charset="-120"/>
              <a:ea typeface="PMingLiU" charset="-120"/>
              <a:cs typeface="PMingLiU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5752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855318"/>
            <a:ext cx="10191253" cy="1049235"/>
          </a:xfrm>
        </p:spPr>
        <p:txBody>
          <a:bodyPr/>
          <a:lstStyle/>
          <a:p>
            <a:r>
              <a:rPr lang="zh-TW" altLang="en-US" dirty="0"/>
              <a:t>本質：我們是誰？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1" y="2134265"/>
            <a:ext cx="6587066" cy="3450613"/>
          </a:xfrm>
        </p:spPr>
        <p:txBody>
          <a:bodyPr>
            <a:normAutofit/>
          </a:bodyPr>
          <a:lstStyle/>
          <a:p>
            <a:r>
              <a:rPr lang="zh-TW" altLang="en-US" sz="2400" dirty="0"/>
              <a:t>聖經的創世故事發生在古代</a:t>
            </a:r>
            <a:r>
              <a:rPr lang="zh-TW" altLang="en-US" sz="2400" dirty="0" smtClean="0"/>
              <a:t>近東</a:t>
            </a:r>
            <a:r>
              <a:rPr lang="zh-TW" altLang="en-US" sz="2400" dirty="0"/>
              <a:t>，</a:t>
            </a:r>
            <a:r>
              <a:rPr lang="zh-TW" altLang="en-US" sz="2400" dirty="0" smtClean="0"/>
              <a:t>當時</a:t>
            </a:r>
            <a:r>
              <a:rPr lang="zh-TW" altLang="en-US" sz="2400" dirty="0"/>
              <a:t>還有其他文化的創世</a:t>
            </a:r>
            <a:r>
              <a:rPr lang="zh-TW" altLang="en-US" sz="2400" dirty="0" smtClean="0"/>
              <a:t>傳說</a:t>
            </a:r>
            <a:r>
              <a:rPr lang="zh-TW" altLang="en-US" sz="2400" dirty="0"/>
              <a:t>。</a:t>
            </a:r>
            <a:r>
              <a:rPr lang="zh-TW" altLang="en-US" sz="2400" dirty="0" smtClean="0"/>
              <a:t> </a:t>
            </a:r>
            <a:endParaRPr lang="en-US" altLang="zh-TW" sz="2400" dirty="0" smtClean="0"/>
          </a:p>
          <a:p>
            <a:r>
              <a:rPr lang="zh-TW" altLang="en-US" sz="2400" dirty="0"/>
              <a:t>根據阿特拉哈西斯</a:t>
            </a:r>
            <a:r>
              <a:rPr lang="zh-TW" altLang="en-US" sz="2400" dirty="0" smtClean="0"/>
              <a:t>（ </a:t>
            </a:r>
            <a:r>
              <a:rPr lang="en-US" altLang="zh-TW" sz="2400" dirty="0" err="1" smtClean="0"/>
              <a:t>Atrahasis</a:t>
            </a:r>
            <a:r>
              <a:rPr lang="zh-TW" altLang="en-US" sz="2400" dirty="0"/>
              <a:t> </a:t>
            </a:r>
            <a:r>
              <a:rPr lang="zh-TW" altLang="en-US" sz="2400" dirty="0" smtClean="0"/>
              <a:t>）的神話，</a:t>
            </a:r>
            <a:r>
              <a:rPr lang="zh-TW" altLang="en-US" sz="2400" dirty="0"/>
              <a:t>有兩種類型的神：</a:t>
            </a:r>
            <a:r>
              <a:rPr lang="zh-TW" altLang="en-US" sz="2400" dirty="0" smtClean="0"/>
              <a:t>上</a:t>
            </a:r>
            <a:r>
              <a:rPr lang="zh-TW" altLang="en-US" sz="2400" dirty="0"/>
              <a:t>等</a:t>
            </a:r>
            <a:r>
              <a:rPr lang="zh-TW" altLang="en-US" sz="2400" dirty="0" smtClean="0"/>
              <a:t>神和</a:t>
            </a:r>
            <a:r>
              <a:rPr lang="zh-TW" altLang="en-US" sz="2400" dirty="0"/>
              <a:t>下等神</a:t>
            </a:r>
            <a:r>
              <a:rPr lang="zh-TW" altLang="en-US" sz="2400" dirty="0" smtClean="0"/>
              <a:t>。</a:t>
            </a:r>
            <a:r>
              <a:rPr lang="zh-TW" altLang="en-US" sz="2400" dirty="0"/>
              <a:t>上等神</a:t>
            </a:r>
            <a:r>
              <a:rPr lang="zh-TW" altLang="en-US" sz="2400" dirty="0" smtClean="0"/>
              <a:t>指派</a:t>
            </a:r>
            <a:r>
              <a:rPr lang="zh-TW" altLang="en-US" sz="2400" dirty="0"/>
              <a:t>下等神來</a:t>
            </a:r>
            <a:r>
              <a:rPr lang="zh-TW" altLang="en-US" sz="2400" dirty="0" smtClean="0"/>
              <a:t>做勞動，</a:t>
            </a:r>
            <a:r>
              <a:rPr lang="zh-TW" altLang="en-US" sz="2400" dirty="0"/>
              <a:t>但四十年後</a:t>
            </a:r>
            <a:r>
              <a:rPr lang="zh-TW" altLang="en-US" sz="2400" dirty="0" smtClean="0"/>
              <a:t>，</a:t>
            </a:r>
            <a:r>
              <a:rPr lang="zh-TW" altLang="en-US" sz="2400" dirty="0"/>
              <a:t>下等神</a:t>
            </a:r>
            <a:r>
              <a:rPr lang="zh-TW" altLang="en-US" sz="2400" dirty="0" smtClean="0"/>
              <a:t>叛逆</a:t>
            </a:r>
            <a:r>
              <a:rPr lang="zh-TW" altLang="en-US" sz="2400" dirty="0"/>
              <a:t>上等</a:t>
            </a:r>
            <a:r>
              <a:rPr lang="zh-TW" altLang="en-US" sz="2400" dirty="0" smtClean="0"/>
              <a:t>神</a:t>
            </a:r>
            <a:r>
              <a:rPr lang="zh-TW" altLang="en-US" sz="2400" dirty="0"/>
              <a:t>，</a:t>
            </a:r>
            <a:r>
              <a:rPr lang="zh-TW" altLang="en-US" sz="2400" dirty="0" smtClean="0"/>
              <a:t>並</a:t>
            </a:r>
            <a:r>
              <a:rPr lang="zh-TW" altLang="en-US" sz="2400" dirty="0"/>
              <a:t>拒絕繼續工作。 </a:t>
            </a:r>
            <a:r>
              <a:rPr lang="zh-TW" altLang="en-US" sz="2400" dirty="0" smtClean="0"/>
              <a:t>於是</a:t>
            </a:r>
            <a:r>
              <a:rPr lang="zh-TW" altLang="en-US" sz="2400" dirty="0"/>
              <a:t>上等神</a:t>
            </a:r>
            <a:r>
              <a:rPr lang="zh-TW" altLang="en-US" sz="2400" dirty="0" smtClean="0"/>
              <a:t>創造</a:t>
            </a:r>
            <a:r>
              <a:rPr lang="zh-TW" altLang="en-US" sz="2400" dirty="0"/>
              <a:t>人類</a:t>
            </a:r>
            <a:r>
              <a:rPr lang="zh-TW" altLang="en-US" sz="2400" dirty="0" smtClean="0"/>
              <a:t>來取代罷工的下等神，</a:t>
            </a:r>
            <a:r>
              <a:rPr lang="zh-TW" altLang="en-US" sz="2400" dirty="0"/>
              <a:t>人類只不過</a:t>
            </a:r>
            <a:r>
              <a:rPr lang="zh-TW" altLang="en-US" sz="2400" dirty="0" smtClean="0"/>
              <a:t>是神的</a:t>
            </a:r>
            <a:r>
              <a:rPr lang="zh-TW" altLang="en-US" sz="2400" dirty="0" smtClean="0">
                <a:solidFill>
                  <a:srgbClr val="FF0000"/>
                </a:solidFill>
              </a:rPr>
              <a:t>工具</a:t>
            </a:r>
            <a:r>
              <a:rPr lang="zh-TW" altLang="en-US" sz="2400" dirty="0"/>
              <a:t>。</a:t>
            </a:r>
            <a:endParaRPr lang="en-US" sz="2400" dirty="0"/>
          </a:p>
        </p:txBody>
      </p:sp>
      <p:pic>
        <p:nvPicPr>
          <p:cNvPr id="4098" name="Picture 2" descr="mage result for ç½·å·¥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6800" y="2286000"/>
            <a:ext cx="4368800" cy="290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525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713" y="586154"/>
            <a:ext cx="9603275" cy="1049235"/>
          </a:xfrm>
        </p:spPr>
        <p:txBody>
          <a:bodyPr/>
          <a:lstStyle/>
          <a:p>
            <a:r>
              <a:rPr lang="zh-TW" altLang="en-US" dirty="0"/>
              <a:t>本質：我們是誰？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532" y="2015733"/>
            <a:ext cx="4929000" cy="3450613"/>
          </a:xfrm>
        </p:spPr>
        <p:txBody>
          <a:bodyPr>
            <a:noAutofit/>
          </a:bodyPr>
          <a:lstStyle/>
          <a:p>
            <a:r>
              <a:rPr lang="zh-TW" altLang="en-US" sz="2800" dirty="0"/>
              <a:t>因為我們是按照上帝的形象造的，所以人類</a:t>
            </a:r>
            <a:r>
              <a:rPr lang="zh-TW" altLang="en-US" sz="2800"/>
              <a:t>本身</a:t>
            </a:r>
            <a:r>
              <a:rPr lang="zh-TW" altLang="en-US" sz="2800" smtClean="0"/>
              <a:t>就有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內在</a:t>
            </a:r>
            <a:r>
              <a:rPr lang="zh-TW" altLang="en-US" sz="2800" dirty="0" smtClean="0"/>
              <a:t>價值、</a:t>
            </a:r>
            <a:r>
              <a:rPr lang="zh-TW" altLang="en-US" sz="2800" b="1" smtClean="0">
                <a:solidFill>
                  <a:srgbClr val="FF0000"/>
                </a:solidFill>
              </a:rPr>
              <a:t>內在</a:t>
            </a:r>
            <a:r>
              <a:rPr lang="zh-TW" altLang="en-US" sz="2800" smtClean="0"/>
              <a:t>尊嚴。</a:t>
            </a:r>
            <a:endParaRPr lang="en-US" altLang="zh-TW" sz="2800" dirty="0" smtClean="0"/>
          </a:p>
          <a:p>
            <a:r>
              <a:rPr lang="zh-TW" altLang="en-US" sz="2800" dirty="0" smtClean="0"/>
              <a:t>這不</a:t>
            </a:r>
            <a:r>
              <a:rPr lang="zh-TW" altLang="en-US" sz="2800" dirty="0"/>
              <a:t>取決於</a:t>
            </a:r>
            <a:r>
              <a:rPr lang="zh-TW" altLang="en-US" sz="2800" dirty="0" smtClean="0"/>
              <a:t>你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外在</a:t>
            </a:r>
            <a:r>
              <a:rPr lang="zh-TW" altLang="en-US" sz="2800" dirty="0" smtClean="0"/>
              <a:t>的</a:t>
            </a:r>
            <a:r>
              <a:rPr lang="zh-TW" altLang="en-US" sz="2800" dirty="0"/>
              <a:t>頭銜（博士，醫生，律師）或你賺了多少錢，或者你有</a:t>
            </a:r>
            <a:r>
              <a:rPr lang="zh-TW" altLang="en-US" sz="2800" dirty="0" smtClean="0"/>
              <a:t>多麼年輕貎美。</a:t>
            </a:r>
            <a:endParaRPr lang="en-US" altLang="zh-TW" sz="2800" dirty="0" smtClean="0"/>
          </a:p>
        </p:txBody>
      </p:sp>
      <p:pic>
        <p:nvPicPr>
          <p:cNvPr id="1026" name="Picture 2" descr="in-up gir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4143" y="586154"/>
            <a:ext cx="2784142" cy="417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naissance peo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39897" y="1642038"/>
            <a:ext cx="2927428" cy="439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442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502" y="818167"/>
            <a:ext cx="10263283" cy="1049235"/>
          </a:xfrm>
        </p:spPr>
        <p:txBody>
          <a:bodyPr/>
          <a:lstStyle/>
          <a:p>
            <a:r>
              <a:rPr lang="zh-TW" altLang="en-US" dirty="0"/>
              <a:t>本質：我們是誰？</a:t>
            </a:r>
            <a:r>
              <a:rPr lang="en-US" altLang="zh-TW" dirty="0"/>
              <a:t/>
            </a:r>
            <a:br>
              <a:rPr lang="en-US" altLang="zh-TW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502" y="2070323"/>
            <a:ext cx="7065218" cy="436095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人不是</a:t>
            </a:r>
            <a:r>
              <a:rPr lang="en-US" sz="2400" b="1" dirty="0" smtClean="0">
                <a:solidFill>
                  <a:srgbClr val="FF0000"/>
                </a:solidFill>
              </a:rPr>
              <a:t>物</a:t>
            </a:r>
            <a:r>
              <a:rPr lang="zh-TW" altLang="en-US" sz="2400" dirty="0"/>
              <a:t> ， </a:t>
            </a:r>
            <a:r>
              <a:rPr lang="en-US" sz="2400" dirty="0" smtClean="0"/>
              <a:t>人不是</a:t>
            </a:r>
            <a:r>
              <a:rPr lang="en-US" sz="2400" b="1" dirty="0" smtClean="0">
                <a:solidFill>
                  <a:srgbClr val="FF0000"/>
                </a:solidFill>
              </a:rPr>
              <a:t>工具</a:t>
            </a:r>
            <a:r>
              <a:rPr lang="zh-TW" altLang="en-US" sz="2400" dirty="0"/>
              <a:t> 。</a:t>
            </a:r>
            <a:endParaRPr lang="en-US" sz="2400" dirty="0" smtClean="0"/>
          </a:p>
          <a:p>
            <a:r>
              <a:rPr lang="zh-TW" altLang="en-US" sz="2400" dirty="0"/>
              <a:t>劉少奇的</a:t>
            </a:r>
            <a:r>
              <a:rPr lang="en-US" altLang="zh-TW" sz="2400" dirty="0"/>
              <a:t>《</a:t>
            </a:r>
            <a:r>
              <a:rPr lang="zh-TW" altLang="en-US" sz="2400" dirty="0"/>
              <a:t>論共產黨員的修養</a:t>
            </a:r>
            <a:r>
              <a:rPr lang="en-US" altLang="zh-TW" sz="2400" dirty="0" smtClean="0"/>
              <a:t>》</a:t>
            </a:r>
            <a:r>
              <a:rPr lang="zh-TW" altLang="en-US" sz="2400" dirty="0" smtClean="0"/>
              <a:t>要求人做</a:t>
            </a:r>
            <a:r>
              <a:rPr lang="zh-TW" altLang="en-US" sz="2400" dirty="0"/>
              <a:t>「黨的馴服工具</a:t>
            </a:r>
            <a:r>
              <a:rPr lang="zh-TW" altLang="en-US" sz="2400" dirty="0" smtClean="0"/>
              <a:t>」</a:t>
            </a:r>
            <a:endParaRPr lang="en-US" altLang="zh-TW" sz="2400" dirty="0" smtClean="0"/>
          </a:p>
          <a:p>
            <a:r>
              <a:rPr lang="en-US" altLang="zh-TW" sz="2400" dirty="0"/>
              <a:t>1958</a:t>
            </a:r>
            <a:r>
              <a:rPr lang="zh-TW" altLang="en-US" sz="2400" dirty="0"/>
              <a:t>年接受</a:t>
            </a:r>
            <a:r>
              <a:rPr lang="zh-TW" altLang="en-US" sz="2400" dirty="0" smtClean="0"/>
              <a:t>北京日報採采訪</a:t>
            </a:r>
            <a:r>
              <a:rPr lang="zh-TW" altLang="en-US" sz="2400" dirty="0"/>
              <a:t>，</a:t>
            </a:r>
            <a:r>
              <a:rPr lang="zh-TW" altLang="en-US" sz="2400" dirty="0" smtClean="0"/>
              <a:t>編輯：</a:t>
            </a:r>
            <a:r>
              <a:rPr lang="zh-TW" altLang="en-US" sz="2400" dirty="0"/>
              <a:t> 「</a:t>
            </a:r>
            <a:r>
              <a:rPr lang="zh-TW" altLang="en-US" sz="2400" dirty="0" smtClean="0"/>
              <a:t>有</a:t>
            </a:r>
            <a:r>
              <a:rPr lang="zh-TW" altLang="en-US" sz="2400" dirty="0"/>
              <a:t>人說黨讓作什麼就作什麼沒出息，對於作黨的馴服的工具想不通</a:t>
            </a:r>
            <a:r>
              <a:rPr lang="zh-TW" altLang="en-US" sz="2400" dirty="0" smtClean="0"/>
              <a:t>。</a:t>
            </a:r>
            <a:r>
              <a:rPr lang="zh-TW" altLang="en-US" sz="2400" dirty="0"/>
              <a:t> 」</a:t>
            </a:r>
            <a:r>
              <a:rPr lang="zh-TW" altLang="en-US" sz="2400" dirty="0" smtClean="0"/>
              <a:t>劉少奇：</a:t>
            </a:r>
            <a:r>
              <a:rPr lang="zh-TW" altLang="en-US" sz="2400" dirty="0"/>
              <a:t> 「</a:t>
            </a:r>
            <a:r>
              <a:rPr lang="zh-TW" altLang="en-US" sz="2400" dirty="0" smtClean="0"/>
              <a:t>不</a:t>
            </a:r>
            <a:r>
              <a:rPr lang="zh-TW" altLang="en-US" sz="2400" dirty="0"/>
              <a:t>做工具，做什麼？作黨的工具好不好？作馴服的工具好不好？很好</a:t>
            </a:r>
            <a:r>
              <a:rPr lang="zh-TW" altLang="en-US" sz="2400" dirty="0" smtClean="0"/>
              <a:t>。</a:t>
            </a:r>
            <a:r>
              <a:rPr lang="zh-TW" altLang="en-US" sz="2400" dirty="0"/>
              <a:t> 」</a:t>
            </a:r>
            <a:endParaRPr lang="en-US" sz="2400" dirty="0"/>
          </a:p>
        </p:txBody>
      </p:sp>
      <p:pic>
        <p:nvPicPr>
          <p:cNvPr id="3074" name="Picture 2" descr="mage result for åå°å¥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4327" y="2070323"/>
            <a:ext cx="3526019" cy="233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743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933" y="804519"/>
            <a:ext cx="6522621" cy="1049235"/>
          </a:xfrm>
        </p:spPr>
        <p:txBody>
          <a:bodyPr/>
          <a:lstStyle/>
          <a:p>
            <a:r>
              <a:rPr lang="zh-TW" altLang="en-US" dirty="0"/>
              <a:t>本質：我們是誰？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668" y="2015732"/>
            <a:ext cx="8128000" cy="3877068"/>
          </a:xfrm>
        </p:spPr>
        <p:txBody>
          <a:bodyPr>
            <a:normAutofit/>
          </a:bodyPr>
          <a:lstStyle/>
          <a:p>
            <a:r>
              <a:rPr lang="zh-TW" altLang="en-US" sz="2400" dirty="0" smtClean="0"/>
              <a:t>托馬斯</a:t>
            </a:r>
            <a:r>
              <a:rPr lang="en-US" altLang="zh-TW" sz="2400" dirty="0"/>
              <a:t>‧</a:t>
            </a:r>
            <a:r>
              <a:rPr lang="zh-TW" altLang="en-US" sz="2400" dirty="0" smtClean="0"/>
              <a:t>杰斐遜 （</a:t>
            </a:r>
            <a:r>
              <a:rPr lang="en-US" altLang="zh-TW" sz="2400" dirty="0" smtClean="0"/>
              <a:t>Thomas Jefferson</a:t>
            </a:r>
            <a:r>
              <a:rPr lang="zh-TW" altLang="en-US" sz="2400" dirty="0" smtClean="0"/>
              <a:t>）</a:t>
            </a:r>
            <a:endParaRPr lang="en-US" altLang="zh-TW" sz="2400" dirty="0" smtClean="0"/>
          </a:p>
          <a:p>
            <a:r>
              <a:rPr lang="en-US" altLang="zh-TW" sz="2400" dirty="0" smtClean="0"/>
              <a:t>1776</a:t>
            </a:r>
            <a:r>
              <a:rPr lang="zh-TW" altLang="en-US" sz="2400" dirty="0" smtClean="0"/>
              <a:t>年獨立</a:t>
            </a:r>
            <a:r>
              <a:rPr lang="zh-TW" altLang="en-US" sz="2400" dirty="0"/>
              <a:t>宣言：所有</a:t>
            </a:r>
            <a:r>
              <a:rPr lang="zh-TW" altLang="en-US" sz="2400" dirty="0" smtClean="0"/>
              <a:t>人都是生來</a:t>
            </a:r>
            <a:r>
              <a:rPr lang="zh-TW" altLang="en-US" sz="2400" dirty="0"/>
              <a:t>平等的，</a:t>
            </a:r>
            <a:r>
              <a:rPr lang="zh-TW" altLang="en-US" sz="2400" dirty="0" smtClean="0"/>
              <a:t>政府需要保護人民</a:t>
            </a:r>
            <a:r>
              <a:rPr lang="zh-TW" altLang="en-US" sz="2400" dirty="0" smtClean="0">
                <a:solidFill>
                  <a:srgbClr val="FF0000"/>
                </a:solidFill>
              </a:rPr>
              <a:t>不可</a:t>
            </a:r>
            <a:r>
              <a:rPr lang="zh-TW" altLang="en-US" sz="2400" dirty="0">
                <a:solidFill>
                  <a:srgbClr val="FF0000"/>
                </a:solidFill>
              </a:rPr>
              <a:t>剝奪的自然權利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r>
              <a:rPr 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仍未完善</a:t>
            </a:r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 ， </a:t>
            </a:r>
            <a:r>
              <a:rPr 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黑奴和女性仍不能享受平等待遇</a:t>
            </a:r>
            <a:r>
              <a:rPr lang="zh-TW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TW" sz="2400" dirty="0" smtClean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dirty="0"/>
              <a:t>因為</a:t>
            </a:r>
            <a:r>
              <a:rPr lang="zh-TW" altLang="en-US" sz="2400" dirty="0" smtClean="0"/>
              <a:t>人類由神</a:t>
            </a:r>
            <a:r>
              <a:rPr lang="zh-TW" altLang="en-US" sz="2400" dirty="0"/>
              <a:t>所</a:t>
            </a:r>
            <a:r>
              <a:rPr lang="zh-TW" altLang="en-US" sz="2400" dirty="0" smtClean="0"/>
              <a:t>創造</a:t>
            </a:r>
            <a:r>
              <a:rPr lang="zh-TW" altLang="en-US" sz="2400" dirty="0"/>
              <a:t>，所以自然權利是與生俱來</a:t>
            </a:r>
            <a:r>
              <a:rPr lang="zh-TW" altLang="en-US" sz="2400" dirty="0" smtClean="0"/>
              <a:t>的</a:t>
            </a:r>
            <a:r>
              <a:rPr lang="zh-TW" altLang="en-US" sz="2400" dirty="0"/>
              <a:t>，</a:t>
            </a:r>
            <a:r>
              <a:rPr lang="zh-TW" altLang="en-US" sz="2400" dirty="0" smtClean="0"/>
              <a:t>並</a:t>
            </a:r>
            <a:r>
              <a:rPr lang="zh-TW" altLang="en-US" sz="2400" dirty="0"/>
              <a:t>不是由政府</a:t>
            </a:r>
            <a:r>
              <a:rPr lang="zh-TW" altLang="en-US" sz="2400" dirty="0" smtClean="0"/>
              <a:t>「恩</a:t>
            </a:r>
            <a:r>
              <a:rPr lang="en-US" altLang="zh-TW" sz="2400" dirty="0" smtClean="0"/>
              <a:t>𧶽</a:t>
            </a:r>
            <a:r>
              <a:rPr lang="zh-TW" altLang="en-US" sz="2400" dirty="0"/>
              <a:t> 」的；基本人權是</a:t>
            </a:r>
            <a:r>
              <a:rPr lang="zh-TW" altLang="en-US" sz="2400" dirty="0" smtClean="0"/>
              <a:t>普世價值</a:t>
            </a:r>
            <a:r>
              <a:rPr lang="zh-TW" altLang="en-US" sz="2400" dirty="0"/>
              <a:t>，</a:t>
            </a:r>
            <a:r>
              <a:rPr lang="zh-TW" altLang="en-US" sz="2400" dirty="0" smtClean="0"/>
              <a:t>並</a:t>
            </a:r>
            <a:r>
              <a:rPr lang="zh-TW" altLang="en-US" sz="2400" dirty="0"/>
              <a:t>不會隨著文化處境而</a:t>
            </a:r>
            <a:r>
              <a:rPr lang="zh-TW" altLang="en-US" sz="2400" dirty="0" smtClean="0"/>
              <a:t>改變</a:t>
            </a:r>
            <a:r>
              <a:rPr lang="zh-TW" altLang="en-US" sz="2400" dirty="0"/>
              <a:t>。</a:t>
            </a:r>
            <a:endParaRPr lang="en-US" sz="2400" dirty="0"/>
          </a:p>
        </p:txBody>
      </p:sp>
      <p:pic>
        <p:nvPicPr>
          <p:cNvPr id="2050" name="Picture 2" descr="effersonthom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9180" y="2015732"/>
            <a:ext cx="3052670" cy="363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646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343" y="804519"/>
            <a:ext cx="10099511" cy="1049235"/>
          </a:xfrm>
        </p:spPr>
        <p:txBody>
          <a:bodyPr/>
          <a:lstStyle/>
          <a:p>
            <a:r>
              <a:rPr lang="zh-TW" altLang="en-US" dirty="0"/>
              <a:t>本質：我們是誰？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570" y="2015732"/>
            <a:ext cx="5152030" cy="3450613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基督徒相信每個人都有不可以被剝奪的權利和</a:t>
            </a:r>
            <a:r>
              <a:rPr lang="zh-TW" altLang="en-US" sz="2800" dirty="0" smtClean="0"/>
              <a:t>尊嚴。</a:t>
            </a:r>
            <a:endParaRPr lang="en-US" altLang="zh-TW" sz="2800" dirty="0" smtClean="0"/>
          </a:p>
          <a:p>
            <a:r>
              <a:rPr lang="zh-TW" altLang="en-US" sz="2800" dirty="0" smtClean="0"/>
              <a:t>縱觀</a:t>
            </a:r>
            <a:r>
              <a:rPr lang="zh-TW" altLang="en-US" sz="2800" dirty="0"/>
              <a:t>歷史，基督徒反對任何違反人類尊嚴的行為，例如殺嬰、販賣人口、種族歧視</a:t>
            </a:r>
            <a:r>
              <a:rPr lang="zh-TW" altLang="en-US" sz="2800" dirty="0" smtClean="0"/>
              <a:t>等</a:t>
            </a:r>
            <a:r>
              <a:rPr lang="zh-TW" altLang="en-US" sz="2800" dirty="0"/>
              <a:t>。</a:t>
            </a:r>
            <a:endParaRPr lang="en-US" sz="2800" dirty="0"/>
          </a:p>
        </p:txBody>
      </p:sp>
      <p:pic>
        <p:nvPicPr>
          <p:cNvPr id="3074" name="Picture 2" descr="mage result for æ®ºå¥³å¬°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6459" y="2015732"/>
            <a:ext cx="4203511" cy="31476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265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067" y="804519"/>
            <a:ext cx="10055787" cy="1049235"/>
          </a:xfrm>
        </p:spPr>
        <p:txBody>
          <a:bodyPr/>
          <a:lstStyle/>
          <a:p>
            <a:r>
              <a:rPr lang="zh-TW" altLang="en-US" dirty="0"/>
              <a:t>對我們的意義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9067" y="2015732"/>
            <a:ext cx="10055788" cy="3450613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一方面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我們</a:t>
            </a:r>
            <a:r>
              <a:rPr lang="zh-TW" altLang="en-US" sz="2800" dirty="0"/>
              <a:t>需要</a:t>
            </a:r>
            <a:r>
              <a:rPr lang="zh-TW" altLang="en-US" sz="2800" dirty="0" smtClean="0"/>
              <a:t>肯定自己</a:t>
            </a:r>
            <a:r>
              <a:rPr lang="zh-TW" altLang="en-US" sz="2800" dirty="0"/>
              <a:t>因為具有神的形象</a:t>
            </a:r>
            <a:r>
              <a:rPr lang="zh-TW" altLang="en-US" sz="2800" dirty="0" smtClean="0"/>
              <a:t>，而具有</a:t>
            </a:r>
            <a:r>
              <a:rPr lang="zh-TW" altLang="en-US" sz="2800" dirty="0"/>
              <a:t>不可剝奪的內在價值和</a:t>
            </a:r>
            <a:r>
              <a:rPr lang="zh-TW" altLang="en-US" sz="2800" dirty="0" smtClean="0"/>
              <a:t>權利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我們</a:t>
            </a:r>
            <a:r>
              <a:rPr lang="zh-TW" altLang="en-US" sz="2800" dirty="0"/>
              <a:t>最根本的價值並不是建基在外在的東西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r>
              <a:rPr lang="zh-TW" altLang="en-US" sz="2800" dirty="0" smtClean="0"/>
              <a:t>另一方面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我們</a:t>
            </a:r>
            <a:r>
              <a:rPr lang="zh-TW" altLang="en-US" sz="2800" dirty="0"/>
              <a:t>需要尊重其他</a:t>
            </a:r>
            <a:r>
              <a:rPr lang="zh-TW" altLang="en-US" sz="2800" dirty="0" smtClean="0"/>
              <a:t>人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不</a:t>
            </a:r>
            <a:r>
              <a:rPr lang="zh-TW" altLang="en-US" sz="2800" dirty="0"/>
              <a:t>應該在</a:t>
            </a:r>
            <a:r>
              <a:rPr lang="zh-TW" altLang="en-US" sz="2800" dirty="0">
                <a:solidFill>
                  <a:srgbClr val="FF0000"/>
                </a:solidFill>
              </a:rPr>
              <a:t>無</a:t>
            </a:r>
            <a:r>
              <a:rPr lang="zh-TW" altLang="en-US" sz="2800" dirty="0" smtClean="0">
                <a:solidFill>
                  <a:srgbClr val="FF0000"/>
                </a:solidFill>
              </a:rPr>
              <a:t>意識中</a:t>
            </a:r>
            <a:r>
              <a:rPr lang="zh-TW" altLang="en-US" sz="2800" dirty="0"/>
              <a:t>將人視為</a:t>
            </a:r>
            <a:r>
              <a:rPr lang="zh-TW" altLang="en-US" sz="2800" dirty="0" smtClean="0">
                <a:solidFill>
                  <a:srgbClr val="FF0000"/>
                </a:solidFill>
              </a:rPr>
              <a:t>工具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r>
              <a:rPr lang="zh-TW" altLang="en-US" sz="2800" dirty="0"/>
              <a:t> 我有這樣做嗎？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349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594" y="776542"/>
            <a:ext cx="9603275" cy="1049235"/>
          </a:xfrm>
        </p:spPr>
        <p:txBody>
          <a:bodyPr/>
          <a:lstStyle/>
          <a:p>
            <a:r>
              <a:rPr lang="zh-TW" altLang="en-US"/>
              <a:t>對我們的意義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594" y="2160034"/>
            <a:ext cx="6627093" cy="3450613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趙善軒博士 </a:t>
            </a:r>
            <a:endParaRPr lang="en-US" altLang="zh-TW" sz="2800" dirty="0" smtClean="0"/>
          </a:p>
          <a:p>
            <a:r>
              <a:rPr lang="zh-TW" altLang="en-US" sz="2800" dirty="0"/>
              <a:t>有些學生聽不懂巴基斯坦裔</a:t>
            </a:r>
            <a:r>
              <a:rPr lang="zh-TW" altLang="en-US" sz="2800" dirty="0" smtClean="0"/>
              <a:t>教師帶有</a:t>
            </a:r>
            <a:r>
              <a:rPr lang="zh-TW" altLang="en-US" sz="2800" dirty="0"/>
              <a:t>口音的</a:t>
            </a:r>
            <a:r>
              <a:rPr lang="zh-TW" altLang="en-US" sz="2800" dirty="0" smtClean="0"/>
              <a:t>英語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於是缺課或者在堂上</a:t>
            </a:r>
            <a:r>
              <a:rPr lang="zh-TW" altLang="en-US" sz="2800" dirty="0"/>
              <a:t>沒有</a:t>
            </a:r>
            <a:r>
              <a:rPr lang="zh-TW" altLang="en-US" sz="2800" dirty="0" smtClean="0"/>
              <a:t>聽書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對</a:t>
            </a:r>
            <a:r>
              <a:rPr lang="zh-TW" altLang="en-US" sz="2800" dirty="0"/>
              <a:t>他們來</a:t>
            </a:r>
            <a:r>
              <a:rPr lang="zh-TW" altLang="en-US" sz="2800" dirty="0" smtClean="0"/>
              <a:t>說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教師</a:t>
            </a:r>
            <a:r>
              <a:rPr lang="zh-TW" altLang="en-US" sz="2800" dirty="0"/>
              <a:t>就是一個</a:t>
            </a:r>
            <a:r>
              <a:rPr lang="zh-TW" altLang="en-US" sz="2800" dirty="0" smtClean="0">
                <a:solidFill>
                  <a:srgbClr val="FF0000"/>
                </a:solidFill>
              </a:rPr>
              <a:t>工具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他沒有百分之百給予</a:t>
            </a:r>
            <a:r>
              <a:rPr lang="zh-TW" altLang="en-US" sz="2800" dirty="0"/>
              <a:t>我想要</a:t>
            </a:r>
            <a:r>
              <a:rPr lang="zh-TW" altLang="en-US" sz="2800" dirty="0" smtClean="0"/>
              <a:t>的</a:t>
            </a:r>
            <a:r>
              <a:rPr lang="zh-TW" altLang="en-US" sz="2800" dirty="0"/>
              <a:t>，他沒有</a:t>
            </a:r>
            <a:r>
              <a:rPr lang="zh-TW" altLang="en-US" sz="2800" dirty="0" smtClean="0">
                <a:solidFill>
                  <a:srgbClr val="FF0000"/>
                </a:solidFill>
              </a:rPr>
              <a:t>「利用價值」</a:t>
            </a:r>
            <a:r>
              <a:rPr lang="zh-TW" altLang="en-US" sz="2800" dirty="0"/>
              <a:t>，睬你都肚臍</a:t>
            </a:r>
            <a:r>
              <a:rPr lang="zh-TW" altLang="en-US" sz="2800" dirty="0" smtClean="0"/>
              <a:t>生積 </a:t>
            </a:r>
            <a:r>
              <a:rPr lang="zh-TW" altLang="en-US" sz="2800" dirty="0"/>
              <a:t>。</a:t>
            </a:r>
            <a:endParaRPr lang="en-US" altLang="zh-TW" sz="2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4469" y="2160034"/>
            <a:ext cx="4155842" cy="291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21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594" y="776542"/>
            <a:ext cx="9603275" cy="1049235"/>
          </a:xfrm>
        </p:spPr>
        <p:txBody>
          <a:bodyPr/>
          <a:lstStyle/>
          <a:p>
            <a:r>
              <a:rPr lang="zh-TW" altLang="en-US" dirty="0"/>
              <a:t>對我們的意義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594" y="2160034"/>
            <a:ext cx="6627093" cy="3450613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從前很多</a:t>
            </a:r>
            <a:r>
              <a:rPr lang="zh-TW" altLang="en-US" sz="2800" dirty="0"/>
              <a:t>外省老師來到香港中文大學</a:t>
            </a:r>
            <a:r>
              <a:rPr lang="zh-TW" altLang="en-US" sz="2800" dirty="0" smtClean="0"/>
              <a:t>任教，</a:t>
            </a:r>
            <a:r>
              <a:rPr lang="zh-TW" altLang="en-US" sz="2800" dirty="0"/>
              <a:t>香港</a:t>
            </a:r>
            <a:r>
              <a:rPr lang="zh-TW" altLang="en-US" sz="2800" dirty="0" smtClean="0"/>
              <a:t>學生</a:t>
            </a:r>
            <a:r>
              <a:rPr lang="zh-TW" altLang="en-US" sz="2800" dirty="0"/>
              <a:t>聽不懂外省人的</a:t>
            </a:r>
            <a:r>
              <a:rPr lang="zh-TW" altLang="en-US" sz="2800" dirty="0" smtClean="0"/>
              <a:t>廣東話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但</a:t>
            </a:r>
            <a:r>
              <a:rPr lang="zh-TW" altLang="en-US" sz="2800" dirty="0"/>
              <a:t>仍然會</a:t>
            </a:r>
            <a:r>
              <a:rPr lang="zh-TW" altLang="en-US" sz="2800" dirty="0">
                <a:solidFill>
                  <a:srgbClr val="FF0000"/>
                </a:solidFill>
              </a:rPr>
              <a:t>尊重</a:t>
            </a:r>
            <a:r>
              <a:rPr lang="zh-TW" altLang="en-US" sz="2800" dirty="0"/>
              <a:t>他們是</a:t>
            </a:r>
            <a:r>
              <a:rPr lang="zh-TW" altLang="en-US" sz="2800" dirty="0" smtClean="0"/>
              <a:t>老師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會</a:t>
            </a:r>
            <a:r>
              <a:rPr lang="zh-TW" altLang="en-US" sz="2800" dirty="0"/>
              <a:t>耐心地</a:t>
            </a:r>
            <a:r>
              <a:rPr lang="zh-TW" altLang="en-US" sz="2800" dirty="0" smtClean="0"/>
              <a:t>聆聽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而不會當他們</a:t>
            </a:r>
            <a:r>
              <a:rPr lang="zh-TW" altLang="en-US" sz="2800" dirty="0"/>
              <a:t>是工具。</a:t>
            </a:r>
            <a:endParaRPr lang="en-US" altLang="zh-TW" sz="2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4469" y="2160034"/>
            <a:ext cx="4155842" cy="291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678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646" y="736786"/>
            <a:ext cx="9603275" cy="1049235"/>
          </a:xfrm>
        </p:spPr>
        <p:txBody>
          <a:bodyPr/>
          <a:lstStyle/>
          <a:p>
            <a:r>
              <a:rPr lang="zh-TW" altLang="en-US" dirty="0"/>
              <a:t>使命：</a:t>
            </a:r>
            <a:r>
              <a:rPr lang="zh-TW" altLang="en-US" dirty="0"/>
              <a:t>我們做什麼？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6646" y="2100399"/>
            <a:ext cx="9603275" cy="3450613"/>
          </a:xfrm>
        </p:spPr>
        <p:txBody>
          <a:bodyPr>
            <a:normAutofit lnSpcReduction="10000"/>
          </a:bodyPr>
          <a:lstStyle/>
          <a:p>
            <a:r>
              <a:rPr lang="ja-JP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創世記 </a:t>
            </a:r>
            <a:r>
              <a:rPr lang="en-US" altLang="ja-JP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1:28 </a:t>
            </a:r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神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就賜福給他們，又對他們說：「要生養眾多，遍滿地面，</a:t>
            </a:r>
            <a:r>
              <a:rPr lang="zh-TW" altLang="en-US" sz="2800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治理這地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，也要管理海裡的魚、空中的鳥和地上各樣行動的活物。」</a:t>
            </a:r>
            <a:endParaRPr lang="en-US" altLang="ja-JP" sz="2800" dirty="0" smtClean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創世記 </a:t>
            </a:r>
            <a:r>
              <a:rPr lang="en-US" altLang="ja-JP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2:15 </a:t>
            </a:r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耶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和華神將那人安置在伊甸園，使他</a:t>
            </a:r>
            <a:r>
              <a:rPr lang="zh-TW" altLang="en-US" sz="2800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修理看守</a:t>
            </a:r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TW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人是神差派在地球的</a:t>
            </a:r>
            <a:r>
              <a:rPr lang="zh-TW" altLang="en-US" sz="2800" dirty="0" smtClean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管家</a:t>
            </a:r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TW" sz="2800" dirty="0" smtClean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神賦予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人理性、創造力</a:t>
            </a:r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去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完成</a:t>
            </a:r>
            <a:r>
              <a:rPr lang="zh-TW" altLang="en-US" sz="2800" dirty="0" smtClean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文化使命</a:t>
            </a:r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TW" sz="2800" dirty="0" smtClean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52077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667" y="804519"/>
            <a:ext cx="7772401" cy="1049235"/>
          </a:xfrm>
        </p:spPr>
        <p:txBody>
          <a:bodyPr/>
          <a:lstStyle/>
          <a:p>
            <a:r>
              <a:rPr lang="zh-TW" altLang="en-US" dirty="0"/>
              <a:t>使命：</a:t>
            </a:r>
            <a:r>
              <a:rPr lang="zh-TW" altLang="en-US" dirty="0"/>
              <a:t>我們做什麼？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6668" y="2015732"/>
            <a:ext cx="7399865" cy="3450613"/>
          </a:xfrm>
        </p:spPr>
        <p:txBody>
          <a:bodyPr>
            <a:normAutofit fontScale="92500" lnSpcReduction="20000"/>
          </a:bodyPr>
          <a:lstStyle/>
          <a:p>
            <a:r>
              <a:rPr lang="zh-TW" altLang="en-US" sz="2800" dirty="0"/>
              <a:t>史塔克（</a:t>
            </a:r>
            <a:r>
              <a:rPr lang="en-US" altLang="zh-TW" sz="2800" dirty="0"/>
              <a:t>Robert Stark</a:t>
            </a:r>
            <a:r>
              <a:rPr lang="zh-TW" altLang="en-US" sz="2800" dirty="0"/>
              <a:t>）認為，西方人為</a:t>
            </a:r>
            <a:r>
              <a:rPr lang="zh-TW" altLang="en-US" sz="2800" dirty="0" smtClean="0"/>
              <a:t>了榮耀</a:t>
            </a:r>
            <a:r>
              <a:rPr lang="zh-TW" altLang="en-US" sz="2800" dirty="0"/>
              <a:t>上帝</a:t>
            </a:r>
            <a:r>
              <a:rPr lang="zh-TW" altLang="en-US" sz="2800" dirty="0" smtClean="0"/>
              <a:t>而建立了</a:t>
            </a:r>
            <a:r>
              <a:rPr lang="zh-TW" altLang="en-US" sz="2800" dirty="0"/>
              <a:t>現代文化、現代</a:t>
            </a:r>
            <a:r>
              <a:rPr lang="zh-TW" altLang="en-US" sz="2800" dirty="0" smtClean="0"/>
              <a:t>科學。</a:t>
            </a:r>
            <a:endParaRPr lang="en-US" altLang="zh-TW" sz="2800" dirty="0" smtClean="0"/>
          </a:p>
          <a:p>
            <a:r>
              <a:rPr lang="zh-TW" altLang="en-US" sz="2800" dirty="0" smtClean="0"/>
              <a:t>「與</a:t>
            </a:r>
            <a:r>
              <a:rPr lang="zh-TW" altLang="en-US" sz="2800" dirty="0"/>
              <a:t>非基督教世界中主流的</a:t>
            </a:r>
            <a:r>
              <a:rPr lang="zh-TW" altLang="en-US" sz="2800" dirty="0" smtClean="0"/>
              <a:t>宗教</a:t>
            </a:r>
            <a:r>
              <a:rPr lang="zh-TW" altLang="en-US" sz="2800" dirty="0"/>
              <a:t>教義</a:t>
            </a:r>
            <a:r>
              <a:rPr lang="zh-TW" altLang="en-US" sz="2800" dirty="0" smtClean="0"/>
              <a:t>和哲學相反</a:t>
            </a:r>
            <a:r>
              <a:rPr lang="zh-TW" altLang="en-US" sz="2800" dirty="0"/>
              <a:t>，基督徒發展</a:t>
            </a:r>
            <a:r>
              <a:rPr lang="zh-TW" altLang="en-US" sz="2800" dirty="0" smtClean="0"/>
              <a:t>科學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因為</a:t>
            </a:r>
            <a:r>
              <a:rPr lang="zh-TW" altLang="en-US" sz="2800" dirty="0"/>
              <a:t>他們相信它</a:t>
            </a:r>
            <a:r>
              <a:rPr lang="zh-TW" altLang="en-US" sz="2800" dirty="0">
                <a:solidFill>
                  <a:srgbClr val="FF0000"/>
                </a:solidFill>
              </a:rPr>
              <a:t>可以做到</a:t>
            </a:r>
            <a:r>
              <a:rPr lang="zh-TW" altLang="en-US" sz="2800" dirty="0" smtClean="0"/>
              <a:t>，而且</a:t>
            </a:r>
            <a:r>
              <a:rPr lang="zh-TW" altLang="en-US" sz="2800" dirty="0" smtClean="0">
                <a:solidFill>
                  <a:srgbClr val="FF0000"/>
                </a:solidFill>
              </a:rPr>
              <a:t>應該做</a:t>
            </a:r>
            <a:r>
              <a:rPr lang="zh-TW" altLang="en-US" sz="2800" dirty="0"/>
              <a:t>。 </a:t>
            </a:r>
            <a:r>
              <a:rPr lang="zh-TW" altLang="en-US" sz="2800" dirty="0" smtClean="0"/>
              <a:t>」</a:t>
            </a:r>
            <a:endParaRPr lang="en-US" altLang="zh-TW" sz="2800" dirty="0" smtClean="0"/>
          </a:p>
          <a:p>
            <a:r>
              <a:rPr lang="zh-TW" altLang="en-US" sz="2800" dirty="0" smtClean="0"/>
              <a:t>可以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因為</a:t>
            </a:r>
            <a:r>
              <a:rPr lang="zh-TW" altLang="en-US" sz="2800" dirty="0"/>
              <a:t>世界</a:t>
            </a:r>
            <a:r>
              <a:rPr lang="zh-TW" altLang="en-US" sz="2800" dirty="0" smtClean="0"/>
              <a:t>有神建立</a:t>
            </a:r>
            <a:r>
              <a:rPr lang="zh-TW" altLang="en-US" sz="2800" dirty="0"/>
              <a:t>的</a:t>
            </a:r>
            <a:r>
              <a:rPr lang="zh-TW" altLang="en-US" sz="2800" dirty="0" smtClean="0"/>
              <a:t>理性秩序</a:t>
            </a:r>
            <a:r>
              <a:rPr lang="zh-TW" altLang="en-US" sz="2800" dirty="0"/>
              <a:t>和人有</a:t>
            </a:r>
            <a:r>
              <a:rPr lang="zh-TW" altLang="en-US" sz="2800" dirty="0" smtClean="0">
                <a:solidFill>
                  <a:srgbClr val="FF0000"/>
                </a:solidFill>
              </a:rPr>
              <a:t>理性</a:t>
            </a:r>
            <a:r>
              <a:rPr lang="zh-TW" altLang="en-US" sz="2800" dirty="0"/>
              <a:t>。</a:t>
            </a:r>
            <a:endParaRPr lang="en-US" altLang="zh-TW" sz="2800" dirty="0" smtClean="0"/>
          </a:p>
          <a:p>
            <a:r>
              <a:rPr lang="zh-TW" altLang="en-US" sz="2800" dirty="0" smtClean="0"/>
              <a:t>應該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為</a:t>
            </a:r>
            <a:r>
              <a:rPr lang="zh-TW" altLang="en-US" sz="2800" dirty="0"/>
              <a:t>了</a:t>
            </a:r>
            <a:r>
              <a:rPr lang="zh-TW" altLang="en-US" sz="2800" dirty="0" smtClean="0"/>
              <a:t>榮耀神</a:t>
            </a:r>
            <a:r>
              <a:rPr lang="zh-TW" altLang="en-US" sz="2800" dirty="0"/>
              <a:t>。</a:t>
            </a:r>
            <a:r>
              <a:rPr lang="zh-TW" altLang="en-US" sz="2800" dirty="0" smtClean="0"/>
              <a:t>   </a:t>
            </a:r>
            <a:endParaRPr lang="en-US" altLang="zh-TW" sz="2800" dirty="0" smtClean="0"/>
          </a:p>
        </p:txBody>
      </p:sp>
      <p:pic>
        <p:nvPicPr>
          <p:cNvPr id="5122" name="Picture 2" descr="or the Glory of God: How Monotheism Led to Reformations, Science, Wit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9068" y="804519"/>
            <a:ext cx="31337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1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7469" y="821452"/>
            <a:ext cx="9818720" cy="1049235"/>
          </a:xfrm>
        </p:spPr>
        <p:txBody>
          <a:bodyPr/>
          <a:lstStyle/>
          <a:p>
            <a:r>
              <a:rPr lang="zh-TW" altLang="en-US" dirty="0"/>
              <a:t>使命：</a:t>
            </a:r>
            <a:r>
              <a:rPr lang="zh-TW" altLang="en-US" dirty="0"/>
              <a:t>我們做什麼？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468" y="2033331"/>
            <a:ext cx="5812071" cy="3450613"/>
          </a:xfrm>
        </p:spPr>
        <p:txBody>
          <a:bodyPr>
            <a:normAutofit fontScale="92500"/>
          </a:bodyPr>
          <a:lstStyle/>
          <a:p>
            <a:r>
              <a:rPr lang="zh-TW" altLang="en-US" sz="2800" dirty="0"/>
              <a:t>英國基督徒作家劉易斯</a:t>
            </a:r>
            <a:r>
              <a:rPr lang="zh-TW" altLang="en-US" sz="2800" dirty="0" smtClean="0"/>
              <a:t>（</a:t>
            </a:r>
            <a:r>
              <a:rPr lang="en-US" altLang="zh-TW" sz="2800" dirty="0" smtClean="0"/>
              <a:t>C. S. Lewis</a:t>
            </a:r>
            <a:r>
              <a:rPr lang="zh-TW" altLang="en-US" sz="2800" dirty="0" smtClean="0"/>
              <a:t>）</a:t>
            </a:r>
            <a:endParaRPr lang="en-US" altLang="zh-TW" sz="2800" dirty="0" smtClean="0"/>
          </a:p>
          <a:p>
            <a:r>
              <a:rPr lang="zh-TW" altLang="en-US" sz="2800" dirty="0" smtClean="0"/>
              <a:t>「今天一個</a:t>
            </a:r>
            <a:r>
              <a:rPr lang="zh-TW" altLang="en-US" sz="2800" dirty="0"/>
              <a:t>最無聊、最無趣的</a:t>
            </a:r>
            <a:r>
              <a:rPr lang="zh-TW" altLang="en-US" sz="2800" dirty="0" smtClean="0"/>
              <a:t>人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可能</a:t>
            </a:r>
            <a:r>
              <a:rPr lang="zh-TW" altLang="en-US" sz="2800" dirty="0"/>
              <a:t>有一天會成為</a:t>
            </a:r>
            <a:r>
              <a:rPr lang="zh-TW" altLang="en-US" sz="2800" dirty="0" smtClean="0"/>
              <a:t>你非常</a:t>
            </a:r>
            <a:r>
              <a:rPr lang="zh-TW" altLang="en-US" sz="2800" dirty="0"/>
              <a:t>想要欽佩的人</a:t>
            </a:r>
            <a:r>
              <a:rPr lang="zh-TW" altLang="en-US" sz="2800" dirty="0" smtClean="0"/>
              <a:t>。</a:t>
            </a:r>
            <a:r>
              <a:rPr lang="zh-TW" altLang="en-US" sz="2800" dirty="0"/>
              <a:t> </a:t>
            </a:r>
            <a:r>
              <a:rPr lang="zh-TW" altLang="en-US" sz="2800" dirty="0" smtClean="0"/>
              <a:t>」</a:t>
            </a:r>
            <a:endParaRPr lang="en-US" altLang="zh-TW" sz="2800" dirty="0" smtClean="0"/>
          </a:p>
          <a:p>
            <a:r>
              <a:rPr lang="zh-TW" altLang="en-US" sz="2800" dirty="0"/>
              <a:t>神所賦予人的</a:t>
            </a:r>
            <a:r>
              <a:rPr lang="zh-TW" altLang="en-US" sz="2800" dirty="0" smtClean="0"/>
              <a:t>想像力</a:t>
            </a:r>
            <a:r>
              <a:rPr lang="zh-TW" altLang="en-US" sz="2800" dirty="0"/>
              <a:t>、</a:t>
            </a:r>
            <a:r>
              <a:rPr lang="zh-TW" altLang="en-US" sz="2800" dirty="0" smtClean="0"/>
              <a:t>創造力是無窮無盡的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可以出人意表</a:t>
            </a:r>
            <a:r>
              <a:rPr lang="zh-TW" altLang="en-US" sz="2800" dirty="0"/>
              <a:t>。</a:t>
            </a:r>
            <a:endParaRPr lang="en-US" sz="2800" dirty="0"/>
          </a:p>
        </p:txBody>
      </p:sp>
      <p:pic>
        <p:nvPicPr>
          <p:cNvPr id="1026" name="Picture 2" descr="mage result for c. s. lew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0216" y="501257"/>
            <a:ext cx="20955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ge result for chronicle of narnia movies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98404" y="2015732"/>
            <a:ext cx="2468880" cy="365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871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804519"/>
            <a:ext cx="10072721" cy="1049235"/>
          </a:xfrm>
        </p:spPr>
        <p:txBody>
          <a:bodyPr/>
          <a:lstStyle/>
          <a:p>
            <a:r>
              <a:rPr lang="zh-TW" altLang="en-US" dirty="0"/>
              <a:t>對我們的意義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1" y="2015732"/>
            <a:ext cx="6258559" cy="3450613"/>
          </a:xfrm>
        </p:spPr>
        <p:txBody>
          <a:bodyPr>
            <a:normAutofit fontScale="92500"/>
          </a:bodyPr>
          <a:lstStyle/>
          <a:p>
            <a:r>
              <a:rPr lang="zh-TW" altLang="en-US" sz="2800" dirty="0"/>
              <a:t>一個</a:t>
            </a:r>
            <a:r>
              <a:rPr lang="zh-TW" altLang="en-US" sz="2800" dirty="0" smtClean="0"/>
              <a:t>「屬靈</a:t>
            </a:r>
            <a:r>
              <a:rPr lang="zh-TW" altLang="en-US" sz="2800" dirty="0"/>
              <a:t>」</a:t>
            </a:r>
            <a:r>
              <a:rPr lang="zh-TW" altLang="en-US" sz="2800" dirty="0" smtClean="0"/>
              <a:t>的</a:t>
            </a:r>
            <a:r>
              <a:rPr lang="zh-TW" altLang="en-US" sz="2800" dirty="0"/>
              <a:t>基督徒並不一定要成為海外宣教師、牧師、神學家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r>
              <a:rPr lang="zh-TW" altLang="en-US" sz="2800" dirty="0"/>
              <a:t>除了傳福音大使命</a:t>
            </a:r>
            <a:r>
              <a:rPr lang="zh-TW" altLang="en-US" sz="2800" dirty="0" smtClean="0"/>
              <a:t>之外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我們還受託</a:t>
            </a:r>
            <a:r>
              <a:rPr lang="zh-TW" altLang="en-US" sz="2800" dirty="0"/>
              <a:t>了</a:t>
            </a:r>
            <a:r>
              <a:rPr lang="zh-TW" altLang="en-US" sz="2800" dirty="0">
                <a:solidFill>
                  <a:srgbClr val="FF0000"/>
                </a:solidFill>
              </a:rPr>
              <a:t>文化</a:t>
            </a:r>
            <a:r>
              <a:rPr lang="zh-TW" altLang="en-US" sz="2800" dirty="0" smtClean="0">
                <a:solidFill>
                  <a:srgbClr val="FF0000"/>
                </a:solidFill>
              </a:rPr>
              <a:t>使命</a:t>
            </a:r>
            <a:r>
              <a:rPr lang="zh-TW" altLang="en-US" sz="2800" dirty="0"/>
              <a:t>。</a:t>
            </a:r>
            <a:r>
              <a:rPr lang="zh-TW" altLang="en-US" sz="2800" dirty="0" smtClean="0"/>
              <a:t> </a:t>
            </a:r>
            <a:endParaRPr lang="en-US" altLang="zh-TW" sz="2800" dirty="0" smtClean="0"/>
          </a:p>
          <a:p>
            <a:r>
              <a:rPr lang="zh-TW" altLang="en-US" sz="2800" dirty="0" smtClean="0"/>
              <a:t>你</a:t>
            </a:r>
            <a:r>
              <a:rPr lang="zh-TW" altLang="en-US" sz="2800" dirty="0"/>
              <a:t>可以為了榮耀神而</a:t>
            </a:r>
            <a:r>
              <a:rPr lang="zh-TW" altLang="en-US" sz="2800" dirty="0" smtClean="0"/>
              <a:t>發奮成為</a:t>
            </a:r>
            <a:r>
              <a:rPr lang="zh-TW" altLang="en-US" sz="2800" dirty="0"/>
              <a:t>一個出色</a:t>
            </a:r>
            <a:r>
              <a:rPr lang="zh-TW" altLang="en-US" sz="2800" dirty="0" smtClean="0"/>
              <a:t>的廚師</a:t>
            </a:r>
            <a:r>
              <a:rPr lang="zh-TW" altLang="en-US" sz="2800" dirty="0"/>
              <a:t>、</a:t>
            </a:r>
            <a:r>
              <a:rPr lang="zh-TW" altLang="en-US" sz="2800" dirty="0" smtClean="0"/>
              <a:t>工程師</a:t>
            </a:r>
            <a:r>
              <a:rPr lang="zh-TW" altLang="en-US" sz="2800" dirty="0"/>
              <a:t>、</a:t>
            </a:r>
            <a:r>
              <a:rPr lang="zh-TW" altLang="en-US" sz="2800" dirty="0" smtClean="0"/>
              <a:t>教師</a:t>
            </a:r>
            <a:r>
              <a:rPr lang="zh-TW" altLang="en-US" sz="2800" dirty="0"/>
              <a:t>、</a:t>
            </a:r>
            <a:r>
              <a:rPr lang="zh-TW" altLang="en-US" sz="2800" dirty="0" smtClean="0"/>
              <a:t>攝影師</a:t>
            </a:r>
            <a:r>
              <a:rPr lang="mr-IN" altLang="zh-TW" sz="2800" dirty="0" smtClean="0"/>
              <a:t>……</a:t>
            </a:r>
            <a:r>
              <a:rPr lang="zh-TW" altLang="en-US" sz="2800" dirty="0"/>
              <a:t> 。</a:t>
            </a:r>
            <a:r>
              <a:rPr lang="zh-TW" altLang="en-US" sz="2800" dirty="0" smtClean="0"/>
              <a:t> </a:t>
            </a:r>
            <a:endParaRPr lang="en-US" sz="2800" dirty="0"/>
          </a:p>
        </p:txBody>
      </p:sp>
      <p:pic>
        <p:nvPicPr>
          <p:cNvPr id="9218" name="Picture 2" descr="mage result for different career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3591" y="1329136"/>
            <a:ext cx="3771263" cy="370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670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804519"/>
            <a:ext cx="10140454" cy="1049235"/>
          </a:xfrm>
        </p:spPr>
        <p:txBody>
          <a:bodyPr/>
          <a:lstStyle/>
          <a:p>
            <a:r>
              <a:rPr lang="zh-TW" altLang="en-US" dirty="0"/>
              <a:t>關係：我們如何與他者聯繫</a:t>
            </a:r>
            <a:r>
              <a:rPr lang="zh-TW" altLang="en-US" dirty="0" smtClean="0"/>
              <a:t>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2015732"/>
            <a:ext cx="6857999" cy="3450613"/>
          </a:xfrm>
        </p:spPr>
        <p:txBody>
          <a:bodyPr>
            <a:normAutofit fontScale="92500"/>
          </a:bodyPr>
          <a:lstStyle/>
          <a:p>
            <a:r>
              <a:rPr lang="is-I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約翰多恩</a:t>
            </a:r>
            <a:r>
              <a:rPr lang="is-I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（John Donne 1572-1631）</a:t>
            </a:r>
          </a:p>
          <a:p>
            <a:r>
              <a:rPr lang="zh-TW" altLang="en-US" sz="2800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沒有人</a:t>
            </a:r>
            <a:r>
              <a:rPr lang="zh-TW" altLang="en-US" sz="2800" dirty="0" smtClean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是孤島 </a:t>
            </a:r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TW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No man is an island</a:t>
            </a:r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is-IS" sz="2800" dirty="0" smtClean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當一個人與他人隔離時，他的生活就會非常</a:t>
            </a:r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糟糕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他需要</a:t>
            </a:r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成為群體的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一員才能茁壯成長</a:t>
            </a:r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TW" sz="2800" dirty="0" smtClean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三一神在關係裡面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， </a:t>
            </a:r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具有上帝形象的</a:t>
            </a:r>
            <a:r>
              <a:rPr 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人亦在關係中建立愛和成長</a:t>
            </a:r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6146" name="Picture 2" descr="o man is an island - John Don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5733" y="2015732"/>
            <a:ext cx="30861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281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804519"/>
            <a:ext cx="10216654" cy="1049235"/>
          </a:xfrm>
        </p:spPr>
        <p:txBody>
          <a:bodyPr/>
          <a:lstStyle/>
          <a:p>
            <a:r>
              <a:rPr lang="zh-TW" altLang="en-US"/>
              <a:t>關係：我們如何與他者聯繫？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2015732"/>
            <a:ext cx="6446519" cy="345061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在教會歷史上有人反其道而行</a:t>
            </a:r>
            <a:r>
              <a:rPr 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與世隔絕</a:t>
            </a:r>
            <a:r>
              <a:rPr 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而成為孤島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 。</a:t>
            </a:r>
            <a:endParaRPr lang="en-US" sz="2800" dirty="0" smtClean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在羅馬帝國時期有些</a:t>
            </a:r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信徒離群隱居，甚至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爬上高高的</a:t>
            </a:r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柱子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TW" sz="2800" dirty="0" smtClean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8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第一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個已知的</a:t>
            </a:r>
            <a:r>
              <a:rPr lang="zh-TW" altLang="en-US" sz="2800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柱子聖徒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是</a:t>
            </a:r>
            <a:r>
              <a:rPr lang="en-US" altLang="zh-TW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424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年在敘利亞登上高柱的西蒙（</a:t>
            </a:r>
            <a:r>
              <a:rPr lang="en-US" altLang="zh-TW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Simeon </a:t>
            </a:r>
            <a:r>
              <a:rPr lang="en-US" altLang="zh-TW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Stylites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），他留在柱上</a:t>
            </a:r>
            <a:r>
              <a:rPr lang="en-US" altLang="zh-TW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37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年，直到蒙主寵召。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723" y="804519"/>
            <a:ext cx="3330132" cy="500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256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41" y="804519"/>
            <a:ext cx="10201414" cy="1049235"/>
          </a:xfrm>
        </p:spPr>
        <p:txBody>
          <a:bodyPr/>
          <a:lstStyle/>
          <a:p>
            <a:r>
              <a:rPr lang="zh-TW" altLang="en-US" dirty="0"/>
              <a:t>關係：我們如何與他者聯繫？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841" y="2015732"/>
            <a:ext cx="8488679" cy="4065028"/>
          </a:xfrm>
        </p:spPr>
        <p:txBody>
          <a:bodyPr>
            <a:normAutofit lnSpcReduction="10000"/>
          </a:bodyPr>
          <a:lstStyle/>
          <a:p>
            <a:r>
              <a:rPr lang="zh-TW" altLang="mr-IN" sz="2400" dirty="0"/>
              <a:t>創世記 </a:t>
            </a:r>
            <a:r>
              <a:rPr lang="mr-IN" altLang="zh-TW" sz="2400" dirty="0"/>
              <a:t>2:18-24</a:t>
            </a:r>
            <a:r>
              <a:rPr lang="en-US" altLang="zh-TW" sz="2400" dirty="0" smtClean="0"/>
              <a:t> </a:t>
            </a:r>
            <a:r>
              <a:rPr lang="zh-TW" altLang="en-US" sz="2400" dirty="0"/>
              <a:t>耶和華神說：「那人獨居不好，我要為他造一個配偶幫助他。」 </a:t>
            </a:r>
            <a:r>
              <a:rPr lang="mr-IN" altLang="zh-TW" sz="2400" dirty="0" smtClean="0"/>
              <a:t>……</a:t>
            </a:r>
            <a:r>
              <a:rPr lang="zh-TW" altLang="en-US" sz="2400" dirty="0" smtClean="0"/>
              <a:t>耶和華</a:t>
            </a:r>
            <a:r>
              <a:rPr lang="zh-TW" altLang="en-US" sz="2400" dirty="0"/>
              <a:t>神使他沉睡，他就睡了。於是取下他的一條肋骨，又把肉合起來。 </a:t>
            </a:r>
            <a:r>
              <a:rPr lang="zh-TW" altLang="en-US" sz="2400" dirty="0" smtClean="0"/>
              <a:t>耶</a:t>
            </a:r>
            <a:r>
              <a:rPr lang="zh-TW" altLang="en-US" sz="2400" dirty="0"/>
              <a:t>和華神就用那人身上所取的肋骨造成一個女人，領她到那人</a:t>
            </a:r>
            <a:r>
              <a:rPr lang="zh-TW" altLang="en-US" sz="2400" dirty="0" smtClean="0"/>
              <a:t>跟前。那</a:t>
            </a:r>
            <a:r>
              <a:rPr lang="zh-TW" altLang="en-US" sz="2400" dirty="0"/>
              <a:t>人說：「這是我</a:t>
            </a:r>
            <a:r>
              <a:rPr lang="zh-TW" altLang="en-US" sz="2400" dirty="0">
                <a:solidFill>
                  <a:srgbClr val="FF0000"/>
                </a:solidFill>
              </a:rPr>
              <a:t>骨中的骨、肉中的肉</a:t>
            </a:r>
            <a:r>
              <a:rPr lang="zh-TW" altLang="en-US" sz="2400" dirty="0"/>
              <a:t>！可以稱她為女人，因為她是從男人身上取出來的。」 </a:t>
            </a:r>
            <a:r>
              <a:rPr lang="zh-TW" altLang="en-US" sz="2400" dirty="0" smtClean="0"/>
              <a:t>因此</a:t>
            </a:r>
            <a:r>
              <a:rPr lang="zh-TW" altLang="en-US" sz="2400" dirty="0"/>
              <a:t>，人要離開父母，與妻子聯合，二人成為一體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r>
              <a:rPr lang="zh-TW" altLang="en-US" sz="2400" dirty="0"/>
              <a:t>不要從字面上解釋</a:t>
            </a:r>
            <a:r>
              <a:rPr lang="zh-TW" altLang="en-US" sz="2400" dirty="0" smtClean="0"/>
              <a:t>它，不要問男人是否真缺少</a:t>
            </a:r>
            <a:r>
              <a:rPr lang="zh-TW" altLang="en-US" sz="2400" dirty="0"/>
              <a:t>一根</a:t>
            </a:r>
            <a:r>
              <a:rPr lang="zh-TW" altLang="en-US" sz="2400" dirty="0" smtClean="0"/>
              <a:t>肋骨</a:t>
            </a:r>
            <a:r>
              <a:rPr lang="zh-TW" altLang="en-US" sz="2400" dirty="0"/>
              <a:t>，</a:t>
            </a:r>
            <a:r>
              <a:rPr lang="zh-TW" altLang="en-US" sz="2400" dirty="0" smtClean="0"/>
              <a:t>男性</a:t>
            </a:r>
            <a:r>
              <a:rPr lang="zh-TW" altLang="en-US" sz="2400" dirty="0"/>
              <a:t>和女性都有</a:t>
            </a:r>
            <a:r>
              <a:rPr lang="en-US" altLang="zh-TW" sz="2400" dirty="0"/>
              <a:t>12</a:t>
            </a:r>
            <a:r>
              <a:rPr lang="zh-TW" altLang="en-US" sz="2400" dirty="0"/>
              <a:t>對</a:t>
            </a:r>
            <a:r>
              <a:rPr lang="zh-TW" altLang="en-US" sz="2400" dirty="0" smtClean="0"/>
              <a:t>肋骨。</a:t>
            </a:r>
            <a:endParaRPr lang="en-US" sz="2400" dirty="0"/>
          </a:p>
        </p:txBody>
      </p:sp>
      <p:pic>
        <p:nvPicPr>
          <p:cNvPr id="7170" name="Picture 2" descr="ray1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1640" y="2102738"/>
            <a:ext cx="238125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846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41" y="804519"/>
            <a:ext cx="10201414" cy="1049235"/>
          </a:xfrm>
        </p:spPr>
        <p:txBody>
          <a:bodyPr/>
          <a:lstStyle/>
          <a:p>
            <a:r>
              <a:rPr lang="zh-TW" altLang="en-US" dirty="0"/>
              <a:t>關係：我們如何與他者聯繫？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841" y="2015732"/>
            <a:ext cx="7635239" cy="4065028"/>
          </a:xfrm>
        </p:spPr>
        <p:txBody>
          <a:bodyPr>
            <a:normAutofit/>
          </a:bodyPr>
          <a:lstStyle/>
          <a:p>
            <a:r>
              <a:rPr lang="zh-TW" altLang="en-US" sz="2400" dirty="0"/>
              <a:t>聖經用人類最親密的關係和無比的愛來</a:t>
            </a:r>
            <a:r>
              <a:rPr lang="zh-TW" altLang="en-US" sz="2400" dirty="0" smtClean="0"/>
              <a:t>比喻神人關係</a:t>
            </a:r>
            <a:r>
              <a:rPr lang="zh-TW" altLang="en-US" sz="2400" dirty="0"/>
              <a:t>。</a:t>
            </a:r>
            <a:endParaRPr lang="en-US" altLang="zh-TW" sz="2400" dirty="0" smtClean="0"/>
          </a:p>
          <a:p>
            <a:r>
              <a:rPr lang="zh-TW" altLang="en-US" sz="2400" dirty="0" smtClean="0"/>
              <a:t>舊約把</a:t>
            </a:r>
            <a:r>
              <a:rPr lang="zh-TW" altLang="en-US" sz="2400" dirty="0"/>
              <a:t>以色列人描述成上帝的</a:t>
            </a:r>
            <a:r>
              <a:rPr lang="zh-TW" altLang="en-US" sz="2400" dirty="0">
                <a:solidFill>
                  <a:srgbClr val="FF0000"/>
                </a:solidFill>
              </a:rPr>
              <a:t>新婦</a:t>
            </a:r>
            <a:r>
              <a:rPr lang="zh-TW" altLang="en-US" sz="2400" dirty="0"/>
              <a:t>：以賽亞書 </a:t>
            </a:r>
            <a:r>
              <a:rPr lang="en-US" altLang="zh-TW" sz="2400" dirty="0" smtClean="0"/>
              <a:t>54:5 </a:t>
            </a:r>
            <a:r>
              <a:rPr lang="zh-TW" altLang="en-US" sz="2400" dirty="0"/>
              <a:t>因為造你的是你的丈夫，萬軍之耶和華是他的</a:t>
            </a:r>
            <a:r>
              <a:rPr lang="zh-TW" altLang="en-US" sz="2400" dirty="0" smtClean="0"/>
              <a:t>名</a:t>
            </a:r>
            <a:r>
              <a:rPr lang="zh-TW" altLang="en-US" sz="2400" dirty="0"/>
              <a:t>。</a:t>
            </a:r>
            <a:endParaRPr lang="en-US" altLang="zh-TW" sz="2400" dirty="0" smtClean="0"/>
          </a:p>
          <a:p>
            <a:r>
              <a:rPr lang="zh-TW" altLang="mr-IN" sz="2400" dirty="0" smtClean="0"/>
              <a:t>以</a:t>
            </a:r>
            <a:r>
              <a:rPr lang="zh-TW" altLang="mr-IN" sz="2400" dirty="0"/>
              <a:t>弗所書 </a:t>
            </a:r>
            <a:r>
              <a:rPr lang="mr-IN" altLang="zh-TW" sz="2400" dirty="0" smtClean="0"/>
              <a:t>5:25</a:t>
            </a:r>
            <a:r>
              <a:rPr lang="en-US" altLang="zh-TW" sz="2400" dirty="0" smtClean="0"/>
              <a:t> </a:t>
            </a:r>
            <a:r>
              <a:rPr lang="zh-TW" altLang="en-US" sz="2400" dirty="0"/>
              <a:t>你們做丈夫的，要愛你們的妻子，正如基督愛教會，為教會</a:t>
            </a:r>
            <a:r>
              <a:rPr lang="zh-TW" altLang="en-US" sz="2400" dirty="0" smtClean="0"/>
              <a:t>捨己。</a:t>
            </a:r>
            <a:endParaRPr lang="en-US" altLang="zh-TW" sz="2400" dirty="0" smtClean="0"/>
          </a:p>
          <a:p>
            <a:r>
              <a:rPr lang="zh-TW" altLang="en-US" sz="2400" dirty="0"/>
              <a:t>啟示錄 </a:t>
            </a:r>
            <a:r>
              <a:rPr lang="en-US" altLang="zh-TW" sz="2400" dirty="0" smtClean="0"/>
              <a:t>21: 2 </a:t>
            </a:r>
            <a:r>
              <a:rPr lang="zh-TW" altLang="en-US" sz="2400" dirty="0"/>
              <a:t>我又看見聖城新耶路撒冷由神那裡從天而降，預備好了，就如</a:t>
            </a:r>
            <a:r>
              <a:rPr lang="zh-TW" altLang="en-US" sz="2400" dirty="0">
                <a:solidFill>
                  <a:srgbClr val="FF0000"/>
                </a:solidFill>
              </a:rPr>
              <a:t>新婦</a:t>
            </a:r>
            <a:r>
              <a:rPr lang="zh-TW" altLang="en-US" sz="2400" dirty="0"/>
              <a:t>裝飾整齊等候丈夫。</a:t>
            </a:r>
            <a:endParaRPr lang="en-US" altLang="zh-TW" sz="2400" dirty="0" smtClean="0"/>
          </a:p>
          <a:p>
            <a:endParaRPr lang="en-US" sz="2400" dirty="0"/>
          </a:p>
        </p:txBody>
      </p:sp>
      <p:pic>
        <p:nvPicPr>
          <p:cNvPr id="8194" name="Picture 2" descr="mage result for bride of chri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56320" y="2015732"/>
            <a:ext cx="2829832" cy="344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7979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804519"/>
            <a:ext cx="10216654" cy="1049235"/>
          </a:xfrm>
        </p:spPr>
        <p:txBody>
          <a:bodyPr/>
          <a:lstStyle/>
          <a:p>
            <a:r>
              <a:rPr lang="zh-TW" altLang="en-US"/>
              <a:t>對我們的意義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281" y="2009990"/>
            <a:ext cx="7254239" cy="4369828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無奈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二千多</a:t>
            </a:r>
            <a:r>
              <a:rPr lang="zh-TW" altLang="en-US" sz="2800" dirty="0"/>
              <a:t>年的教會歷史就是一部分裂的歷史、關係破裂的歷史、仇恨取代愛心的</a:t>
            </a:r>
            <a:r>
              <a:rPr lang="zh-TW" altLang="en-US" sz="2800" dirty="0" smtClean="0"/>
              <a:t>歷史。</a:t>
            </a:r>
            <a:endParaRPr lang="en-US" altLang="zh-TW" sz="2800" dirty="0" smtClean="0"/>
          </a:p>
          <a:p>
            <a:r>
              <a:rPr lang="zh-TW" altLang="en-US" sz="2800" dirty="0"/>
              <a:t>今天同樣的分化正在重複，若果教會是耶穌基督</a:t>
            </a:r>
            <a:r>
              <a:rPr lang="zh-TW" altLang="en-US" sz="2800" dirty="0" smtClean="0"/>
              <a:t>的新婦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那麼也許這位</a:t>
            </a:r>
            <a:r>
              <a:rPr lang="zh-TW" altLang="en-US" sz="2800" dirty="0"/>
              <a:t>新娘子現在頭髮</a:t>
            </a:r>
            <a:r>
              <a:rPr lang="zh-TW" altLang="en-US" sz="2800" dirty="0" smtClean="0"/>
              <a:t>蓬鬆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還</a:t>
            </a:r>
            <a:r>
              <a:rPr lang="zh-TW" altLang="en-US" sz="2800" dirty="0"/>
              <a:t>沒有化</a:t>
            </a:r>
            <a:r>
              <a:rPr lang="zh-TW" altLang="en-US" sz="2800" dirty="0" smtClean="0"/>
              <a:t>好裝，還沒有</a:t>
            </a:r>
            <a:r>
              <a:rPr lang="zh-TW" altLang="en-US" sz="2800" dirty="0"/>
              <a:t>穿好</a:t>
            </a:r>
            <a:r>
              <a:rPr lang="zh-TW" altLang="en-US" sz="2800" dirty="0" smtClean="0"/>
              <a:t>婚紗</a:t>
            </a:r>
            <a:r>
              <a:rPr lang="zh-TW" altLang="en-US" sz="2800" dirty="0"/>
              <a:t>。</a:t>
            </a:r>
            <a:r>
              <a:rPr lang="zh-TW" altLang="en-US" sz="2800" dirty="0" smtClean="0"/>
              <a:t> </a:t>
            </a:r>
            <a:endParaRPr lang="en-US" altLang="zh-TW" sz="2800" dirty="0" smtClean="0"/>
          </a:p>
          <a:p>
            <a:endParaRPr lang="en-US" altLang="zh-TW" sz="2800" dirty="0" smtClean="0"/>
          </a:p>
        </p:txBody>
      </p:sp>
      <p:pic>
        <p:nvPicPr>
          <p:cNvPr id="10242" name="Picture 2" descr="mage result for unprepared bri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36280" y="563880"/>
            <a:ext cx="3581400" cy="59721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345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總結：神的形象之三重意義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本質</a:t>
            </a:r>
            <a:r>
              <a:rPr lang="zh-TW" altLang="en-US" sz="2800" dirty="0" smtClean="0"/>
              <a:t>：</a:t>
            </a:r>
            <a:r>
              <a:rPr lang="zh-TW" altLang="en-US" sz="2800" dirty="0"/>
              <a:t>我們是誰</a:t>
            </a:r>
            <a:r>
              <a:rPr lang="zh-TW" altLang="en-US" sz="2800" dirty="0" smtClean="0"/>
              <a:t>？</a:t>
            </a:r>
            <a:r>
              <a:rPr lang="zh-TW" altLang="en-US" sz="2800" dirty="0"/>
              <a:t>我們</a:t>
            </a:r>
            <a:r>
              <a:rPr lang="zh-TW" altLang="en-US" sz="2800" dirty="0" smtClean="0"/>
              <a:t>有</a:t>
            </a:r>
            <a:r>
              <a:rPr lang="zh-TW" altLang="en-US" sz="2800" dirty="0"/>
              <a:t>不可被剝奪的尊嚴和</a:t>
            </a:r>
            <a:r>
              <a:rPr lang="zh-TW" altLang="en-US" sz="2800" dirty="0" smtClean="0"/>
              <a:t>權利</a:t>
            </a:r>
            <a:r>
              <a:rPr lang="zh-TW" altLang="en-US" sz="2800" dirty="0"/>
              <a:t>。</a:t>
            </a:r>
            <a:endParaRPr lang="en-US" altLang="zh-TW" sz="2800" dirty="0" smtClean="0"/>
          </a:p>
          <a:p>
            <a:r>
              <a:rPr lang="zh-TW" altLang="en-US" sz="2800" dirty="0">
                <a:solidFill>
                  <a:srgbClr val="FF0000"/>
                </a:solidFill>
              </a:rPr>
              <a:t>使命</a:t>
            </a:r>
            <a:r>
              <a:rPr lang="zh-TW" altLang="en-US" sz="2800" dirty="0" smtClean="0"/>
              <a:t>：</a:t>
            </a:r>
            <a:r>
              <a:rPr lang="zh-TW" altLang="en-US" sz="2800" dirty="0"/>
              <a:t>我們做什麼？我們受託了傳福音大使命和文化</a:t>
            </a:r>
            <a:r>
              <a:rPr lang="zh-TW" altLang="en-US" sz="2800" dirty="0" smtClean="0"/>
              <a:t>使命</a:t>
            </a:r>
            <a:r>
              <a:rPr lang="zh-TW" altLang="en-US" sz="2800" dirty="0"/>
              <a:t>。</a:t>
            </a:r>
            <a:endParaRPr lang="en-US" altLang="zh-TW" sz="2800" dirty="0" smtClean="0"/>
          </a:p>
          <a:p>
            <a:r>
              <a:rPr lang="zh-TW" altLang="en-US" sz="2800" dirty="0" smtClean="0">
                <a:solidFill>
                  <a:srgbClr val="FF0000"/>
                </a:solidFill>
              </a:rPr>
              <a:t>關係</a:t>
            </a:r>
            <a:r>
              <a:rPr lang="zh-TW" altLang="en-US" sz="2800" dirty="0"/>
              <a:t>：我們如何與</a:t>
            </a:r>
            <a:r>
              <a:rPr lang="zh-TW" altLang="en-US" sz="2800" dirty="0" smtClean="0"/>
              <a:t>他者</a:t>
            </a:r>
            <a:r>
              <a:rPr lang="zh-TW" altLang="en-US" sz="2800" dirty="0"/>
              <a:t>聯繫？我們不可能與世隔絕和閉門造車而變得更加</a:t>
            </a:r>
            <a:r>
              <a:rPr lang="zh-TW" altLang="en-US" sz="2800" dirty="0" smtClean="0"/>
              <a:t>屬靈</a:t>
            </a:r>
            <a:r>
              <a:rPr lang="zh-TW" altLang="en-US" sz="2800" dirty="0"/>
              <a:t>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862211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465</TotalTime>
  <Words>2609</Words>
  <Application>Microsoft Office PowerPoint</Application>
  <PresentationFormat>Widescreen</PresentationFormat>
  <Paragraphs>107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新細明體</vt:lpstr>
      <vt:lpstr>新細明體</vt:lpstr>
      <vt:lpstr>游ゴシック</vt:lpstr>
      <vt:lpstr>Arial</vt:lpstr>
      <vt:lpstr>Calibri</vt:lpstr>
      <vt:lpstr>DengXian</vt:lpstr>
      <vt:lpstr>Gill Sans MT</vt:lpstr>
      <vt:lpstr>Mangal</vt:lpstr>
      <vt:lpstr>Times New Roman</vt:lpstr>
      <vt:lpstr>Gallery</vt:lpstr>
      <vt:lpstr>神的形象</vt:lpstr>
      <vt:lpstr>先處理簡單的解經問題</vt:lpstr>
      <vt:lpstr>神的形象之三重意義</vt:lpstr>
      <vt:lpstr>PERMA</vt:lpstr>
      <vt:lpstr>兩者之比對</vt:lpstr>
      <vt:lpstr>本質：我們是誰？</vt:lpstr>
      <vt:lpstr>本質：我們是誰？</vt:lpstr>
      <vt:lpstr>本質：我們是誰？</vt:lpstr>
      <vt:lpstr>本質：我們是誰？</vt:lpstr>
      <vt:lpstr>本質：我們是誰？ </vt:lpstr>
      <vt:lpstr>本質：我們是誰？</vt:lpstr>
      <vt:lpstr>本質：我們是誰？</vt:lpstr>
      <vt:lpstr>對我們的意義</vt:lpstr>
      <vt:lpstr>對我們的意義</vt:lpstr>
      <vt:lpstr>對我們的意義</vt:lpstr>
      <vt:lpstr>使命：我們做什麼？</vt:lpstr>
      <vt:lpstr>使命：我們做什麼？</vt:lpstr>
      <vt:lpstr>使命：我們做什麼？</vt:lpstr>
      <vt:lpstr>對我們的意義</vt:lpstr>
      <vt:lpstr>關係：我們如何與他者聯繫？</vt:lpstr>
      <vt:lpstr>關係：我們如何與他者聯繫？</vt:lpstr>
      <vt:lpstr>關係：我們如何與他者聯繫？</vt:lpstr>
      <vt:lpstr>關係：我們如何與他者聯繫？</vt:lpstr>
      <vt:lpstr>對我們的意義</vt:lpstr>
      <vt:lpstr>總結：神的形象之三重意義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Chong Ho Yu</cp:lastModifiedBy>
  <cp:revision>169</cp:revision>
  <dcterms:created xsi:type="dcterms:W3CDTF">2019-02-23T08:30:36Z</dcterms:created>
  <dcterms:modified xsi:type="dcterms:W3CDTF">2019-02-24T22:22:41Z</dcterms:modified>
</cp:coreProperties>
</file>