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6" r:id="rId3"/>
    <p:sldId id="26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4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8/13/24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8/13/24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8/13/24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8/13/24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8/13/24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8/13/24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8/13/24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8/13/24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8/13/24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8/13/24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8/13/24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8/13/24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8/13/24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8/13/24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8/13/24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8/13/24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8/13/24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8/13/24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youtube.com/watch?v=E6A4nLqOW6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youtube.com/watch?v=qRD54bWyAfc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s://www.youtube.com/watch?v=kh_niwpn_zQ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0" y="2975810"/>
            <a:ext cx="2728456" cy="906379"/>
          </a:xfrm>
        </p:spPr>
        <p:txBody>
          <a:bodyPr/>
          <a:lstStyle/>
          <a:p>
            <a:r>
              <a:rPr lang="en-US" sz="4800" i="1" dirty="0" err="1">
                <a:latin typeface="PMingLiU" panose="02020500000000000000" pitchFamily="18" charset="-120"/>
                <a:ea typeface="PMingLiU" panose="02020500000000000000" pitchFamily="18" charset="-120"/>
              </a:rPr>
              <a:t>波羅的海</a:t>
            </a:r>
            <a:endParaRPr lang="en-US" sz="4800" i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03026" y="2743200"/>
            <a:ext cx="2683565" cy="1410414"/>
          </a:xfrm>
        </p:spPr>
        <p:txBody>
          <a:bodyPr>
            <a:noAutofit/>
          </a:bodyPr>
          <a:lstStyle/>
          <a:p>
            <a:pPr algn="l"/>
            <a:r>
              <a:rPr lang="en-US" sz="3600" i="1" dirty="0" err="1">
                <a:latin typeface="PMingLiU" panose="02020500000000000000" pitchFamily="18" charset="-120"/>
                <a:ea typeface="PMingLiU" panose="02020500000000000000" pitchFamily="18" charset="-120"/>
              </a:rPr>
              <a:t>森林兄弟</a:t>
            </a:r>
            <a:endParaRPr lang="en-US" sz="3600" i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l"/>
            <a:r>
              <a:rPr lang="en-US" sz="3600" i="1" dirty="0" err="1">
                <a:latin typeface="PMingLiU" panose="02020500000000000000" pitchFamily="18" charset="-120"/>
                <a:ea typeface="PMingLiU" panose="02020500000000000000" pitchFamily="18" charset="-120"/>
              </a:rPr>
              <a:t>與歌唱革命</a:t>
            </a:r>
            <a:endParaRPr lang="en-US" sz="3600" i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811" y="1898375"/>
            <a:ext cx="5497298" cy="3289851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2718A45D-2B7A-5B8F-7BFB-BFF68444D1DC}"/>
              </a:ext>
            </a:extLst>
          </p:cNvPr>
          <p:cNvSpPr txBox="1">
            <a:spLocks/>
          </p:cNvSpPr>
          <p:nvPr/>
        </p:nvSpPr>
        <p:spPr>
          <a:xfrm>
            <a:off x="8199782" y="4673756"/>
            <a:ext cx="1517614" cy="724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latin typeface="PMingLiU" panose="02020500000000000000" pitchFamily="18" charset="-120"/>
                <a:ea typeface="PMingLiU" panose="02020500000000000000" pitchFamily="18" charset="-120"/>
              </a:rPr>
              <a:t>余創豪</a:t>
            </a:r>
          </a:p>
        </p:txBody>
      </p:sp>
    </p:spTree>
    <p:extLst>
      <p:ext uri="{BB962C8B-B14F-4D97-AF65-F5344CB8AC3E}">
        <p14:creationId xmlns:p14="http://schemas.microsoft.com/office/powerpoint/2010/main" val="3208724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PMingLiU" panose="02020500000000000000" pitchFamily="18" charset="-120"/>
                <a:ea typeface="PMingLiU" panose="02020500000000000000" pitchFamily="18" charset="-120"/>
              </a:rPr>
              <a:t>電影</a:t>
            </a:r>
            <a:r>
              <a:rPr lang="en-US" dirty="0"/>
              <a:t>: 1944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4110340" cy="3887282"/>
          </a:xfrm>
        </p:spPr>
        <p:txBody>
          <a:bodyPr>
            <a:normAutofit lnSpcReduction="10000"/>
          </a:bodyPr>
          <a:lstStyle/>
          <a:p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1939 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年蘇聯納粹簽訂互不侵犯條約</a:t>
            </a:r>
          </a:p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蘇聯發動對芬蘭的冬季戰爭</a:t>
            </a:r>
          </a:p>
          <a:p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1941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年巴巴羅薩行動</a:t>
            </a:r>
          </a:p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在第二次世界大戰的最後一年，一些愛沙尼亞人被迫加入蘇聯紅軍，有些人被納粹軍隊俘虜。</a:t>
            </a:r>
            <a:endParaRPr lang="en-US" altLang="ja-JP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dirty="0">
                <a:hlinkClick r:id="rId2"/>
              </a:rPr>
              <a:t>https://www.youtube.com/watch?v=E6A4nLqOW6s</a:t>
            </a:r>
            <a:r>
              <a:rPr lang="en-US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8773" y="2336873"/>
            <a:ext cx="6933899" cy="2936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0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sz="3200" dirty="0" err="1">
                <a:latin typeface="PMingLiU" panose="02020500000000000000" pitchFamily="18" charset="-120"/>
                <a:ea typeface="PMingLiU" panose="02020500000000000000" pitchFamily="18" charset="-120"/>
              </a:rPr>
              <a:t>小國在強權夾縫下的悲劇</a:t>
            </a:r>
            <a:endParaRPr lang="en-US" sz="32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4764515" cy="3599316"/>
          </a:xfrm>
        </p:spPr>
        <p:txBody>
          <a:bodyPr>
            <a:normAutofit/>
          </a:bodyPr>
          <a:lstStyle/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一些愛沙尼亞人</a:t>
            </a:r>
            <a:r>
              <a:rPr lang="en-US" sz="2800" dirty="0" err="1">
                <a:latin typeface="PMingLiU" panose="02020500000000000000" pitchFamily="18" charset="-120"/>
                <a:ea typeface="PMingLiU" panose="02020500000000000000" pitchFamily="18" charset="-120"/>
              </a:rPr>
              <a:t>試圖依靠納粹德國去擺脫蘇聯的統治</a:t>
            </a:r>
            <a:r>
              <a:rPr 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6764" y="1708840"/>
            <a:ext cx="6271212" cy="3681214"/>
          </a:xfrm>
          <a:prstGeom prst="rect">
            <a:avLst/>
          </a:prstGeom>
        </p:spPr>
      </p:pic>
      <p:pic>
        <p:nvPicPr>
          <p:cNvPr id="1026" name="Picture 2" descr="estonia_capital_Tallin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7817" y="3549447"/>
            <a:ext cx="4191451" cy="2795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2974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PMingLiU" panose="02020500000000000000" pitchFamily="18" charset="-120"/>
                <a:ea typeface="PMingLiU" panose="02020500000000000000" pitchFamily="18" charset="-120"/>
              </a:rPr>
              <a:t>愛沙尼亞對蘇聯的抗爭沒有隨着二戰而結束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593" y="2326482"/>
            <a:ext cx="4608651" cy="3599316"/>
          </a:xfrm>
        </p:spPr>
        <p:txBody>
          <a:bodyPr/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戰後大規模驅逐「納粹分子」</a:t>
            </a:r>
          </a:p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愛沙尼亞森林戰爭 </a:t>
            </a:r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1945-1953</a:t>
            </a:r>
          </a:p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抵抗在二戰後仍在繼續</a:t>
            </a:r>
          </a:p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愛沙尼亞最後一位抵抗戰士於 </a:t>
            </a:r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1978 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年去世</a:t>
            </a:r>
            <a:endParaRPr lang="en-US" altLang="ja-JP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dirty="0"/>
              <a:t>2:25</a:t>
            </a:r>
          </a:p>
          <a:p>
            <a:r>
              <a:rPr lang="en-US" dirty="0">
                <a:hlinkClick r:id="rId2"/>
              </a:rPr>
              <a:t>https://www.youtube.com/watch?v=qRD54bWyAfc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6524" y="2150916"/>
            <a:ext cx="6953827" cy="447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391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7292"/>
            <a:ext cx="12192000" cy="648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191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7" y="0"/>
            <a:ext cx="121127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391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PMingLiU" panose="02020500000000000000" pitchFamily="18" charset="-120"/>
                <a:ea typeface="PMingLiU" panose="02020500000000000000" pitchFamily="18" charset="-120"/>
              </a:rPr>
              <a:t>基督教信仰的角色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2" y="2336873"/>
            <a:ext cx="4109888" cy="3599316"/>
          </a:xfrm>
        </p:spPr>
        <p:txBody>
          <a:bodyPr/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拉脫維亞：天主教是對抗無神論蘇聯的關鍵因素。</a:t>
            </a:r>
          </a:p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一些天主教神父參與抵抗。</a:t>
            </a:r>
          </a:p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他們的身份一直保密，死後秘密埋葬，直至</a:t>
            </a:r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1991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年 蘇聯解體、東歐自由化，其身份才得以公開。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1691" y="2336873"/>
            <a:ext cx="6691746" cy="362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200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621" y="354762"/>
            <a:ext cx="9825215" cy="6201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72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內鬼出賣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894" y="2430391"/>
            <a:ext cx="4039850" cy="3599316"/>
          </a:xfrm>
        </p:spPr>
        <p:txBody>
          <a:bodyPr/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抵抗運動得到西方的幫助。</a:t>
            </a:r>
          </a:p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其中許多受過中央情報局和軍情六處訓練的人被送返，從事地下工作，但因 被內鬼出賣而被捕。</a:t>
            </a:r>
          </a:p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英國高級情報官員是俄羅斯間諜！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904" y="914399"/>
            <a:ext cx="3403079" cy="53305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4143" y="914399"/>
            <a:ext cx="4045383" cy="5330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0360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PMingLiU" panose="02020500000000000000" pitchFamily="18" charset="-120"/>
                <a:ea typeface="PMingLiU" panose="02020500000000000000" pitchFamily="18" charset="-120"/>
              </a:rPr>
              <a:t>蘇聯的戰略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6198461" cy="3599316"/>
          </a:xfrm>
        </p:spPr>
        <p:txBody>
          <a:bodyPr>
            <a:normAutofit/>
          </a:bodyPr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大規模驅逐持不同政見者</a:t>
            </a:r>
          </a:p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用忠誠的愛沙尼亞人和俄羅斯人取代他們</a:t>
            </a:r>
          </a:p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假裝是森林兄弟去滲透反抗組織</a:t>
            </a:r>
          </a:p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處決幫助森林兄弟的村民</a:t>
            </a:r>
          </a:p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展示被處決者的屍體，如果有人哭了，他們就會被逮捕。</a:t>
            </a:r>
          </a:p>
          <a:p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1953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年史達林去世，蘇聯當局頒下特赦令，許多森林兄弟終於投降。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9308" y="3351831"/>
            <a:ext cx="4649406" cy="32463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9308" y="265730"/>
            <a:ext cx="4649406" cy="2908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242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PMingLiU" panose="02020500000000000000" pitchFamily="18" charset="-120"/>
                <a:ea typeface="PMingLiU" panose="02020500000000000000" pitchFamily="18" charset="-120"/>
              </a:rPr>
              <a:t>最後戰士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2" y="2336873"/>
            <a:ext cx="4639824" cy="3599316"/>
          </a:xfrm>
        </p:spPr>
        <p:txBody>
          <a:bodyPr/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最後一位愛沙尼亞戰士奧古斯特</a:t>
            </a:r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·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薩貝（</a:t>
            </a:r>
            <a:r>
              <a:rPr lang="en-US" dirty="0">
                <a:latin typeface="PMingLiU" panose="02020500000000000000" pitchFamily="18" charset="-120"/>
                <a:ea typeface="PMingLiU" panose="02020500000000000000" pitchFamily="18" charset="-120"/>
              </a:rPr>
              <a:t>August Sabbe，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生於</a:t>
            </a:r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1909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年）於</a:t>
            </a:r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1978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年</a:t>
            </a:r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9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月</a:t>
            </a:r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28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日去世。</a:t>
            </a:r>
          </a:p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當兩名克格勃（</a:t>
            </a:r>
            <a:r>
              <a:rPr lang="en-US" dirty="0">
                <a:latin typeface="PMingLiU" panose="02020500000000000000" pitchFamily="18" charset="-120"/>
                <a:ea typeface="PMingLiU" panose="02020500000000000000" pitchFamily="18" charset="-120"/>
              </a:rPr>
              <a:t>KGB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）試圖逮捕他時，他投河自盡。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8018" y="1745673"/>
            <a:ext cx="6040582" cy="4530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913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latin typeface="PMingLiU" panose="02020500000000000000" pitchFamily="18" charset="-120"/>
                <a:ea typeface="PMingLiU" panose="02020500000000000000" pitchFamily="18" charset="-120"/>
              </a:rPr>
              <a:t>歌唱革命</a:t>
            </a:r>
            <a:r>
              <a:rPr lang="en-US" b="1" dirty="0"/>
              <a:t> Singing Revolution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594" y="2336873"/>
            <a:ext cx="5876341" cy="3599316"/>
          </a:xfrm>
        </p:spPr>
        <p:txBody>
          <a:bodyPr>
            <a:normAutofit fontScale="92500"/>
          </a:bodyPr>
          <a:lstStyle/>
          <a:p>
            <a:r>
              <a:rPr lang="en-US" dirty="0">
                <a:latin typeface="PMingLiU" panose="02020500000000000000" pitchFamily="18" charset="-120"/>
                <a:ea typeface="PMingLiU" panose="02020500000000000000" pitchFamily="18" charset="-120"/>
              </a:rPr>
              <a:t>蘇維埃政權嚴禁愛沙尼亞語的歌曲和基督教的讚美詩，一九八七年，許多愛沙尼亞人不理禁令，自發去到塔林的街上唱歌，唱禁歌便成為了愛沙尼亞音樂節的傳統。</a:t>
            </a:r>
          </a:p>
          <a:p>
            <a:r>
              <a:rPr lang="en-US" dirty="0">
                <a:latin typeface="PMingLiU" panose="02020500000000000000" pitchFamily="18" charset="-120"/>
                <a:ea typeface="PMingLiU" panose="02020500000000000000" pitchFamily="18" charset="-120"/>
              </a:rPr>
              <a:t>一九八八年九月十一日，一場聲勢浩大的音樂節在競技場舉行，這一次近三十萬人走在一起唱禁歌，三十萬已經超過了愛沙尼亞人口的四分之一。</a:t>
            </a:r>
          </a:p>
          <a:p>
            <a:r>
              <a:rPr lang="en-US" dirty="0">
                <a:latin typeface="PMingLiU" panose="02020500000000000000" pitchFamily="18" charset="-120"/>
                <a:ea typeface="PMingLiU" panose="02020500000000000000" pitchFamily="18" charset="-120"/>
                <a:hlinkClick r:id="rId2"/>
              </a:rPr>
              <a:t>https://www.youtube.com/watch?v=Wz44Q9_34-4</a:t>
            </a:r>
          </a:p>
          <a:p>
            <a:r>
              <a:rPr lang="en-US" dirty="0">
                <a:latin typeface="PMingLiU" panose="02020500000000000000" pitchFamily="18" charset="-120"/>
                <a:ea typeface="PMingLiU" panose="02020500000000000000" pitchFamily="18" charset="-120"/>
                <a:hlinkClick r:id="rId2"/>
              </a:rPr>
              <a:t>https://www.youtube.com/watch?v=kh_niwpn_zQ</a:t>
            </a:r>
            <a:r>
              <a:rPr lang="en-US" dirty="0"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</a:p>
        </p:txBody>
      </p:sp>
      <p:pic>
        <p:nvPicPr>
          <p:cNvPr id="2052" name="Picture 4" descr="estonia_concert_thea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6663" y="2336873"/>
            <a:ext cx="5302024" cy="353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9352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歌唱革命</a:t>
            </a:r>
            <a:r>
              <a:rPr lang="en-US" b="1" dirty="0"/>
              <a:t> Singing Revolution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2" y="2336873"/>
            <a:ext cx="3278614" cy="3599316"/>
          </a:xfrm>
        </p:spPr>
        <p:txBody>
          <a:bodyPr>
            <a:normAutofit/>
          </a:bodyPr>
          <a:lstStyle/>
          <a:p>
            <a:r>
              <a:rPr lang="en-US" dirty="0" err="1">
                <a:latin typeface="PMingLiU" panose="02020500000000000000" pitchFamily="18" charset="-120"/>
                <a:ea typeface="PMingLiU" panose="02020500000000000000" pitchFamily="18" charset="-120"/>
              </a:rPr>
              <a:t>一九八九年，在立陶宛、拉脫維亞、愛沙尼亞有兩百萬人組成人鏈，抗議蘇聯和呼求獨立</a:t>
            </a:r>
            <a:r>
              <a:rPr lang="en-US" dirty="0"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4923" y="2182080"/>
            <a:ext cx="7634850" cy="436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8396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latin typeface="PMingLiU" panose="02020500000000000000" pitchFamily="18" charset="-120"/>
                <a:ea typeface="PMingLiU" panose="02020500000000000000" pitchFamily="18" charset="-120"/>
              </a:rPr>
              <a:t>歌唱革命</a:t>
            </a:r>
            <a:r>
              <a:rPr lang="en-US" b="1" dirty="0"/>
              <a:t> Singing Revolution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2" y="2336873"/>
            <a:ext cx="3278614" cy="3599316"/>
          </a:xfrm>
        </p:spPr>
        <p:txBody>
          <a:bodyPr>
            <a:normAutofit/>
          </a:bodyPr>
          <a:lstStyle/>
          <a:p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1026" name="Picture 2" descr="https://upload.wikimedia.org/wikipedia/commons/thumb/5/58/Baltsk%C3%BD%C5%98et%C4%9Bz.jpg/1920px-Baltsk%C3%BD%C5%98et%C4%9Bz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8797" y="2145893"/>
            <a:ext cx="4901655" cy="326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thumb/f/fa/1990_01_12_Gorba%C4%8Diovas%C5%A0iauliuose10.jpg/1920px-1990_01_12_Gorba%C4%8Diovas%C5%A0iauliuose10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47022" y="2730480"/>
            <a:ext cx="5622519" cy="3701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89670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latin typeface="PMingLiU" panose="02020500000000000000" pitchFamily="18" charset="-120"/>
                <a:ea typeface="PMingLiU" panose="02020500000000000000" pitchFamily="18" charset="-120"/>
              </a:rPr>
              <a:t>蘇聯對歌唱革命的反應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5782823" cy="3599316"/>
          </a:xfrm>
        </p:spPr>
        <p:txBody>
          <a:bodyPr>
            <a:noAutofit/>
          </a:bodyPr>
          <a:lstStyle/>
          <a:p>
            <a:r>
              <a:rPr lang="ja-JP" altLang="en-US" b="1">
                <a:solidFill>
                  <a:srgbClr val="FFC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愛沙尼亞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：人們充當人體盾牌，保護廣播電台和電視台免受蘇聯坦克的攻擊。愛沙尼亞在沒有任何流血事件的情況下恢復了獨立。</a:t>
            </a:r>
          </a:p>
          <a:p>
            <a:r>
              <a:rPr lang="ja-JP" altLang="en-US" b="1">
                <a:solidFill>
                  <a:srgbClr val="FFC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拉脫維亞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1991 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年 </a:t>
            </a:r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1 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月，親共人民試圖恢復蘇維埃政權，抗議者阻止了部隊。</a:t>
            </a:r>
          </a:p>
          <a:p>
            <a:r>
              <a:rPr lang="ja-JP" altLang="en-US" b="1">
                <a:solidFill>
                  <a:srgbClr val="FFC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立陶宛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：蘇聯軍隊嚴厲鎮壓， </a:t>
            </a:r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1991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年</a:t>
            </a:r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月，</a:t>
            </a:r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14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名非暴力抗議者死亡。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2050" name="Picture 2" descr="https://upload.wikimedia.org/wikipedia/commons/8/85/January_13_events_in_Vilnius_Lithuan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45985" y="2336873"/>
            <a:ext cx="5285303" cy="3395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050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latin typeface="PMingLiU" panose="02020500000000000000" pitchFamily="18" charset="-120"/>
                <a:ea typeface="PMingLiU" panose="02020500000000000000" pitchFamily="18" charset="-120"/>
              </a:rPr>
              <a:t>反思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9897063" cy="3599316"/>
          </a:xfrm>
        </p:spPr>
        <p:txBody>
          <a:bodyPr>
            <a:noAutofit/>
          </a:bodyPr>
          <a:lstStyle/>
          <a:p>
            <a:r>
              <a:rPr lang="ja-JP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當最後一名森林兄弟在</a:t>
            </a:r>
            <a:r>
              <a:rPr lang="en-US" altLang="ja-JP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1978</a:t>
            </a:r>
            <a:r>
              <a:rPr lang="ja-JP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年消失之後，彷彿一切希望已經化為灰燼。</a:t>
            </a:r>
            <a:endParaRPr lang="en-US" altLang="ja-JP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歌唱革命的成效毫無保證，既然真槍實彈也無法改變現實，何況是飄渺而無力的歌聲呢？</a:t>
            </a:r>
            <a:endParaRPr lang="en-US" altLang="ja-JP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然而，公義可能會遲到，卻不會缺席。</a:t>
            </a:r>
            <a:endParaRPr lang="en-US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95632649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166</TotalTime>
  <Words>761</Words>
  <Application>Microsoft Macintosh PowerPoint</Application>
  <PresentationFormat>Widescreen</PresentationFormat>
  <Paragraphs>53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PMingLiU</vt:lpstr>
      <vt:lpstr>Arial</vt:lpstr>
      <vt:lpstr>Trebuchet MS</vt:lpstr>
      <vt:lpstr>Berlin</vt:lpstr>
      <vt:lpstr>波羅的海</vt:lpstr>
      <vt:lpstr>電影: 1944</vt:lpstr>
      <vt:lpstr> 小國在強權夾縫下的悲劇</vt:lpstr>
      <vt:lpstr>愛沙尼亞對蘇聯的抗爭沒有隨着二戰而結束</vt:lpstr>
      <vt:lpstr>PowerPoint Presentation</vt:lpstr>
      <vt:lpstr>PowerPoint Presentation</vt:lpstr>
      <vt:lpstr>基督教信仰的角色</vt:lpstr>
      <vt:lpstr>PowerPoint Presentation</vt:lpstr>
      <vt:lpstr>內鬼出賣</vt:lpstr>
      <vt:lpstr>蘇聯的戰略</vt:lpstr>
      <vt:lpstr>最後戰士</vt:lpstr>
      <vt:lpstr>歌唱革命 Singing Revolution</vt:lpstr>
      <vt:lpstr>歌唱革命 Singing Revolution</vt:lpstr>
      <vt:lpstr>歌唱革命 Singing Revolution</vt:lpstr>
      <vt:lpstr>蘇聯對歌唱革命的反應</vt:lpstr>
      <vt:lpstr>反思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Chong Ho Yu</dc:creator>
  <cp:lastModifiedBy>Chong Ho Yu</cp:lastModifiedBy>
  <cp:revision>79</cp:revision>
  <dcterms:created xsi:type="dcterms:W3CDTF">2020-02-29T06:12:04Z</dcterms:created>
  <dcterms:modified xsi:type="dcterms:W3CDTF">2024-08-13T21:20:35Z</dcterms:modified>
</cp:coreProperties>
</file>