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4" r:id="rId3"/>
    <p:sldId id="273" r:id="rId4"/>
    <p:sldId id="265" r:id="rId5"/>
    <p:sldId id="268" r:id="rId6"/>
    <p:sldId id="279" r:id="rId7"/>
    <p:sldId id="282" r:id="rId8"/>
    <p:sldId id="277" r:id="rId9"/>
    <p:sldId id="275" r:id="rId10"/>
    <p:sldId id="276" r:id="rId11"/>
    <p:sldId id="278" r:id="rId12"/>
    <p:sldId id="259" r:id="rId13"/>
    <p:sldId id="258" r:id="rId14"/>
    <p:sldId id="257" r:id="rId15"/>
    <p:sldId id="280" r:id="rId16"/>
    <p:sldId id="260" r:id="rId17"/>
    <p:sldId id="267" r:id="rId18"/>
    <p:sldId id="261" r:id="rId19"/>
    <p:sldId id="263" r:id="rId20"/>
    <p:sldId id="271" r:id="rId21"/>
    <p:sldId id="28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59" autoAdjust="0"/>
    <p:restoredTop sz="93216"/>
  </p:normalViewPr>
  <p:slideViewPr>
    <p:cSldViewPr snapToGrid="0" snapToObjects="1">
      <p:cViewPr varScale="1">
        <p:scale>
          <a:sx n="104" d="100"/>
          <a:sy n="104" d="100"/>
        </p:scale>
        <p:origin x="6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youtube.com/watch?v=GK907TwM7q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MDFX-dNtsM" TargetMode="External"/><Relationship Id="rId2" Type="http://schemas.openxmlformats.org/officeDocument/2006/relationships/hyperlink" Target="https://www.youtube.com/watch?v=3Eb49BNl5z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en.wikipedia.org/wiki/List_of_Berlin_Wall_segment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16C09-7BBC-1141-B663-CF993D766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0364" y="1964267"/>
            <a:ext cx="9289761" cy="2421464"/>
          </a:xfrm>
        </p:spPr>
        <p:txBody>
          <a:bodyPr>
            <a:normAutofit/>
          </a:bodyPr>
          <a:lstStyle/>
          <a:p>
            <a:r>
              <a:rPr lang="en-US" sz="72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東德與柏林圍牆</a:t>
            </a:r>
            <a:endParaRPr lang="en-US" sz="72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1799AF-87E7-944C-8F68-204857CF86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PMingLiU" panose="02020500000000000000" pitchFamily="18" charset="-120"/>
                <a:ea typeface="PMingLiU" panose="02020500000000000000" pitchFamily="18" charset="-120"/>
              </a:rPr>
              <a:t>余創豪</a:t>
            </a:r>
          </a:p>
        </p:txBody>
      </p:sp>
    </p:spTree>
    <p:extLst>
      <p:ext uri="{BB962C8B-B14F-4D97-AF65-F5344CB8AC3E}">
        <p14:creationId xmlns:p14="http://schemas.microsoft.com/office/powerpoint/2010/main" val="3600622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957" y="609600"/>
            <a:ext cx="9433269" cy="1456267"/>
          </a:xfrm>
        </p:spPr>
        <p:txBody>
          <a:bodyPr>
            <a:normAutofit/>
          </a:bodyPr>
          <a:lstStyle/>
          <a:p>
            <a:r>
              <a:rPr lang="en-US" sz="40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蘇聯紅軍姦淫擄掠</a:t>
            </a:r>
            <a:endParaRPr lang="en-US" sz="4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6382264" cy="3649133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二戰後，東普魯士許多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8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歲至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80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歲的德國婦女被蘇聯紅軍強暴。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安東尼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·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比弗（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 Antony Beevor 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） 指出 ： 這是「歷史上最嚴重的大規模強姦。」 僅在東普魯士、波美拉尼亞（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 Pomerania 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）和西里西亞（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 Silesia 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）就至少有 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140 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萬婦女被強姦。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100" name="Picture 4" descr="Image result for Mass rapes in east Prussia Germ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7647" y="537682"/>
            <a:ext cx="4118056" cy="305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060873" y="2400300"/>
            <a:ext cx="955964" cy="5195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 descr="Image result for Mass rapes in east Prussia Germ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7647" y="3834245"/>
            <a:ext cx="4123297" cy="242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060873" y="5216236"/>
            <a:ext cx="987136" cy="3740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93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308" y="413326"/>
            <a:ext cx="8852502" cy="1456267"/>
          </a:xfrm>
        </p:spPr>
        <p:txBody>
          <a:bodyPr/>
          <a:lstStyle/>
          <a:p>
            <a:r>
              <a:rPr lang="en-US" dirty="0"/>
              <a:t>1948 </a:t>
            </a:r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柏林空降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067407"/>
            <a:ext cx="6483927" cy="3925620"/>
          </a:xfrm>
        </p:spPr>
        <p:txBody>
          <a:bodyPr>
            <a:noAutofit/>
          </a:bodyPr>
          <a:lstStyle/>
          <a:p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二次世界大戰結束之後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 ， </a:t>
            </a:r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德國的首都柏林被分割成兩個區域，東柏林由蘇聯接管，而西柏林則由英美法控制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  <a:p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一九四八年史太林企圖鯨吞整個柏林，於是封鎖了西柏林，這圍堵令西柏林人缺水缺糧，朝不保夕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 。</a:t>
            </a:r>
          </a:p>
          <a:p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杜魯門總統決定通過空運，提供食物和其他資源給西柏林居民，最後蘇聯放棄吞噬西柏林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</p:txBody>
      </p:sp>
      <p:pic>
        <p:nvPicPr>
          <p:cNvPr id="3074" name="Picture 2" descr="plane_for_berlin_airli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6602" y="3830783"/>
            <a:ext cx="3927347" cy="26219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berlin airlif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6602" y="442335"/>
            <a:ext cx="3917996" cy="286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14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F3D62-4E21-4243-9791-8B58739EC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3600">
                <a:latin typeface="PMingLiU" panose="02020500000000000000" pitchFamily="18" charset="-120"/>
                <a:ea typeface="PMingLiU" panose="02020500000000000000" pitchFamily="18" charset="-120"/>
              </a:rPr>
              <a:t>東德政府宣揚國威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FABB3-D991-F245-A86C-ADE7263B3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5373" y="3208867"/>
            <a:ext cx="7956909" cy="3378969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東德政府要向全世界展示「真實存在的社會主義」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「如果說有誰能實踐共產主義，那就是德國人！ 」馬克思就是德國人！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為了宣揚國威而無所不用其極，例如靠合成代謝類固醇贏得奧運，結果女運動員變成男人！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5122" name="Picture 2" descr="A photo of Ines Geipel as a young woman in her East German sport uniform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7284" y="351367"/>
            <a:ext cx="4283190" cy="28575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karl marx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649" y="2133600"/>
            <a:ext cx="3325084" cy="32415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225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92F01-E92F-E244-9C22-450E55568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3157779" cy="1456267"/>
          </a:xfrm>
        </p:spPr>
        <p:txBody>
          <a:bodyPr>
            <a:normAutofit/>
          </a:bodyPr>
          <a:lstStyle/>
          <a:p>
            <a:r>
              <a:rPr lang="en-US" sz="6600" dirty="0"/>
              <a:t>FDI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24AD7-2537-F44E-9BA9-EB6A06F9A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3157779" cy="3649133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自由德國青年團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青少年受到洗腦教育，要對黨國忠心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A9CBBD-BCBE-0A4E-AAAF-4DA8FF7D7B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8582" y="867905"/>
            <a:ext cx="7085885" cy="525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7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6E0DD-1D21-2342-B845-466FA8A58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3121" y="1162051"/>
            <a:ext cx="2067790" cy="1104900"/>
          </a:xfrm>
        </p:spPr>
        <p:txBody>
          <a:bodyPr>
            <a:normAutofit/>
          </a:bodyPr>
          <a:lstStyle/>
          <a:p>
            <a:r>
              <a:rPr lang="en-US" sz="5400" dirty="0" err="1"/>
              <a:t>stasi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87801-22C3-A242-8BBB-14008926A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8293" y="934199"/>
            <a:ext cx="4426526" cy="5276080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喬治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·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奧威爾：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1984</a:t>
            </a:r>
          </a:p>
          <a:p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STASI：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監視自己的人民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與克格勃合作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利用線人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每 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6.5 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東德人就有一名 監控人員。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受監控者的檔案攤出來長達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121 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英哩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迫害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萬名政治犯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099" y="2890759"/>
            <a:ext cx="4330477" cy="2603901"/>
          </a:xfrm>
          <a:prstGeom prst="rect">
            <a:avLst/>
          </a:prstGeom>
        </p:spPr>
      </p:pic>
      <p:pic>
        <p:nvPicPr>
          <p:cNvPr id="12296" name="Picture 8" descr="Image result for big brother is watching you 198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815" y="2331006"/>
            <a:ext cx="2447508" cy="372340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547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6E0DD-1D21-2342-B845-466FA8A58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389" y="865489"/>
            <a:ext cx="9130522" cy="1104900"/>
          </a:xfrm>
        </p:spPr>
        <p:txBody>
          <a:bodyPr>
            <a:normAutofit/>
          </a:bodyPr>
          <a:lstStyle/>
          <a:p>
            <a:r>
              <a:rPr lang="ja-JP" altLang="en-US" sz="5400">
                <a:latin typeface="PMingLiU" panose="02020500000000000000" pitchFamily="18" charset="-120"/>
                <a:ea typeface="PMingLiU" panose="02020500000000000000" pitchFamily="18" charset="-120"/>
              </a:rPr>
              <a:t>黑色笑話</a:t>
            </a:r>
            <a:endParaRPr lang="en-US" sz="5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87801-22C3-A242-8BBB-14008926A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043" y="2323070"/>
            <a:ext cx="10021330" cy="3887209"/>
          </a:xfrm>
        </p:spPr>
        <p:txBody>
          <a:bodyPr>
            <a:normAutofit lnSpcReduction="10000"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在苛政壓迫下，人民只能夠苦中作樂，當時流傳了一些黑色笑話，例如：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一名市民往麵包店買麵包，但店舖空空如也，於是他大發牢騷，並且批評政府沒有照顧民生。突然之間，有人用手槍指着他的後腦， 看來是秘密警察，那槍手警告他說話要小心一點，跟着那名市民聽見喀一聲， 警察明顯地板下了槍制， 但只是空槍。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他震顫地回家，當太太看見丈夫倉惶的臉色時，她問：「發生了什麼事？是不是沒有麵包？」丈夫回答說：「比沒有麵包還要糟糕，警察沒有子彈！ 」</a:t>
            </a:r>
          </a:p>
        </p:txBody>
      </p:sp>
    </p:spTree>
    <p:extLst>
      <p:ext uri="{BB962C8B-B14F-4D97-AF65-F5344CB8AC3E}">
        <p14:creationId xmlns:p14="http://schemas.microsoft.com/office/powerpoint/2010/main" val="2911954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脫東者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952368"/>
            <a:ext cx="10131425" cy="4236537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我在德國旅行時認識一位名叫卡爾的德國裔美國人</a:t>
            </a:r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  <a:p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二戰結束時卡爾只有六歲，不幸的是，他的家庭在東柏林。當時美國通過馬歇爾計劃重建歐洲，糧食亦源源不絕地輸入西柏林。相反，蘇聯從東柏林抽取資源，東柏林人只有挨飢抵餓的份兒。</a:t>
            </a:r>
          </a:p>
          <a:p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在柏林圍牆豎起之前，柏林的列車可以來回東西兩邊之間，當列車從東柏林走近西柏林時，東柏林的軍警會檢查乘客，如果旅客攜帶很多行李，或看起來很緊張，軍警會阻止他繼續前進。</a:t>
            </a:r>
            <a:endParaRPr lang="en-US" altLang="zh-TW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一九五七年，卡爾決定逃往西柏林，他乘坐列車時只帶一個袋子，因此軍警並沒有懷疑他。不用說，當列車停在西邊時，他馬上離開列車，再也沒有回頭。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26606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14" y="626918"/>
            <a:ext cx="5257799" cy="1456267"/>
          </a:xfrm>
        </p:spPr>
        <p:txBody>
          <a:bodyPr/>
          <a:lstStyle/>
          <a:p>
            <a:r>
              <a:rPr lang="en-US" dirty="0"/>
              <a:t>1961: </a:t>
            </a:r>
            <a:r>
              <a:rPr lang="ja-JP" altLang="en-US" sz="3600">
                <a:latin typeface="PMingLiU" panose="02020500000000000000" pitchFamily="18" charset="-120"/>
                <a:ea typeface="PMingLiU" panose="02020500000000000000" pitchFamily="18" charset="-120"/>
              </a:rPr>
              <a:t>柏林圍牆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14" y="2065867"/>
            <a:ext cx="5257799" cy="3895051"/>
          </a:xfrm>
        </p:spPr>
        <p:txBody>
          <a:bodyPr>
            <a:normAutofit/>
          </a:bodyPr>
          <a:lstStyle/>
          <a:p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340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萬公民逃離東德後，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1961 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年蘇聯與東德政府築起柏林圍牆。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柏林圍牆令逃亡人數減少了 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75%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，在 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20 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世紀 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60 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年代餘下的時間裡，每年逃亡人數約為 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2,300 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人。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6146" name="Picture 2" descr="Image result for building berlin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0689" y="455276"/>
            <a:ext cx="3966774" cy="235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adst.org/wp-content/themes/ADSTMobileTheme/data/php/timthumb.php?src=wp-content/uploads/2016/08/Berlin-Map.jpg&amp;q=90&amp;w=3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72023" y="3351067"/>
            <a:ext cx="3086100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111620-8EED-594E-8FAA-EFCF69E499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2813" y="2505149"/>
            <a:ext cx="2621038" cy="390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59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我是柏林人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6263" y="3314700"/>
            <a:ext cx="8385464" cy="301090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當時西柏林人非常害怕自己的城市會落入蘇聯手上，一九六三年六月肯尼迪總統來到西德</a:t>
            </a:r>
            <a:r>
              <a:rPr lang="ja-JP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舒恩堡大會堂（</a:t>
            </a:r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Schoeneberg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 Town Hall）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 ，發表了「我是柏林人」的演說，表示他與西柏林人同舟共濟，西柏林人因而感到安慰。</a:t>
            </a:r>
            <a:r>
              <a:rPr lang="en-US" sz="2800" dirty="0">
                <a:hlinkClick r:id="rId2"/>
              </a:rPr>
              <a:t>https://www.youtube.com/watch?v=GK907TwM7q0</a:t>
            </a:r>
            <a:endParaRPr lang="en-US" altLang="zh-TW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10000"/>
              </a:lnSpc>
            </a:pPr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查理檢查站</a:t>
            </a:r>
            <a:r>
              <a:rPr lang="en-US" sz="2800" dirty="0" err="1"/>
              <a:t>（Checkpoint</a:t>
            </a:r>
            <a:r>
              <a:rPr lang="en-US" sz="2800" dirty="0"/>
              <a:t> Charlie）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7170" name="Picture 2" descr="pretend_checkpoint_charl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156" y="2267225"/>
            <a:ext cx="2353542" cy="3523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Image result for jfk i am a berlin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8" name="Picture 10" descr="Image result for jfk i am a berliner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0926" y="525029"/>
            <a:ext cx="4564136" cy="257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283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609600"/>
            <a:ext cx="4166754" cy="1456267"/>
          </a:xfrm>
        </p:spPr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跨越柏林圍牆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10" y="2169776"/>
            <a:ext cx="4332719" cy="4120187"/>
          </a:xfrm>
        </p:spPr>
        <p:txBody>
          <a:bodyPr>
            <a:normAutofit lnSpcReduction="10000"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至少有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138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人死亡。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大約有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5,000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人成功。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千奇百怪的方法：</a:t>
            </a:r>
          </a:p>
          <a:p>
            <a:pPr lvl="1"/>
            <a:r>
              <a:rPr lang="ja-JP" altLang="en-US" sz="2600">
                <a:latin typeface="PMingLiU" panose="02020500000000000000" pitchFamily="18" charset="-120"/>
                <a:ea typeface="PMingLiU" panose="02020500000000000000" pitchFamily="18" charset="-120"/>
              </a:rPr>
              <a:t>藏在車裡</a:t>
            </a:r>
          </a:p>
          <a:p>
            <a:pPr lvl="1"/>
            <a:r>
              <a:rPr lang="ja-JP" altLang="en-US" sz="2600">
                <a:latin typeface="PMingLiU" panose="02020500000000000000" pitchFamily="18" charset="-120"/>
                <a:ea typeface="PMingLiU" panose="02020500000000000000" pitchFamily="18" charset="-120"/>
              </a:rPr>
              <a:t>潛入邊境點</a:t>
            </a:r>
          </a:p>
          <a:p>
            <a:pPr lvl="1"/>
            <a:r>
              <a:rPr lang="ja-JP" altLang="en-US" sz="2600">
                <a:latin typeface="PMingLiU" panose="02020500000000000000" pitchFamily="18" charset="-120"/>
                <a:ea typeface="PMingLiU" panose="02020500000000000000" pitchFamily="18" charset="-120"/>
              </a:rPr>
              <a:t>坦克車衝過防禦工事</a:t>
            </a:r>
          </a:p>
          <a:p>
            <a:pPr lvl="1"/>
            <a:r>
              <a:rPr lang="ja-JP" altLang="en-US" sz="2600">
                <a:latin typeface="PMingLiU" panose="02020500000000000000" pitchFamily="18" charset="-120"/>
                <a:ea typeface="PMingLiU" panose="02020500000000000000" pitchFamily="18" charset="-120"/>
              </a:rPr>
              <a:t>遊過運河</a:t>
            </a:r>
          </a:p>
          <a:p>
            <a:pPr lvl="1"/>
            <a:r>
              <a:rPr lang="ja-JP" altLang="en-US" sz="2600">
                <a:latin typeface="PMingLiU" panose="02020500000000000000" pitchFamily="18" charset="-120"/>
                <a:ea typeface="PMingLiU" panose="02020500000000000000" pitchFamily="18" charset="-120"/>
              </a:rPr>
              <a:t>從隧道裡爬出來</a:t>
            </a:r>
            <a:endParaRPr lang="en-US" sz="26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8194" name="Picture 2" descr="East German soldier Hans Conrad Schumann leaps over a barbed wire barricade at the Bernauer Street sector into West Berlin in August 19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8520" y="609600"/>
            <a:ext cx="3062276" cy="24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The Berlin Wall: Ida Siekmann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8520" y="3542289"/>
            <a:ext cx="3062276" cy="264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Flucht Frieda Schulz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07977" y="1191288"/>
            <a:ext cx="3333750" cy="440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901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8BC91-5626-1345-A218-F51C1F00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戈爾巴喬夫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EC79D-7BF8-A740-91CE-81F771E56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4" y="2266371"/>
            <a:ext cx="4520044" cy="3649133"/>
          </a:xfrm>
        </p:spPr>
        <p:txBody>
          <a:bodyPr>
            <a:normAutofit/>
          </a:bodyPr>
          <a:lstStyle/>
          <a:p>
            <a:r>
              <a:rPr lang="en-US" sz="2800" dirty="0"/>
              <a:t>Glasnost: </a:t>
            </a:r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開放思維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800" dirty="0"/>
              <a:t>Perestroika: </a:t>
            </a:r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重建架構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800" dirty="0"/>
              <a:t>1986 April 26: </a:t>
            </a:r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切盧諾貝爾核電廠災難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為了五一勞動節順利舉行，消息受到封鎖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</p:txBody>
      </p:sp>
      <p:pic>
        <p:nvPicPr>
          <p:cNvPr id="9218" name="Picture 2" descr="Image result for 1986 april 2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8028" y="3499039"/>
            <a:ext cx="3521156" cy="292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mage result for glasnos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897" y="223600"/>
            <a:ext cx="4416424" cy="307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mage result for May 1 labor day in USSR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4890" y="2171061"/>
            <a:ext cx="2998130" cy="425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514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4E7AD-F4CA-4B46-A1F8-B6ABCDA34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51" y="338666"/>
            <a:ext cx="2737021" cy="1456267"/>
          </a:xfrm>
        </p:spPr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朗奴列根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941D7-7A86-DD44-95E3-14BEEEAE4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770" y="2203850"/>
            <a:ext cx="6340442" cy="36491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稱蘇聯為「邪惡帝國」</a:t>
            </a:r>
          </a:p>
          <a:p>
            <a:pPr>
              <a:lnSpc>
                <a:spcPct val="120000"/>
              </a:lnSpc>
            </a:pP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1987 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年他呼籲 戈爾巴喬夫： 「推倒這堵牆（ 柏林圍牆） 。 」</a:t>
            </a:r>
          </a:p>
          <a:p>
            <a:pPr>
              <a:lnSpc>
                <a:spcPct val="120000"/>
              </a:lnSpc>
            </a:pP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很多人勸列根不要說激怒蘇聯的說話，但他堅持道德勇氣。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  <a:hlinkClick r:id="rId2"/>
              </a:rPr>
              <a:t>柏林圍牆前演講（ 短版本） </a:t>
            </a:r>
          </a:p>
          <a:p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  <a:hlinkClick r:id="rId3"/>
              </a:rPr>
              <a:t>柏林圍牆前演講（ 長版本）</a:t>
            </a:r>
            <a:endParaRPr lang="en-US" sz="2400" dirty="0"/>
          </a:p>
        </p:txBody>
      </p:sp>
      <p:pic>
        <p:nvPicPr>
          <p:cNvPr id="2050" name="Picture 2" descr="brandenburg_ga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0035" y="527134"/>
            <a:ext cx="4348307" cy="290186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reagan tear down this wall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0035" y="3804238"/>
            <a:ext cx="4353196" cy="244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320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097E6-0E58-4D49-BEAB-A855E8AE9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東歐的身份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C2AAC-79FA-644F-9D49-8D7C43F4A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5652653" cy="3905442"/>
          </a:xfrm>
        </p:spPr>
        <p:txBody>
          <a:bodyPr>
            <a:normAutofit/>
          </a:bodyPr>
          <a:lstStyle/>
          <a:p>
            <a:r>
              <a:rPr lang="en-US" sz="2400" dirty="0"/>
              <a:t>Milan Kundera (1983): “The tragedy of Central Europe: The stolen West”</a:t>
            </a:r>
          </a:p>
          <a:p>
            <a:r>
              <a:rPr lang="en-US" sz="24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淡化東歐的身份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4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提倡</a:t>
            </a:r>
            <a:r>
              <a:rPr lang="en-US" sz="2400" dirty="0" err="1"/>
              <a:t>Mitteleuropa</a:t>
            </a:r>
            <a:r>
              <a:rPr lang="en-US" sz="2400" dirty="0"/>
              <a:t> 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中歐是德國和俄羅斯之間的所有歐洲國家，它應該是西方的一部分。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1956 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年：「我們將為匈牙利和歐洲而死。 」</a:t>
            </a:r>
          </a:p>
        </p:txBody>
      </p:sp>
      <p:pic>
        <p:nvPicPr>
          <p:cNvPr id="10242" name="Picture 2" descr="Image result for Milan Kundera  The tragedy of Central Europe: The stolen Wes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003" y="2142067"/>
            <a:ext cx="3746932" cy="37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976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538C6-2B8B-D949-869C-BAF0CEA0C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東</a:t>
            </a:r>
            <a:r>
              <a:rPr lang="ja-JP" altLang="en-US" sz="3600">
                <a:latin typeface="PMingLiU" panose="02020500000000000000" pitchFamily="18" charset="-120"/>
                <a:ea typeface="PMingLiU" panose="02020500000000000000" pitchFamily="18" charset="-120"/>
              </a:rPr>
              <a:t>德</a:t>
            </a:r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經濟分崩離析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6E5D2-98B1-C242-8CCB-91DD28B3A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6504708" cy="4113260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東西德的差距越來越大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東德汽車</a:t>
            </a:r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Trabi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被虐稱為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「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有史以來最糟糕的汽車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「</a:t>
            </a:r>
            <a:r>
              <a:rPr lang="en-US" sz="28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有一個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頂的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spark plug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和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「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紙板賽車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」。</a:t>
            </a:r>
            <a:endParaRPr lang="ja-JP" altLang="en-US" sz="280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1986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五年計劃： 期望在微電子、機器人和生物技術等關鍵技術取得進展，承諾表現會優於西方，但全部落空。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11266" name="Picture 2" descr="Image result for east german ca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6086" y="2240973"/>
            <a:ext cx="4324845" cy="282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333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500FA-70D7-4F4B-BF4B-DFE8D1785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0"/>
            <a:ext cx="3397826" cy="1456267"/>
          </a:xfrm>
        </p:spPr>
        <p:txBody>
          <a:bodyPr>
            <a:normAutofit/>
          </a:bodyPr>
          <a:lstStyle/>
          <a:p>
            <a:r>
              <a:rPr lang="en-US" dirty="0"/>
              <a:t>1989: </a:t>
            </a:r>
            <a:br>
              <a:rPr lang="en-US" dirty="0"/>
            </a:br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匈牙利因素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077A4-4F46-B94C-9BA3-75E874321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514026"/>
            <a:ext cx="3560490" cy="3649133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匈牙利鬆開鐵幕。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許多東德人前往匈牙利，然後逃往奧地利。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東德政府推出新政策，允許更多旅行自由。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3A6B16-FEA3-874D-85D6-A2BA2AF325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6291" y="981559"/>
            <a:ext cx="7642987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28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76EA8-399A-5842-88BD-1C51D7A64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Honecker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9794A-B508-DD4A-8693-B68A08C14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2142067"/>
            <a:ext cx="3663776" cy="364913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Hardliner Erich Honecker 於1989年10月18日下台.</a:t>
            </a:r>
          </a:p>
          <a:p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991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年後，他面臨審判，但在判決前去世。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F27C56-C8C5-674F-9EDF-BE36E5C993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8456" y="402955"/>
            <a:ext cx="708954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22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34FB6-DDCF-424D-92B8-FDD1165E0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烏龍的意外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44B3-56E7-CF48-AF7A-C3E7D9606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222148"/>
            <a:ext cx="4661114" cy="3649133"/>
          </a:xfrm>
        </p:spPr>
        <p:txBody>
          <a:bodyPr>
            <a:no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放鬆邊境的政策本來是要在未來實施的。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官方宣布了這項政策，但不知道何時。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有記者問是什麼時候，負責宣布的官員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Gunter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即興說：「據我所知，立即生效，毫不拖延。」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4EDBCA-8780-744C-B29C-EF71076813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7080" y="255985"/>
            <a:ext cx="3103579" cy="29821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61AE8E-792D-2148-B8DD-243B21C030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7080" y="3394364"/>
            <a:ext cx="5395706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25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A0C3-42B8-434E-98B8-822A8AC98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1991年11月: </a:t>
            </a:r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柏林圍牆倒塌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EEBDD-C747-6B45-B51F-3403905A5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2337955"/>
            <a:ext cx="3387434" cy="3453245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聽到廣播後，東德人 蜂擁到六個檢查站，要求邊境人員立即打開大門。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傍晚時分，人們開始拆除圍牆。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A6D9B-E055-064A-B163-7C7088F815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4574" y="1839094"/>
            <a:ext cx="7564582" cy="42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01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1991年11月: </a:t>
            </a:r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柏林圍牆倒塌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64913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.creative-wisdom.com/education/essays/on_art/berlin_w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6777" y="609600"/>
            <a:ext cx="2357583" cy="346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remain_of_berlin_w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1513" y="3401389"/>
            <a:ext cx="3513055" cy="31501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Image result for fall of berlin wall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071" y="1944641"/>
            <a:ext cx="5120470" cy="341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142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A0C3-42B8-434E-98B8-822A8AC98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68" y="609600"/>
            <a:ext cx="9779258" cy="1456267"/>
          </a:xfrm>
        </p:spPr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反思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EEBDD-C747-6B45-B51F-3403905A5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2108886"/>
            <a:ext cx="6790036" cy="4139514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柏林圍牆的碎片現在散佈於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  <a:hlinkClick r:id="rId2"/>
              </a:rPr>
              <a:t>全球各地不同地方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， 包括了 南非、印尼、以色列、日本、菲律賓、星加坡、南韓、美國等等。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本來柏林圍牆是一個鐵幕的象徵，現在反而永遠地在全球成為了粉碎專制政權的標誌。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壓迫者被釘在歷史的恥辱柱上！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6D12CA-1F79-557C-EC59-0CA172052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228" y="783120"/>
            <a:ext cx="3012136" cy="234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47D160-4850-8556-DFCB-6272E94D028D}"/>
              </a:ext>
            </a:extLst>
          </p:cNvPr>
          <p:cNvSpPr txBox="1"/>
          <p:nvPr/>
        </p:nvSpPr>
        <p:spPr>
          <a:xfrm>
            <a:off x="8440270" y="5969604"/>
            <a:ext cx="20800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By </a:t>
            </a:r>
            <a:r>
              <a:rPr lang="en-US" sz="1600" dirty="0" err="1"/>
              <a:t>Johnstad</a:t>
            </a:r>
            <a:r>
              <a:rPr lang="en-US" sz="1600" dirty="0"/>
              <a:t> Di Maria</a:t>
            </a:r>
          </a:p>
        </p:txBody>
      </p:sp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5263A8BB-5309-98F5-C667-C40B6929A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228" y="3429000"/>
            <a:ext cx="3012136" cy="225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2900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260</TotalTime>
  <Words>1479</Words>
  <Application>Microsoft Macintosh PowerPoint</Application>
  <PresentationFormat>Widescreen</PresentationFormat>
  <Paragraphs>87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PMingLiU</vt:lpstr>
      <vt:lpstr>Arial</vt:lpstr>
      <vt:lpstr>Calibri</vt:lpstr>
      <vt:lpstr>Calibri Light</vt:lpstr>
      <vt:lpstr>Celestial</vt:lpstr>
      <vt:lpstr>東德與柏林圍牆</vt:lpstr>
      <vt:lpstr>蘇聯紅軍姦淫擄掠</vt:lpstr>
      <vt:lpstr>1948 柏林空降</vt:lpstr>
      <vt:lpstr>東德政府宣揚國威</vt:lpstr>
      <vt:lpstr>FDI</vt:lpstr>
      <vt:lpstr>stasi</vt:lpstr>
      <vt:lpstr>黑色笑話</vt:lpstr>
      <vt:lpstr>脫東者</vt:lpstr>
      <vt:lpstr>1961: 柏林圍牆</vt:lpstr>
      <vt:lpstr>我是柏林人</vt:lpstr>
      <vt:lpstr>跨越柏林圍牆</vt:lpstr>
      <vt:lpstr>戈爾巴喬夫</vt:lpstr>
      <vt:lpstr>朗奴列根</vt:lpstr>
      <vt:lpstr>東歐的身份</vt:lpstr>
      <vt:lpstr>東德經濟分崩離析</vt:lpstr>
      <vt:lpstr>1989:  匈牙利因素</vt:lpstr>
      <vt:lpstr>Honecker</vt:lpstr>
      <vt:lpstr>烏龍的意外</vt:lpstr>
      <vt:lpstr>1991年11月: 柏林圍牆倒塌</vt:lpstr>
      <vt:lpstr>1991年11月: 柏林圍牆倒塌</vt:lpstr>
      <vt:lpstr>反思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Chong Ho (Alex) Yu</dc:creator>
  <cp:lastModifiedBy>Chong Ho Yu</cp:lastModifiedBy>
  <cp:revision>114</cp:revision>
  <dcterms:created xsi:type="dcterms:W3CDTF">2020-03-03T03:12:45Z</dcterms:created>
  <dcterms:modified xsi:type="dcterms:W3CDTF">2024-08-13T21:41:35Z</dcterms:modified>
</cp:coreProperties>
</file>