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9" r:id="rId4"/>
    <p:sldId id="258" r:id="rId5"/>
    <p:sldId id="281" r:id="rId6"/>
    <p:sldId id="282" r:id="rId7"/>
    <p:sldId id="259" r:id="rId8"/>
    <p:sldId id="260" r:id="rId9"/>
    <p:sldId id="261" r:id="rId10"/>
    <p:sldId id="283" r:id="rId11"/>
    <p:sldId id="269" r:id="rId12"/>
    <p:sldId id="270" r:id="rId13"/>
    <p:sldId id="271" r:id="rId14"/>
    <p:sldId id="272" r:id="rId15"/>
    <p:sldId id="262" r:id="rId16"/>
    <p:sldId id="284" r:id="rId17"/>
    <p:sldId id="286" r:id="rId18"/>
    <p:sldId id="266" r:id="rId19"/>
    <p:sldId id="280" r:id="rId20"/>
    <p:sldId id="287" r:id="rId21"/>
    <p:sldId id="305" r:id="rId22"/>
    <p:sldId id="307" r:id="rId23"/>
    <p:sldId id="276" r:id="rId24"/>
    <p:sldId id="263" r:id="rId25"/>
    <p:sldId id="297" r:id="rId26"/>
    <p:sldId id="294" r:id="rId27"/>
    <p:sldId id="300" r:id="rId28"/>
    <p:sldId id="301" r:id="rId29"/>
    <p:sldId id="302" r:id="rId30"/>
    <p:sldId id="303" r:id="rId31"/>
    <p:sldId id="298" r:id="rId32"/>
    <p:sldId id="299" r:id="rId33"/>
    <p:sldId id="289" r:id="rId34"/>
    <p:sldId id="290" r:id="rId35"/>
    <p:sldId id="291" r:id="rId36"/>
    <p:sldId id="292" r:id="rId37"/>
    <p:sldId id="293" r:id="rId38"/>
    <p:sldId id="295" r:id="rId39"/>
    <p:sldId id="285" r:id="rId40"/>
    <p:sldId id="264" r:id="rId41"/>
    <p:sldId id="296" r:id="rId42"/>
    <p:sldId id="265" r:id="rId43"/>
    <p:sldId id="268" r:id="rId44"/>
    <p:sldId id="304"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975" autoAdjust="0"/>
    <p:restoredTop sz="94660"/>
  </p:normalViewPr>
  <p:slideViewPr>
    <p:cSldViewPr snapToGrid="0">
      <p:cViewPr varScale="1">
        <p:scale>
          <a:sx n="102" d="100"/>
          <a:sy n="102" d="100"/>
        </p:scale>
        <p:origin x="19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8/17/24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8/17/24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8/17/24</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www.youtube.com/watch?v=qxRHO2w3WTw"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3024" y="1773238"/>
            <a:ext cx="5624187" cy="1655762"/>
          </a:xfrm>
        </p:spPr>
        <p:txBody>
          <a:bodyPr/>
          <a:lstStyle/>
          <a:p>
            <a:pPr algn="l"/>
            <a:r>
              <a:rPr lang="en-US" dirty="0" err="1">
                <a:latin typeface="PMingLiU" panose="02020500000000000000" pitchFamily="18" charset="-120"/>
                <a:ea typeface="PMingLiU" panose="02020500000000000000" pitchFamily="18" charset="-120"/>
              </a:rPr>
              <a:t>捷克斯洛伐克</a:t>
            </a:r>
            <a:r>
              <a:rPr lang="en-US" dirty="0">
                <a:latin typeface="PMingLiU" panose="02020500000000000000" pitchFamily="18" charset="-120"/>
                <a:ea typeface="PMingLiU" panose="02020500000000000000" pitchFamily="18" charset="-120"/>
              </a:rPr>
              <a:t>： </a:t>
            </a:r>
            <a:br>
              <a:rPr lang="en-US" dirty="0">
                <a:latin typeface="PMingLiU" panose="02020500000000000000" pitchFamily="18" charset="-120"/>
                <a:ea typeface="PMingLiU" panose="02020500000000000000" pitchFamily="18" charset="-120"/>
              </a:rPr>
            </a:br>
            <a:r>
              <a:rPr lang="en-US" dirty="0">
                <a:latin typeface="PMingLiU" panose="02020500000000000000" pitchFamily="18" charset="-120"/>
                <a:ea typeface="PMingLiU" panose="02020500000000000000" pitchFamily="18" charset="-120"/>
              </a:rPr>
              <a:t>          </a:t>
            </a:r>
            <a:r>
              <a:rPr lang="en-US" dirty="0" err="1">
                <a:latin typeface="PMingLiU" panose="02020500000000000000" pitchFamily="18" charset="-120"/>
                <a:ea typeface="PMingLiU" panose="02020500000000000000" pitchFamily="18" charset="-120"/>
              </a:rPr>
              <a:t>無能者的能力</a:t>
            </a:r>
            <a:endParaRPr lang="en-US" dirty="0">
              <a:latin typeface="PMingLiU" panose="02020500000000000000" pitchFamily="18" charset="-120"/>
              <a:ea typeface="PMingLiU" panose="02020500000000000000" pitchFamily="18" charset="-120"/>
            </a:endParaRPr>
          </a:p>
        </p:txBody>
      </p:sp>
      <p:sp>
        <p:nvSpPr>
          <p:cNvPr id="3" name="Subtitle 2"/>
          <p:cNvSpPr>
            <a:spLocks noGrp="1"/>
          </p:cNvSpPr>
          <p:nvPr>
            <p:ph type="subTitle" idx="1"/>
          </p:nvPr>
        </p:nvSpPr>
        <p:spPr>
          <a:xfrm>
            <a:off x="3676388" y="4629172"/>
            <a:ext cx="2812094" cy="706915"/>
          </a:xfrm>
        </p:spPr>
        <p:txBody>
          <a:bodyPr>
            <a:normAutofit/>
          </a:bodyPr>
          <a:lstStyle/>
          <a:p>
            <a:r>
              <a:rPr lang="en-US" sz="3600" dirty="0"/>
              <a:t>余創豪</a:t>
            </a:r>
          </a:p>
        </p:txBody>
      </p:sp>
      <p:pic>
        <p:nvPicPr>
          <p:cNvPr id="1026" name="Picture 2">
            <a:extLst>
              <a:ext uri="{FF2B5EF4-FFF2-40B4-BE49-F238E27FC236}">
                <a16:creationId xmlns:a16="http://schemas.microsoft.com/office/drawing/2014/main" id="{F63DB7C3-6D3B-B9A3-F8D9-4614DA15CC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3010" y="1534438"/>
            <a:ext cx="3964488" cy="39644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05457A6-4E59-B5DD-27D1-74F2207C3971}"/>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6305811"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8238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1989</a:t>
            </a:r>
          </a:p>
        </p:txBody>
      </p:sp>
      <p:sp>
        <p:nvSpPr>
          <p:cNvPr id="3" name="Content Placeholder 2"/>
          <p:cNvSpPr>
            <a:spLocks noGrp="1"/>
          </p:cNvSpPr>
          <p:nvPr>
            <p:ph idx="1"/>
          </p:nvPr>
        </p:nvSpPr>
        <p:spPr/>
        <p:txBody>
          <a:bodyPr>
            <a:normAutofit/>
          </a:bodyPr>
          <a:lstStyle/>
          <a:p>
            <a:r>
              <a:rPr lang="zh-TW" altLang="en-US" sz="2400" dirty="0"/>
              <a:t>蘇聯軍隊從阿富汗撤離</a:t>
            </a:r>
            <a:endParaRPr lang="en-US" altLang="zh-TW" sz="2400" dirty="0"/>
          </a:p>
          <a:p>
            <a:r>
              <a:rPr lang="zh-TW" altLang="en-US" sz="2400" dirty="0"/>
              <a:t>柏林圍牆倒塌、東歐變天</a:t>
            </a:r>
            <a:endParaRPr lang="en-US" altLang="zh-TW" sz="2400" dirty="0"/>
          </a:p>
          <a:p>
            <a:r>
              <a:rPr lang="zh-TW" altLang="en-US" sz="2400"/>
              <a:t>霎時間共產主義陣營變成了瑞士大都會（日內瓦）和日本郵船（遲早完）</a:t>
            </a:r>
            <a:endParaRPr lang="en-US" altLang="zh-TW" sz="2400" dirty="0"/>
          </a:p>
          <a:p>
            <a:r>
              <a:rPr lang="en-US" altLang="zh-TW" sz="2400" dirty="0"/>
              <a:t>1991</a:t>
            </a:r>
            <a:r>
              <a:rPr lang="zh-TW" altLang="en-US" sz="2400" dirty="0"/>
              <a:t>年</a:t>
            </a:r>
            <a:r>
              <a:rPr lang="en-US" altLang="zh-TW" sz="2400" dirty="0"/>
              <a:t>12</a:t>
            </a:r>
            <a:r>
              <a:rPr lang="zh-TW" altLang="en-US" sz="2400" dirty="0"/>
              <a:t>月</a:t>
            </a:r>
            <a:r>
              <a:rPr lang="en-US" altLang="zh-TW" sz="2400" dirty="0"/>
              <a:t>26</a:t>
            </a:r>
            <a:r>
              <a:rPr lang="zh-TW" altLang="en-US" sz="2400" dirty="0"/>
              <a:t>日 ，蘇聯帝國壽終正寢</a:t>
            </a:r>
            <a:endParaRPr lang="en-US" altLang="zh-TW" sz="2400" dirty="0"/>
          </a:p>
          <a:p>
            <a:r>
              <a:rPr lang="zh-TW" altLang="en-US" sz="2400" dirty="0"/>
              <a:t>隨後</a:t>
            </a:r>
            <a:r>
              <a:rPr lang="en-US" altLang="zh-TW" sz="2400" dirty="0"/>
              <a:t>11</a:t>
            </a:r>
            <a:r>
              <a:rPr lang="zh-TW" altLang="en-US" sz="2400" dirty="0"/>
              <a:t>個前蘇聯加盟共和國和波羅的海三國相繼獨立，十個前華沙公約國和三個前南斯拉夫共和國參加了北大西洋公約 ，十個東歐國家加入了歐洲聯盟</a:t>
            </a:r>
            <a:endParaRPr lang="en-US" sz="2400" dirty="0"/>
          </a:p>
        </p:txBody>
      </p:sp>
    </p:spTree>
    <p:extLst>
      <p:ext uri="{BB962C8B-B14F-4D97-AF65-F5344CB8AC3E}">
        <p14:creationId xmlns:p14="http://schemas.microsoft.com/office/powerpoint/2010/main" val="1071453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76952" y="1200428"/>
            <a:ext cx="10838095" cy="4457143"/>
          </a:xfrm>
          <a:prstGeom prst="rect">
            <a:avLst/>
          </a:prstGeom>
        </p:spPr>
      </p:pic>
    </p:spTree>
    <p:extLst>
      <p:ext uri="{BB962C8B-B14F-4D97-AF65-F5344CB8AC3E}">
        <p14:creationId xmlns:p14="http://schemas.microsoft.com/office/powerpoint/2010/main" val="2177741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4941721" cy="1326321"/>
          </a:xfrm>
        </p:spPr>
        <p:txBody>
          <a:bodyPr/>
          <a:lstStyle/>
          <a:p>
            <a:r>
              <a:rPr lang="en-US" dirty="0"/>
              <a:t>1939</a:t>
            </a:r>
          </a:p>
        </p:txBody>
      </p:sp>
      <p:sp>
        <p:nvSpPr>
          <p:cNvPr id="3" name="Content Placeholder 2"/>
          <p:cNvSpPr>
            <a:spLocks noGrp="1"/>
          </p:cNvSpPr>
          <p:nvPr>
            <p:ph idx="1"/>
          </p:nvPr>
        </p:nvSpPr>
        <p:spPr>
          <a:xfrm>
            <a:off x="316437" y="1931530"/>
            <a:ext cx="6602741" cy="4355822"/>
          </a:xfrm>
        </p:spPr>
        <p:txBody>
          <a:bodyPr>
            <a:normAutofit fontScale="92500"/>
          </a:bodyPr>
          <a:lstStyle/>
          <a:p>
            <a:r>
              <a:rPr lang="en-US" altLang="zh-TW" sz="2400" dirty="0"/>
              <a:t>1939</a:t>
            </a:r>
            <a:r>
              <a:rPr lang="zh-TW" altLang="en-US" sz="2400" dirty="0"/>
              <a:t>年納粹德國佔領捷克斯洛伐亞。</a:t>
            </a:r>
            <a:endParaRPr lang="en-US" altLang="zh-TW" sz="2400" dirty="0"/>
          </a:p>
          <a:p>
            <a:r>
              <a:rPr lang="en-US" altLang="zh-TW" sz="2400" dirty="0"/>
              <a:t>1945</a:t>
            </a:r>
            <a:r>
              <a:rPr lang="zh-TW" altLang="en-US" sz="2400" dirty="0"/>
              <a:t>年二次大戰結束，蘇聯軍隊「解放」了被納粹德國佔領的東歐國家，蘇聯在這些國家成立了共產黨政權。</a:t>
            </a:r>
            <a:endParaRPr lang="en-US" altLang="zh-TW" sz="2400" dirty="0"/>
          </a:p>
          <a:p>
            <a:r>
              <a:rPr lang="zh-TW" altLang="en-US" sz="2400" dirty="0"/>
              <a:t>二戰時一些捷克斯洛伐克人參加了英國皇家空軍，立下了彪炳戰績。</a:t>
            </a:r>
            <a:endParaRPr lang="en-US" altLang="zh-TW" sz="2400" dirty="0"/>
          </a:p>
          <a:p>
            <a:r>
              <a:rPr lang="zh-TW" altLang="en-US" sz="2400" dirty="0"/>
              <a:t>在戰爭結束之後，由於這些飛行員曾經在西方國家的軍隊服役，故此在</a:t>
            </a:r>
            <a:r>
              <a:rPr lang="en-US" altLang="zh-TW" sz="2400" dirty="0"/>
              <a:t>1948</a:t>
            </a:r>
            <a:r>
              <a:rPr lang="zh-TW" altLang="en-US" sz="2400" dirty="0"/>
              <a:t>年共產政權成立之後便飽受迫害，直到</a:t>
            </a:r>
            <a:r>
              <a:rPr lang="en-US" altLang="zh-TW" sz="2400" dirty="0"/>
              <a:t>1989</a:t>
            </a:r>
            <a:r>
              <a:rPr lang="zh-TW" altLang="en-US" sz="2400" dirty="0"/>
              <a:t>年天鵝絨革命之後才得到平反。</a:t>
            </a:r>
            <a:endParaRPr lang="en-US" sz="2400" dirty="0"/>
          </a:p>
        </p:txBody>
      </p:sp>
      <p:pic>
        <p:nvPicPr>
          <p:cNvPr id="4" name="Picture 3" descr="E:\essays\prague\Czech_in_Rotal_air_force.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7282360" y="3374429"/>
            <a:ext cx="4109059" cy="3131029"/>
          </a:xfrm>
          <a:prstGeom prst="rect">
            <a:avLst/>
          </a:prstGeom>
          <a:noFill/>
          <a:ln>
            <a:noFill/>
          </a:ln>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82360" y="435633"/>
            <a:ext cx="4070944" cy="2686706"/>
          </a:xfrm>
          <a:prstGeom prst="rect">
            <a:avLst/>
          </a:prstGeom>
        </p:spPr>
      </p:pic>
    </p:spTree>
    <p:extLst>
      <p:ext uri="{BB962C8B-B14F-4D97-AF65-F5344CB8AC3E}">
        <p14:creationId xmlns:p14="http://schemas.microsoft.com/office/powerpoint/2010/main" val="3097800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609600"/>
            <a:ext cx="3941234" cy="1326321"/>
          </a:xfrm>
        </p:spPr>
        <p:txBody>
          <a:bodyPr/>
          <a:lstStyle/>
          <a:p>
            <a:r>
              <a:rPr lang="en-US" dirty="0"/>
              <a:t>1948</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65856" y="1101219"/>
            <a:ext cx="3595877" cy="504921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85801" y="1736834"/>
            <a:ext cx="5630685" cy="4420301"/>
          </a:xfrm>
          <a:prstGeom prst="rect">
            <a:avLst/>
          </a:prstGeom>
        </p:spPr>
      </p:pic>
    </p:spTree>
    <p:extLst>
      <p:ext uri="{BB962C8B-B14F-4D97-AF65-F5344CB8AC3E}">
        <p14:creationId xmlns:p14="http://schemas.microsoft.com/office/powerpoint/2010/main" val="2269637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291238" y="357571"/>
            <a:ext cx="9609524" cy="6142857"/>
          </a:xfrm>
          <a:prstGeom prst="rect">
            <a:avLst/>
          </a:prstGeom>
        </p:spPr>
      </p:pic>
    </p:spTree>
    <p:extLst>
      <p:ext uri="{BB962C8B-B14F-4D97-AF65-F5344CB8AC3E}">
        <p14:creationId xmlns:p14="http://schemas.microsoft.com/office/powerpoint/2010/main" val="2982268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052" y="359230"/>
            <a:ext cx="10353761" cy="1034142"/>
          </a:xfrm>
        </p:spPr>
        <p:txBody>
          <a:bodyPr/>
          <a:lstStyle/>
          <a:p>
            <a:r>
              <a:rPr lang="zh-TW" altLang="en-US" sz="4400" dirty="0">
                <a:effectLst/>
              </a:rPr>
              <a:t>天上的武士</a:t>
            </a:r>
            <a:endParaRPr lang="en-US" sz="4400" dirty="0"/>
          </a:p>
        </p:txBody>
      </p:sp>
      <p:sp>
        <p:nvSpPr>
          <p:cNvPr id="3" name="Content Placeholder 2"/>
          <p:cNvSpPr>
            <a:spLocks noGrp="1"/>
          </p:cNvSpPr>
          <p:nvPr>
            <p:ph idx="1"/>
          </p:nvPr>
        </p:nvSpPr>
        <p:spPr>
          <a:xfrm>
            <a:off x="413052" y="1393372"/>
            <a:ext cx="9166377" cy="4639748"/>
          </a:xfrm>
        </p:spPr>
        <p:txBody>
          <a:bodyPr>
            <a:noAutofit/>
          </a:bodyPr>
          <a:lstStyle/>
          <a:p>
            <a:r>
              <a:rPr lang="zh-TW" altLang="en-US" sz="2400" dirty="0">
                <a:effectLst/>
              </a:rPr>
              <a:t>約瑟夫</a:t>
            </a:r>
            <a:r>
              <a:rPr lang="en-US" altLang="zh-TW" sz="2400" dirty="0">
                <a:effectLst/>
              </a:rPr>
              <a:t>‧</a:t>
            </a:r>
            <a:r>
              <a:rPr lang="zh-TW" altLang="en-US" sz="2400" dirty="0">
                <a:effectLst/>
              </a:rPr>
              <a:t>布賴克斯（</a:t>
            </a:r>
            <a:r>
              <a:rPr lang="en-US" sz="2400" dirty="0">
                <a:effectLst/>
              </a:rPr>
              <a:t>Josef </a:t>
            </a:r>
            <a:r>
              <a:rPr lang="en-US" sz="2400" dirty="0" err="1">
                <a:effectLst/>
              </a:rPr>
              <a:t>Bryks</a:t>
            </a:r>
            <a:r>
              <a:rPr lang="zh-TW" altLang="en-US" sz="2400" dirty="0">
                <a:effectLst/>
              </a:rPr>
              <a:t>）於</a:t>
            </a:r>
            <a:r>
              <a:rPr lang="en-US" sz="2400" dirty="0">
                <a:effectLst/>
              </a:rPr>
              <a:t>1941</a:t>
            </a:r>
            <a:r>
              <a:rPr lang="zh-TW" altLang="en-US" sz="2400" dirty="0">
                <a:effectLst/>
              </a:rPr>
              <a:t>年加入英國皇家空軍，他的飛機不幸地被擊落，他被德軍俘虜</a:t>
            </a:r>
            <a:endParaRPr lang="en-US" altLang="zh-TW" sz="2400" dirty="0">
              <a:effectLst/>
            </a:endParaRPr>
          </a:p>
          <a:p>
            <a:r>
              <a:rPr lang="en-US" sz="2400" dirty="0">
                <a:effectLst/>
              </a:rPr>
              <a:t>1944</a:t>
            </a:r>
            <a:r>
              <a:rPr lang="zh-TW" altLang="en-US" sz="2400" dirty="0">
                <a:effectLst/>
              </a:rPr>
              <a:t>年他被美軍營救，後來被大英帝國授予</a:t>
            </a:r>
            <a:r>
              <a:rPr lang="en-US" sz="2400" dirty="0">
                <a:effectLst/>
              </a:rPr>
              <a:t>MBE</a:t>
            </a:r>
            <a:r>
              <a:rPr lang="zh-TW" altLang="en-US" sz="2400" dirty="0">
                <a:effectLst/>
              </a:rPr>
              <a:t>勳銜。</a:t>
            </a:r>
            <a:endParaRPr lang="en-US" altLang="zh-TW" sz="2400" dirty="0">
              <a:effectLst/>
            </a:endParaRPr>
          </a:p>
          <a:p>
            <a:r>
              <a:rPr lang="en-US" sz="2400" dirty="0">
                <a:effectLst/>
              </a:rPr>
              <a:t>1949</a:t>
            </a:r>
            <a:r>
              <a:rPr lang="zh-TW" altLang="en-US" sz="2400" dirty="0">
                <a:effectLst/>
              </a:rPr>
              <a:t>年他被共產黨政府判處</a:t>
            </a:r>
            <a:r>
              <a:rPr lang="en-US" sz="2400" dirty="0">
                <a:effectLst/>
              </a:rPr>
              <a:t>10</a:t>
            </a:r>
            <a:r>
              <a:rPr lang="zh-TW" altLang="en-US" sz="2400" dirty="0">
                <a:effectLst/>
              </a:rPr>
              <a:t>年監禁，一年後，他的刑期又增加了</a:t>
            </a:r>
            <a:r>
              <a:rPr lang="en-US" sz="2400" dirty="0">
                <a:effectLst/>
              </a:rPr>
              <a:t>20</a:t>
            </a:r>
            <a:r>
              <a:rPr lang="zh-TW" altLang="en-US" sz="2400" dirty="0">
                <a:effectLst/>
              </a:rPr>
              <a:t>年。</a:t>
            </a:r>
            <a:endParaRPr lang="en-US" altLang="zh-TW" sz="2400" dirty="0">
              <a:effectLst/>
            </a:endParaRPr>
          </a:p>
          <a:p>
            <a:r>
              <a:rPr lang="zh-TW" altLang="en-US" sz="2400" dirty="0">
                <a:effectLst/>
              </a:rPr>
              <a:t>他被迫在鈾礦中工作，因而獲得少量工資，他將工資寄給生病的父親以及妻子和女兒，</a:t>
            </a:r>
            <a:endParaRPr lang="en-US" altLang="zh-TW" sz="2400" dirty="0">
              <a:effectLst/>
            </a:endParaRPr>
          </a:p>
          <a:p>
            <a:r>
              <a:rPr lang="en-US" sz="2400" dirty="0">
                <a:effectLst/>
              </a:rPr>
              <a:t>1955</a:t>
            </a:r>
            <a:r>
              <a:rPr lang="zh-TW" altLang="en-US" sz="2400" dirty="0">
                <a:effectLst/>
              </a:rPr>
              <a:t>年，共產黨政府禁止布賴克斯向他的家人匯錢。</a:t>
            </a:r>
            <a:endParaRPr lang="en-US" altLang="zh-TW" sz="2400" dirty="0">
              <a:effectLst/>
            </a:endParaRPr>
          </a:p>
          <a:p>
            <a:r>
              <a:rPr lang="zh-TW" altLang="en-US" sz="2400" dirty="0">
                <a:effectLst/>
              </a:rPr>
              <a:t>他在</a:t>
            </a:r>
            <a:r>
              <a:rPr lang="en-US" sz="2400" dirty="0">
                <a:effectLst/>
              </a:rPr>
              <a:t>1957</a:t>
            </a:r>
            <a:r>
              <a:rPr lang="zh-TW" altLang="en-US" sz="2400" dirty="0">
                <a:effectLst/>
              </a:rPr>
              <a:t>年病逝，</a:t>
            </a:r>
            <a:r>
              <a:rPr lang="en-US" sz="2400" dirty="0">
                <a:effectLst/>
              </a:rPr>
              <a:t>1989</a:t>
            </a:r>
            <a:r>
              <a:rPr lang="zh-TW" altLang="en-US" sz="2400" dirty="0">
                <a:effectLst/>
              </a:rPr>
              <a:t>年才被恢復名譽，並且在</a:t>
            </a:r>
            <a:r>
              <a:rPr lang="en-US" sz="2400" dirty="0">
                <a:effectLst/>
              </a:rPr>
              <a:t>2006</a:t>
            </a:r>
            <a:r>
              <a:rPr lang="zh-TW" altLang="en-US" sz="2400" dirty="0">
                <a:effectLst/>
              </a:rPr>
              <a:t>年被新政府追贈白獅子勳章。</a:t>
            </a:r>
            <a:endParaRPr lang="en-US" sz="2400" dirty="0"/>
          </a:p>
        </p:txBody>
      </p:sp>
      <p:pic>
        <p:nvPicPr>
          <p:cNvPr id="1026" name="Picture 2" descr="Image result for Josef Bryk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761925" y="1534685"/>
            <a:ext cx="2009775"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814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7402891" cy="1326321"/>
          </a:xfrm>
        </p:spPr>
        <p:txBody>
          <a:bodyPr/>
          <a:lstStyle/>
          <a:p>
            <a:r>
              <a:rPr lang="zh-TW" altLang="en-US" dirty="0">
                <a:effectLst/>
              </a:rPr>
              <a:t>共產主義博覽館</a:t>
            </a:r>
            <a:endParaRPr lang="en-US" dirty="0"/>
          </a:p>
        </p:txBody>
      </p:sp>
      <p:sp>
        <p:nvSpPr>
          <p:cNvPr id="3" name="Content Placeholder 2"/>
          <p:cNvSpPr>
            <a:spLocks noGrp="1"/>
          </p:cNvSpPr>
          <p:nvPr>
            <p:ph idx="1"/>
          </p:nvPr>
        </p:nvSpPr>
        <p:spPr>
          <a:xfrm>
            <a:off x="913795" y="2096064"/>
            <a:ext cx="6913133" cy="3695136"/>
          </a:xfrm>
        </p:spPr>
        <p:txBody>
          <a:bodyPr>
            <a:noAutofit/>
          </a:bodyPr>
          <a:lstStyle/>
          <a:p>
            <a:r>
              <a:rPr lang="zh-TW" altLang="en-US" sz="2400" dirty="0">
                <a:effectLst/>
              </a:rPr>
              <a:t>一次大戰之後美國總統威爾遜宣揚民族自決，捷克斯洛伐克成為獨立國家。</a:t>
            </a:r>
            <a:endParaRPr lang="en-US" altLang="zh-TW" sz="2400" dirty="0">
              <a:effectLst/>
            </a:endParaRPr>
          </a:p>
          <a:p>
            <a:r>
              <a:rPr lang="zh-TW" altLang="en-US" sz="2400" dirty="0">
                <a:effectLst/>
              </a:rPr>
              <a:t>二戰後美國的馬歇爾計劃幫助歐洲國家恢復，但是「史大林覺得馬歇爾計劃威脅了他的霸權，因而拒絕，並禁止他所操縱的歐洲各國政府從中受益。所有人都可以清楚地看到，捷克斯洛伐克實際上擁有零主權，將來只有得到莫斯科的批准才能做出關鍵決定。」</a:t>
            </a:r>
            <a:endParaRPr lang="en-US" sz="2400" dirty="0"/>
          </a:p>
        </p:txBody>
      </p:sp>
      <p:pic>
        <p:nvPicPr>
          <p:cNvPr id="4" name="Picture 3" descr="E:\essays\prague\museum_of_communism.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8062800" y="2216531"/>
            <a:ext cx="3068728" cy="4016489"/>
          </a:xfrm>
          <a:prstGeom prst="rect">
            <a:avLst/>
          </a:prstGeom>
          <a:noFill/>
          <a:ln>
            <a:noFill/>
          </a:ln>
        </p:spPr>
      </p:pic>
    </p:spTree>
    <p:extLst>
      <p:ext uri="{BB962C8B-B14F-4D97-AF65-F5344CB8AC3E}">
        <p14:creationId xmlns:p14="http://schemas.microsoft.com/office/powerpoint/2010/main" val="3481562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609600"/>
            <a:ext cx="4844747" cy="1326321"/>
          </a:xfrm>
        </p:spPr>
        <p:txBody>
          <a:bodyPr/>
          <a:lstStyle/>
          <a:p>
            <a:r>
              <a:rPr lang="zh-TW" altLang="en-US" dirty="0">
                <a:effectLst/>
              </a:rPr>
              <a:t>共產主義博覽館</a:t>
            </a:r>
            <a:endParaRPr lang="en-US" dirty="0"/>
          </a:p>
        </p:txBody>
      </p:sp>
      <p:sp>
        <p:nvSpPr>
          <p:cNvPr id="3" name="Content Placeholder 2"/>
          <p:cNvSpPr>
            <a:spLocks noGrp="1"/>
          </p:cNvSpPr>
          <p:nvPr>
            <p:ph idx="1"/>
          </p:nvPr>
        </p:nvSpPr>
        <p:spPr>
          <a:xfrm>
            <a:off x="423938" y="2096064"/>
            <a:ext cx="5944205" cy="3695136"/>
          </a:xfrm>
        </p:spPr>
        <p:txBody>
          <a:bodyPr>
            <a:noAutofit/>
          </a:bodyPr>
          <a:lstStyle/>
          <a:p>
            <a:pPr marL="0" indent="0">
              <a:buNone/>
            </a:pPr>
            <a:r>
              <a:rPr lang="zh-TW" altLang="en-US" sz="2400" dirty="0">
                <a:effectLst/>
              </a:rPr>
              <a:t>「（政府）媒體稱西方是我們系統的敵人，任何有關它的消息通常都是負面的</a:t>
            </a:r>
            <a:r>
              <a:rPr lang="en-US" altLang="zh-TW" sz="2400" dirty="0">
                <a:effectLst/>
              </a:rPr>
              <a:t>……</a:t>
            </a:r>
            <a:r>
              <a:rPr lang="zh-TW" altLang="en-US" sz="2400" dirty="0">
                <a:effectLst/>
              </a:rPr>
              <a:t>共產黨甚至在反西方的宣傳中利用了昆蟲，說科羅拉多甲蟲入侵捷克斯洛伐克的土地，政權指責美國故意散播這種甲蟲，宣傳機器把這個臭蟲說成是資本家針對捷克斯洛伐克共產主義而開發的秘密武器，從美國飛機上投擲下來。當然，這完全是胡說八道</a:t>
            </a:r>
            <a:r>
              <a:rPr lang="en-US" altLang="zh-TW" sz="2400" dirty="0">
                <a:effectLst/>
              </a:rPr>
              <a:t>……</a:t>
            </a:r>
            <a:r>
              <a:rPr lang="zh-TW" altLang="en-US" sz="2400" dirty="0">
                <a:effectLst/>
              </a:rPr>
              <a:t>人們卻相信它。」</a:t>
            </a:r>
            <a:endParaRPr lang="en-US" sz="2400" dirty="0"/>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16476" y="240753"/>
            <a:ext cx="3199185" cy="4310080"/>
          </a:xfrm>
          <a:prstGeom prst="rect">
            <a:avLst/>
          </a:prstGeom>
        </p:spPr>
      </p:pic>
      <p:pic>
        <p:nvPicPr>
          <p:cNvPr id="5" name="Picture 4" descr="E:\essays\prague\evil_russian_dolls.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6368143" y="3192418"/>
            <a:ext cx="4218981" cy="3066867"/>
          </a:xfrm>
          <a:prstGeom prst="rect">
            <a:avLst/>
          </a:prstGeom>
          <a:noFill/>
          <a:ln>
            <a:noFill/>
          </a:ln>
        </p:spPr>
      </p:pic>
    </p:spTree>
    <p:extLst>
      <p:ext uri="{BB962C8B-B14F-4D97-AF65-F5344CB8AC3E}">
        <p14:creationId xmlns:p14="http://schemas.microsoft.com/office/powerpoint/2010/main" val="4117674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82282" y="304799"/>
            <a:ext cx="9284809" cy="6183085"/>
          </a:xfrm>
          <a:prstGeom prst="rect">
            <a:avLst/>
          </a:prstGeom>
        </p:spPr>
      </p:pic>
    </p:spTree>
    <p:extLst>
      <p:ext uri="{BB962C8B-B14F-4D97-AF65-F5344CB8AC3E}">
        <p14:creationId xmlns:p14="http://schemas.microsoft.com/office/powerpoint/2010/main" val="515702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TW" altLang="en-US" sz="4000" dirty="0"/>
              <a:t>地下核子避難所</a:t>
            </a:r>
            <a:endParaRPr lang="en-US" sz="4000" dirty="0"/>
          </a:p>
        </p:txBody>
      </p:sp>
      <p:sp>
        <p:nvSpPr>
          <p:cNvPr id="3" name="Content Placeholder 2"/>
          <p:cNvSpPr>
            <a:spLocks noGrp="1"/>
          </p:cNvSpPr>
          <p:nvPr>
            <p:ph idx="1"/>
          </p:nvPr>
        </p:nvSpPr>
        <p:spPr>
          <a:xfrm>
            <a:off x="913795" y="2096064"/>
            <a:ext cx="5671564" cy="3695136"/>
          </a:xfrm>
        </p:spPr>
        <p:txBody>
          <a:bodyPr>
            <a:noAutofit/>
          </a:bodyPr>
          <a:lstStyle/>
          <a:p>
            <a:r>
              <a:rPr lang="zh-TW" altLang="en-US" sz="2400" dirty="0"/>
              <a:t>在冷戰高峰期間，捷克全國有</a:t>
            </a:r>
            <a:r>
              <a:rPr lang="en-US" altLang="zh-TW" sz="2400" dirty="0"/>
              <a:t>6500</a:t>
            </a:r>
            <a:r>
              <a:rPr lang="zh-TW" altLang="en-US" sz="2400" dirty="0"/>
              <a:t>個地下核子避難所，布拉格有</a:t>
            </a:r>
            <a:r>
              <a:rPr lang="en-US" altLang="zh-TW" sz="2400" dirty="0"/>
              <a:t>800</a:t>
            </a:r>
            <a:r>
              <a:rPr lang="zh-TW" altLang="en-US" sz="2400" dirty="0"/>
              <a:t>多個。</a:t>
            </a:r>
            <a:endParaRPr lang="en-US" altLang="zh-TW" sz="2400" dirty="0"/>
          </a:p>
          <a:p>
            <a:r>
              <a:rPr lang="zh-TW" altLang="en-US" sz="2400" dirty="0"/>
              <a:t>這地下室的上面是一間名叫雅爾塔（</a:t>
            </a:r>
            <a:r>
              <a:rPr lang="en-US" altLang="zh-TW" sz="2400" dirty="0" err="1"/>
              <a:t>Jalta</a:t>
            </a:r>
            <a:r>
              <a:rPr lang="zh-TW" altLang="en-US" sz="2400" dirty="0"/>
              <a:t>）的五星級酒店</a:t>
            </a:r>
            <a:endParaRPr lang="en-US" altLang="zh-TW" sz="2400" dirty="0"/>
          </a:p>
          <a:p>
            <a:r>
              <a:rPr lang="zh-TW" altLang="en-US" sz="2400" dirty="0"/>
              <a:t>在酒店下面約</a:t>
            </a:r>
            <a:r>
              <a:rPr lang="en-US" altLang="zh-TW" sz="2400" dirty="0"/>
              <a:t>20</a:t>
            </a:r>
            <a:r>
              <a:rPr lang="zh-TW" altLang="en-US" sz="2400" dirty="0"/>
              <a:t>米處，有一個三層樓的防核掩護體，它建於</a:t>
            </a:r>
            <a:r>
              <a:rPr lang="en-US" altLang="zh-TW" sz="2400" dirty="0"/>
              <a:t>1954</a:t>
            </a:r>
            <a:r>
              <a:rPr lang="zh-TW" altLang="en-US" sz="2400" dirty="0"/>
              <a:t>年至</a:t>
            </a:r>
            <a:r>
              <a:rPr lang="en-US" altLang="zh-TW" sz="2400" dirty="0"/>
              <a:t>1958</a:t>
            </a:r>
            <a:r>
              <a:rPr lang="zh-TW" altLang="en-US" sz="2400" dirty="0"/>
              <a:t>年，地下室和酒店是在同一時間興建，不消說，蓋酒店的目的是為了掩人耳目。</a:t>
            </a:r>
            <a:endParaRPr lang="en-US" sz="2400" dirty="0"/>
          </a:p>
        </p:txBody>
      </p:sp>
      <p:pic>
        <p:nvPicPr>
          <p:cNvPr id="4" name="Picture 3" descr="E:\essays\prague\Hotel_Jalta.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6735402" y="2230531"/>
            <a:ext cx="4513803" cy="3054533"/>
          </a:xfrm>
          <a:prstGeom prst="rect">
            <a:avLst/>
          </a:prstGeom>
          <a:noFill/>
          <a:ln>
            <a:noFill/>
          </a:ln>
        </p:spPr>
      </p:pic>
    </p:spTree>
    <p:extLst>
      <p:ext uri="{BB962C8B-B14F-4D97-AF65-F5344CB8AC3E}">
        <p14:creationId xmlns:p14="http://schemas.microsoft.com/office/powerpoint/2010/main" val="3325839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TW" altLang="en-US" sz="4000" dirty="0"/>
              <a:t>地下核子避難所</a:t>
            </a:r>
            <a:endParaRPr lang="en-US" sz="4000" dirty="0"/>
          </a:p>
        </p:txBody>
      </p:sp>
      <p:sp>
        <p:nvSpPr>
          <p:cNvPr id="3" name="Content Placeholder 2"/>
          <p:cNvSpPr>
            <a:spLocks noGrp="1"/>
          </p:cNvSpPr>
          <p:nvPr>
            <p:ph idx="1"/>
          </p:nvPr>
        </p:nvSpPr>
        <p:spPr>
          <a:xfrm>
            <a:off x="696081" y="2096064"/>
            <a:ext cx="5671564" cy="3695136"/>
          </a:xfrm>
        </p:spPr>
        <p:txBody>
          <a:bodyPr>
            <a:noAutofit/>
          </a:bodyPr>
          <a:lstStyle/>
          <a:p>
            <a:r>
              <a:rPr lang="zh-TW" altLang="en-US" sz="2800" dirty="0"/>
              <a:t>這防核掩護體可容納</a:t>
            </a:r>
            <a:r>
              <a:rPr lang="en-US" altLang="zh-TW" sz="2800" dirty="0"/>
              <a:t>150</a:t>
            </a:r>
            <a:r>
              <a:rPr lang="zh-TW" altLang="en-US" sz="2800" dirty="0"/>
              <a:t>人，一旦核戰爆發，該地下室便會成為官員和軍人的庇護所，他們可以在裡面與世隔絕兩個月</a:t>
            </a:r>
            <a:endParaRPr lang="en-US" altLang="zh-TW" sz="2800" dirty="0"/>
          </a:p>
          <a:p>
            <a:r>
              <a:rPr lang="zh-TW" altLang="en-US" sz="2800" dirty="0"/>
              <a:t>在反核掩護體裡面有一家醫院，</a:t>
            </a:r>
            <a:r>
              <a:rPr lang="en-US" altLang="zh-TW" sz="2800" dirty="0"/>
              <a:t>15</a:t>
            </a:r>
            <a:r>
              <a:rPr lang="zh-TW" altLang="en-US" sz="2800" dirty="0"/>
              <a:t>名醫生可以為那些官員和軍人提供醫療服務。</a:t>
            </a:r>
            <a:endParaRPr lang="en-US" sz="2800" dirty="0"/>
          </a:p>
        </p:txBody>
      </p:sp>
      <p:pic>
        <p:nvPicPr>
          <p:cNvPr id="5" name="Picture 4" descr="E:\essays\prague\Prague_underground_bunker_hospital.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6766069" y="2096064"/>
            <a:ext cx="4694749" cy="3132842"/>
          </a:xfrm>
          <a:prstGeom prst="rect">
            <a:avLst/>
          </a:prstGeom>
          <a:noFill/>
          <a:ln>
            <a:noFill/>
          </a:ln>
        </p:spPr>
      </p:pic>
    </p:spTree>
    <p:extLst>
      <p:ext uri="{BB962C8B-B14F-4D97-AF65-F5344CB8AC3E}">
        <p14:creationId xmlns:p14="http://schemas.microsoft.com/office/powerpoint/2010/main" val="3233112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TW" altLang="en-US" sz="4000" dirty="0"/>
              <a:t>地下核子避難所</a:t>
            </a:r>
            <a:endParaRPr lang="en-US" sz="4000" dirty="0"/>
          </a:p>
        </p:txBody>
      </p:sp>
      <p:sp>
        <p:nvSpPr>
          <p:cNvPr id="3" name="Content Placeholder 2"/>
          <p:cNvSpPr>
            <a:spLocks noGrp="1"/>
          </p:cNvSpPr>
          <p:nvPr>
            <p:ph idx="1"/>
          </p:nvPr>
        </p:nvSpPr>
        <p:spPr>
          <a:xfrm>
            <a:off x="913795" y="2096064"/>
            <a:ext cx="5671564" cy="3695136"/>
          </a:xfrm>
        </p:spPr>
        <p:txBody>
          <a:bodyPr>
            <a:noAutofit/>
          </a:bodyPr>
          <a:lstStyle/>
          <a:p>
            <a:r>
              <a:rPr lang="zh-TW" altLang="en-US" sz="2400" dirty="0"/>
              <a:t>共產黨的秘密警察進駐了這地下避難所約四十年，他們在此建立了一個監聽室，以監聽主要是來自西方國家的酒店客人和酒店員工。 </a:t>
            </a:r>
            <a:endParaRPr lang="en-US" altLang="zh-TW" sz="2400" dirty="0"/>
          </a:p>
          <a:p>
            <a:r>
              <a:rPr lang="en-US" altLang="zh-TW" sz="2400" dirty="0"/>
              <a:t>1970</a:t>
            </a:r>
            <a:r>
              <a:rPr lang="zh-TW" altLang="en-US" sz="2400" dirty="0"/>
              <a:t>年代，當西德大使館設在該處時，秘密警察竊聽他們的電話，並且在他們的辦公室裝置偷聽器</a:t>
            </a:r>
            <a:endParaRPr lang="en-US" altLang="zh-TW" sz="2400" dirty="0"/>
          </a:p>
          <a:p>
            <a:r>
              <a:rPr lang="zh-TW" altLang="en-US" sz="2400" dirty="0"/>
              <a:t>往往偷聽器會放在令人意想不到的地方，例如鞋刷。</a:t>
            </a:r>
            <a:endParaRPr lang="en-US" sz="2400" dirty="0"/>
          </a:p>
        </p:txBody>
      </p:sp>
      <p:pic>
        <p:nvPicPr>
          <p:cNvPr id="6" name="Picture 5" descr="E:\essays\prague\Prague_bunker_spy_room.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6849961" y="2269667"/>
            <a:ext cx="4581608" cy="3057342"/>
          </a:xfrm>
          <a:prstGeom prst="rect">
            <a:avLst/>
          </a:prstGeom>
          <a:noFill/>
          <a:ln>
            <a:solidFill>
              <a:schemeClr val="tx1"/>
            </a:solidFill>
          </a:ln>
        </p:spPr>
      </p:pic>
    </p:spTree>
    <p:extLst>
      <p:ext uri="{BB962C8B-B14F-4D97-AF65-F5344CB8AC3E}">
        <p14:creationId xmlns:p14="http://schemas.microsoft.com/office/powerpoint/2010/main" val="3831586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6967" y="609600"/>
            <a:ext cx="5930489" cy="1326321"/>
          </a:xfrm>
        </p:spPr>
        <p:txBody>
          <a:bodyPr>
            <a:normAutofit/>
          </a:bodyPr>
          <a:lstStyle/>
          <a:p>
            <a:r>
              <a:rPr lang="zh-TW" altLang="en-US" sz="4000" dirty="0"/>
              <a:t>地下核子避難所</a:t>
            </a:r>
            <a:endParaRPr lang="en-US" sz="4000" dirty="0"/>
          </a:p>
        </p:txBody>
      </p:sp>
      <p:sp>
        <p:nvSpPr>
          <p:cNvPr id="3" name="Content Placeholder 2"/>
          <p:cNvSpPr>
            <a:spLocks noGrp="1"/>
          </p:cNvSpPr>
          <p:nvPr>
            <p:ph idx="1"/>
          </p:nvPr>
        </p:nvSpPr>
        <p:spPr>
          <a:xfrm>
            <a:off x="913795" y="2096064"/>
            <a:ext cx="5671564" cy="3695136"/>
          </a:xfrm>
        </p:spPr>
        <p:txBody>
          <a:bodyPr>
            <a:noAutofit/>
          </a:bodyPr>
          <a:lstStyle/>
          <a:p>
            <a:endParaRPr lang="en-US" sz="2400" dirty="0"/>
          </a:p>
        </p:txBody>
      </p:sp>
      <p:pic>
        <p:nvPicPr>
          <p:cNvPr id="5" name="Picture 4" descr="E:\essays\prague\Prague_bunker_ventilation.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437" y="892630"/>
            <a:ext cx="5564587" cy="3713291"/>
          </a:xfrm>
          <a:prstGeom prst="rect">
            <a:avLst/>
          </a:prstGeom>
          <a:noFill/>
          <a:ln>
            <a:solidFill>
              <a:schemeClr val="tx1"/>
            </a:solidFill>
          </a:ln>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49782" y="2178193"/>
            <a:ext cx="5626532" cy="4283173"/>
          </a:xfrm>
          <a:prstGeom prst="rect">
            <a:avLst/>
          </a:prstGeom>
          <a:ln>
            <a:solidFill>
              <a:schemeClr val="tx1"/>
            </a:solidFill>
          </a:ln>
        </p:spPr>
      </p:pic>
    </p:spTree>
    <p:extLst>
      <p:ext uri="{BB962C8B-B14F-4D97-AF65-F5344CB8AC3E}">
        <p14:creationId xmlns:p14="http://schemas.microsoft.com/office/powerpoint/2010/main" val="776193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TW" altLang="en-US" sz="4000" dirty="0">
                <a:effectLst/>
              </a:rPr>
              <a:t>布拉格之春</a:t>
            </a:r>
            <a:endParaRPr lang="en-US" sz="4000" dirty="0"/>
          </a:p>
        </p:txBody>
      </p:sp>
      <p:sp>
        <p:nvSpPr>
          <p:cNvPr id="3" name="Content Placeholder 2"/>
          <p:cNvSpPr>
            <a:spLocks noGrp="1"/>
          </p:cNvSpPr>
          <p:nvPr>
            <p:ph idx="1"/>
          </p:nvPr>
        </p:nvSpPr>
        <p:spPr>
          <a:xfrm>
            <a:off x="794051" y="1834805"/>
            <a:ext cx="10353762" cy="4446251"/>
          </a:xfrm>
        </p:spPr>
        <p:txBody>
          <a:bodyPr>
            <a:noAutofit/>
          </a:bodyPr>
          <a:lstStyle/>
          <a:p>
            <a:r>
              <a:rPr lang="en-US" sz="2400" dirty="0">
                <a:effectLst/>
              </a:rPr>
              <a:t>1956</a:t>
            </a:r>
            <a:r>
              <a:rPr lang="zh-TW" altLang="en-US" sz="2400" dirty="0">
                <a:effectLst/>
              </a:rPr>
              <a:t>年匈牙利發生了史稱「匈牙利之春」的群眾示威，反對受到蘇聯支持的匈牙利共產黨政府</a:t>
            </a:r>
            <a:endParaRPr lang="en-US" altLang="zh-TW" sz="2400" dirty="0">
              <a:effectLst/>
            </a:endParaRPr>
          </a:p>
          <a:p>
            <a:r>
              <a:rPr lang="en-US" sz="2400" dirty="0">
                <a:effectLst/>
              </a:rPr>
              <a:t>1968</a:t>
            </a:r>
            <a:r>
              <a:rPr lang="zh-TW" altLang="en-US" sz="2400" dirty="0">
                <a:effectLst/>
              </a:rPr>
              <a:t>年捷克斯洛伐亞的改革派試圖搞經濟改革和民主改革，這計劃名為「人性化的社會主義」，這次事件發生在捷克首都布拉格，故此稱為「布拉格之春」。</a:t>
            </a:r>
            <a:endParaRPr lang="en-US" altLang="zh-TW" sz="2400" dirty="0">
              <a:effectLst/>
            </a:endParaRPr>
          </a:p>
          <a:p>
            <a:r>
              <a:rPr lang="zh-TW" altLang="en-US" sz="2400" dirty="0">
                <a:effectLst/>
              </a:rPr>
              <a:t>但這兩次運動都受到蘇聯軍隊無情的鎮壓，在「布拉格之春」失敗之後，捷克斯洛伐亞進入了所謂「正常化時期」，即是回復到強硬路線的共產主義。</a:t>
            </a:r>
            <a:endParaRPr lang="en-US" altLang="zh-TW" sz="2400" dirty="0">
              <a:effectLst/>
            </a:endParaRPr>
          </a:p>
          <a:p>
            <a:r>
              <a:rPr lang="en-US" altLang="ja-JP" sz="2400" dirty="0">
                <a:effectLst/>
                <a:latin typeface="PMingLiU" panose="02020500000000000000" pitchFamily="18" charset="-120"/>
                <a:ea typeface="PMingLiU" panose="02020500000000000000" pitchFamily="18" charset="-120"/>
              </a:rPr>
              <a:t>1979</a:t>
            </a:r>
            <a:r>
              <a:rPr lang="ja-JP" altLang="en-US" sz="2400" dirty="0">
                <a:effectLst/>
                <a:latin typeface="PMingLiU" panose="02020500000000000000" pitchFamily="18" charset="-120"/>
                <a:ea typeface="PMingLiU" panose="02020500000000000000" pitchFamily="18" charset="-120"/>
              </a:rPr>
              <a:t>魏</a:t>
            </a:r>
            <a:r>
              <a:rPr lang="ja-JP" altLang="en-US" sz="2400">
                <a:effectLst/>
                <a:latin typeface="PMingLiU" panose="02020500000000000000" pitchFamily="18" charset="-120"/>
                <a:ea typeface="PMingLiU" panose="02020500000000000000" pitchFamily="18" charset="-120"/>
              </a:rPr>
              <a:t>京生發起</a:t>
            </a:r>
            <a:r>
              <a:rPr lang="zh-TW" altLang="en-US" sz="2400" dirty="0">
                <a:effectLst/>
              </a:rPr>
              <a:t>「</a:t>
            </a:r>
            <a:r>
              <a:rPr lang="ja-JP" altLang="en-US" sz="2400">
                <a:effectLst/>
                <a:latin typeface="PMingLiU" panose="02020500000000000000" pitchFamily="18" charset="-120"/>
                <a:ea typeface="PMingLiU" panose="02020500000000000000" pitchFamily="18" charset="-120"/>
              </a:rPr>
              <a:t>北</a:t>
            </a:r>
            <a:r>
              <a:rPr lang="ja-JP" altLang="en-US" sz="2400" dirty="0">
                <a:effectLst/>
                <a:latin typeface="PMingLiU" panose="02020500000000000000" pitchFamily="18" charset="-120"/>
                <a:ea typeface="PMingLiU" panose="02020500000000000000" pitchFamily="18" charset="-120"/>
              </a:rPr>
              <a:t>京</a:t>
            </a:r>
            <a:r>
              <a:rPr lang="zh-TW" altLang="en-US" sz="2400" dirty="0">
                <a:effectLst/>
              </a:rPr>
              <a:t>之春」 、</a:t>
            </a:r>
            <a:r>
              <a:rPr lang="en-US" altLang="zh-TW" sz="2400" dirty="0">
                <a:effectLst/>
              </a:rPr>
              <a:t>1982</a:t>
            </a:r>
            <a:r>
              <a:rPr lang="zh-TW" altLang="en-US" sz="2400" dirty="0">
                <a:effectLst/>
              </a:rPr>
              <a:t>王炳章 成立「中國之春」 。</a:t>
            </a:r>
            <a:endParaRPr lang="en-US" altLang="zh-TW" sz="2400" dirty="0">
              <a:effectLst/>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564105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1968</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61077" y="1719943"/>
            <a:ext cx="6833296" cy="4692271"/>
          </a:xfrm>
          <a:prstGeom prst="rect">
            <a:avLst/>
          </a:prstGeom>
          <a:ln>
            <a:solidFill>
              <a:schemeClr val="tx1"/>
            </a:solidFill>
          </a:ln>
        </p:spPr>
      </p:pic>
    </p:spTree>
    <p:extLst>
      <p:ext uri="{BB962C8B-B14F-4D97-AF65-F5344CB8AC3E}">
        <p14:creationId xmlns:p14="http://schemas.microsoft.com/office/powerpoint/2010/main" val="1794594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1968</a:t>
            </a:r>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67572" y="1792437"/>
            <a:ext cx="7884000" cy="4515317"/>
          </a:xfrm>
          <a:prstGeom prst="rect">
            <a:avLst/>
          </a:prstGeom>
        </p:spPr>
      </p:pic>
    </p:spTree>
    <p:extLst>
      <p:ext uri="{BB962C8B-B14F-4D97-AF65-F5344CB8AC3E}">
        <p14:creationId xmlns:p14="http://schemas.microsoft.com/office/powerpoint/2010/main" val="3820963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609600"/>
            <a:ext cx="3788834" cy="1326321"/>
          </a:xfrm>
        </p:spPr>
        <p:txBody>
          <a:bodyPr/>
          <a:lstStyle/>
          <a:p>
            <a:r>
              <a:rPr lang="en-US" dirty="0"/>
              <a:t>1989 </a:t>
            </a:r>
            <a:r>
              <a:rPr lang="en-US" dirty="0" err="1">
                <a:latin typeface="PMingLiU" panose="02020500000000000000" pitchFamily="18" charset="-120"/>
                <a:ea typeface="PMingLiU" panose="02020500000000000000" pitchFamily="18" charset="-120"/>
              </a:rPr>
              <a:t>蘇東坡</a:t>
            </a:r>
            <a:endParaRPr lang="en-US"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696081" y="2192055"/>
            <a:ext cx="5115996" cy="3210402"/>
          </a:xfrm>
        </p:spPr>
        <p:txBody>
          <a:bodyPr>
            <a:normAutofit fontScale="92500"/>
          </a:bodyPr>
          <a:lstStyle/>
          <a:p>
            <a:r>
              <a:rPr lang="en-US" sz="2800" dirty="0">
                <a:effectLst/>
              </a:rPr>
              <a:t>1989</a:t>
            </a:r>
            <a:r>
              <a:rPr lang="zh-TW" altLang="en-US" sz="2800" dirty="0">
                <a:effectLst/>
              </a:rPr>
              <a:t>年</a:t>
            </a:r>
            <a:r>
              <a:rPr lang="en-US" sz="2800" dirty="0">
                <a:effectLst/>
              </a:rPr>
              <a:t>6</a:t>
            </a:r>
            <a:r>
              <a:rPr lang="zh-TW" altLang="en-US" sz="2800" dirty="0">
                <a:effectLst/>
              </a:rPr>
              <a:t>月</a:t>
            </a:r>
            <a:r>
              <a:rPr lang="en-US" sz="2800" dirty="0">
                <a:effectLst/>
              </a:rPr>
              <a:t>4</a:t>
            </a:r>
            <a:r>
              <a:rPr lang="zh-TW" altLang="en-US" sz="2800" dirty="0">
                <a:effectLst/>
              </a:rPr>
              <a:t>日，波蘭團結工會在選舉中贏得壓倒性勝利。</a:t>
            </a:r>
            <a:endParaRPr lang="en-US" altLang="zh-TW" sz="2800" dirty="0">
              <a:effectLst/>
            </a:endParaRPr>
          </a:p>
          <a:p>
            <a:r>
              <a:rPr lang="zh-TW" altLang="en-US" sz="2800" dirty="0">
                <a:effectLst/>
              </a:rPr>
              <a:t>同一個月，匈牙利開始拆除一部分邊界的鐵絲網，導致大量東德人從匈牙利流亡至西德；這些巨變鼓舞了捷克斯洛伐克人。</a:t>
            </a:r>
            <a:endParaRPr lang="en-US" altLang="zh-TW" sz="2800" dirty="0">
              <a:effectLst/>
            </a:endParaRPr>
          </a:p>
          <a:p>
            <a:pPr marL="0" indent="0">
              <a:buNone/>
            </a:pPr>
            <a:endParaRPr lang="en-US" altLang="zh-TW" dirty="0">
              <a:effectLst/>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63343" y="1873899"/>
            <a:ext cx="5317922" cy="3528558"/>
          </a:xfrm>
          <a:prstGeom prst="rect">
            <a:avLst/>
          </a:prstGeom>
        </p:spPr>
      </p:pic>
      <p:sp>
        <p:nvSpPr>
          <p:cNvPr id="6" name="Content Placeholder 2"/>
          <p:cNvSpPr txBox="1">
            <a:spLocks/>
          </p:cNvSpPr>
          <p:nvPr/>
        </p:nvSpPr>
        <p:spPr>
          <a:xfrm>
            <a:off x="6128658" y="4016830"/>
            <a:ext cx="4735890" cy="212271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endParaRPr lang="en-US" altLang="zh-TW" dirty="0">
              <a:effectLst/>
            </a:endParaRPr>
          </a:p>
        </p:txBody>
      </p:sp>
    </p:spTree>
    <p:extLst>
      <p:ext uri="{BB962C8B-B14F-4D97-AF65-F5344CB8AC3E}">
        <p14:creationId xmlns:p14="http://schemas.microsoft.com/office/powerpoint/2010/main" val="1762101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609600"/>
            <a:ext cx="3788834" cy="1326321"/>
          </a:xfrm>
        </p:spPr>
        <p:txBody>
          <a:bodyPr/>
          <a:lstStyle/>
          <a:p>
            <a:r>
              <a:rPr lang="en-US" dirty="0"/>
              <a:t>1989</a:t>
            </a:r>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419" y="2870067"/>
            <a:ext cx="5399495" cy="3462370"/>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04254" y="1367470"/>
            <a:ext cx="5146453" cy="3264609"/>
          </a:xfrm>
          <a:prstGeom prst="rect">
            <a:avLst/>
          </a:prstGeom>
        </p:spPr>
      </p:pic>
      <p:sp>
        <p:nvSpPr>
          <p:cNvPr id="9" name="Content Placeholder 8"/>
          <p:cNvSpPr>
            <a:spLocks noGrp="1"/>
          </p:cNvSpPr>
          <p:nvPr>
            <p:ph idx="1"/>
          </p:nvPr>
        </p:nvSpPr>
        <p:spPr/>
        <p:txBody>
          <a:bodyPr/>
          <a:lstStyle/>
          <a:p>
            <a:endParaRPr lang="en-US"/>
          </a:p>
        </p:txBody>
      </p:sp>
    </p:spTree>
    <p:extLst>
      <p:ext uri="{BB962C8B-B14F-4D97-AF65-F5344CB8AC3E}">
        <p14:creationId xmlns:p14="http://schemas.microsoft.com/office/powerpoint/2010/main" val="3722615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8466" y="719587"/>
            <a:ext cx="3783465" cy="1326321"/>
          </a:xfrm>
        </p:spPr>
        <p:txBody>
          <a:bodyPr/>
          <a:lstStyle/>
          <a:p>
            <a:r>
              <a:rPr lang="zh-TW" altLang="en-US" sz="3600" dirty="0">
                <a:effectLst/>
              </a:rPr>
              <a:t>哈維爾</a:t>
            </a:r>
            <a:endParaRPr lang="en-US" dirty="0"/>
          </a:p>
        </p:txBody>
      </p:sp>
      <p:sp>
        <p:nvSpPr>
          <p:cNvPr id="3" name="Content Placeholder 2"/>
          <p:cNvSpPr>
            <a:spLocks noGrp="1"/>
          </p:cNvSpPr>
          <p:nvPr>
            <p:ph idx="1"/>
          </p:nvPr>
        </p:nvSpPr>
        <p:spPr>
          <a:xfrm>
            <a:off x="6264165" y="2412012"/>
            <a:ext cx="5003391" cy="3587954"/>
          </a:xfrm>
        </p:spPr>
        <p:txBody>
          <a:bodyPr>
            <a:normAutofit/>
          </a:bodyPr>
          <a:lstStyle/>
          <a:p>
            <a:r>
              <a:rPr lang="ja-JP" altLang="en-US" sz="2400">
                <a:latin typeface="PMingLiU" panose="02020500000000000000" pitchFamily="18" charset="-120"/>
                <a:ea typeface="PMingLiU" panose="02020500000000000000" pitchFamily="18" charset="-120"/>
              </a:rPr>
              <a:t>哈維爾（</a:t>
            </a:r>
            <a:r>
              <a:rPr lang="en-US" sz="2400" dirty="0">
                <a:latin typeface="PMingLiU" panose="02020500000000000000" pitchFamily="18" charset="-120"/>
                <a:ea typeface="PMingLiU" panose="02020500000000000000" pitchFamily="18" charset="-120"/>
              </a:rPr>
              <a:t>Václav Havel）</a:t>
            </a:r>
            <a:r>
              <a:rPr lang="ja-JP" altLang="en-US" sz="2400">
                <a:latin typeface="PMingLiU" panose="02020500000000000000" pitchFamily="18" charset="-120"/>
                <a:ea typeface="PMingLiU" panose="02020500000000000000" pitchFamily="18" charset="-120"/>
              </a:rPr>
              <a:t>在</a:t>
            </a:r>
            <a:r>
              <a:rPr lang="en-US" altLang="ja-JP" sz="2400" dirty="0">
                <a:latin typeface="PMingLiU" panose="02020500000000000000" pitchFamily="18" charset="-120"/>
                <a:ea typeface="PMingLiU" panose="02020500000000000000" pitchFamily="18" charset="-120"/>
              </a:rPr>
              <a:t>1989</a:t>
            </a:r>
            <a:r>
              <a:rPr lang="ja-JP" altLang="en-US" sz="2400">
                <a:latin typeface="PMingLiU" panose="02020500000000000000" pitchFamily="18" charset="-120"/>
                <a:ea typeface="PMingLiU" panose="02020500000000000000" pitchFamily="18" charset="-120"/>
              </a:rPr>
              <a:t>年捷克斯洛伐克的民主運動中扮演了至關重要的角色。</a:t>
            </a:r>
            <a:endParaRPr lang="en-US" altLang="ja-JP" sz="2400" dirty="0">
              <a:latin typeface="PMingLiU" panose="02020500000000000000" pitchFamily="18" charset="-120"/>
              <a:ea typeface="PMingLiU" panose="02020500000000000000" pitchFamily="18" charset="-120"/>
            </a:endParaRPr>
          </a:p>
          <a:p>
            <a:r>
              <a:rPr lang="ja-JP" altLang="en-US" sz="2400">
                <a:latin typeface="PMingLiU" panose="02020500000000000000" pitchFamily="18" charset="-120"/>
                <a:ea typeface="PMingLiU" panose="02020500000000000000" pitchFamily="18" charset="-120"/>
              </a:rPr>
              <a:t>他是捷克著名的劇作家、異議人士和公民權利活動家，也是捷克斯洛伐克反共運動的象徵性人物之一。</a:t>
            </a:r>
            <a:endParaRPr lang="en-US" altLang="ja-JP" sz="2400" dirty="0">
              <a:latin typeface="PMingLiU" panose="02020500000000000000" pitchFamily="18" charset="-120"/>
              <a:ea typeface="PMingLiU" panose="02020500000000000000" pitchFamily="18" charset="-120"/>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097" y="2412012"/>
            <a:ext cx="5318739" cy="3063240"/>
          </a:xfrm>
          <a:prstGeom prst="rect">
            <a:avLst/>
          </a:prstGeom>
          <a:ln>
            <a:solidFill>
              <a:schemeClr val="tx1"/>
            </a:solidFill>
          </a:ln>
        </p:spPr>
      </p:pic>
    </p:spTree>
    <p:extLst>
      <p:ext uri="{BB962C8B-B14F-4D97-AF65-F5344CB8AC3E}">
        <p14:creationId xmlns:p14="http://schemas.microsoft.com/office/powerpoint/2010/main" val="2071816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7127915" cy="1326321"/>
          </a:xfrm>
        </p:spPr>
        <p:txBody>
          <a:bodyPr/>
          <a:lstStyle/>
          <a:p>
            <a:r>
              <a:rPr lang="en-US" dirty="0" err="1">
                <a:latin typeface="PMingLiU" panose="02020500000000000000" pitchFamily="18" charset="-120"/>
                <a:ea typeface="PMingLiU" panose="02020500000000000000" pitchFamily="18" charset="-120"/>
              </a:rPr>
              <a:t>無能者的能力</a:t>
            </a:r>
            <a:endParaRPr lang="en-US"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680322" y="2099642"/>
            <a:ext cx="7127915" cy="4197588"/>
          </a:xfrm>
        </p:spPr>
        <p:txBody>
          <a:bodyPr>
            <a:noAutofit/>
          </a:bodyPr>
          <a:lstStyle/>
          <a:p>
            <a:pPr>
              <a:lnSpc>
                <a:spcPct val="100000"/>
              </a:lnSpc>
            </a:pPr>
            <a:r>
              <a:rPr lang="en-US" altLang="ja-JP" sz="2400" dirty="0">
                <a:latin typeface="PMingLiU" panose="02020500000000000000" pitchFamily="18" charset="-120"/>
                <a:ea typeface="PMingLiU" panose="02020500000000000000" pitchFamily="18" charset="-120"/>
              </a:rPr>
              <a:t>1978</a:t>
            </a:r>
            <a:r>
              <a:rPr lang="ja-JP" altLang="en-US" sz="2400">
                <a:latin typeface="PMingLiU" panose="02020500000000000000" pitchFamily="18" charset="-120"/>
                <a:ea typeface="PMingLiU" panose="02020500000000000000" pitchFamily="18" charset="-120"/>
              </a:rPr>
              <a:t>年，哈維爾提出「無能者的能力」。</a:t>
            </a:r>
            <a:endParaRPr lang="en-US" altLang="ja-JP" sz="2400" dirty="0">
              <a:latin typeface="PMingLiU" panose="02020500000000000000" pitchFamily="18" charset="-120"/>
              <a:ea typeface="PMingLiU" panose="02020500000000000000" pitchFamily="18" charset="-120"/>
            </a:endParaRPr>
          </a:p>
          <a:p>
            <a:pPr>
              <a:lnSpc>
                <a:spcPct val="100000"/>
              </a:lnSpc>
            </a:pPr>
            <a:r>
              <a:rPr lang="ja-JP" altLang="en-US" sz="2400">
                <a:latin typeface="PMingLiU" panose="02020500000000000000" pitchFamily="18" charset="-120"/>
                <a:ea typeface="PMingLiU" panose="02020500000000000000" pitchFamily="18" charset="-120"/>
              </a:rPr>
              <a:t>「我不想用</a:t>
            </a:r>
            <a:r>
              <a:rPr lang="en-US" altLang="ja-JP" sz="2400" dirty="0">
                <a:latin typeface="PMingLiU" panose="02020500000000000000" pitchFamily="18" charset="-120"/>
                <a:ea typeface="PMingLiU" panose="02020500000000000000" pitchFamily="18" charset="-120"/>
              </a:rPr>
              <a:t>『</a:t>
            </a:r>
            <a:r>
              <a:rPr lang="ja-JP" altLang="en-US" sz="2400">
                <a:latin typeface="PMingLiU" panose="02020500000000000000" pitchFamily="18" charset="-120"/>
                <a:ea typeface="PMingLiU" panose="02020500000000000000" pitchFamily="18" charset="-120"/>
              </a:rPr>
              <a:t>後</a:t>
            </a:r>
            <a:r>
              <a:rPr lang="en-US" altLang="ja-JP" sz="2400" dirty="0">
                <a:latin typeface="PMingLiU" panose="02020500000000000000" pitchFamily="18" charset="-120"/>
                <a:ea typeface="PMingLiU" panose="02020500000000000000" pitchFamily="18" charset="-120"/>
              </a:rPr>
              <a:t>』</a:t>
            </a:r>
            <a:r>
              <a:rPr lang="ja-JP" altLang="en-US" sz="2400">
                <a:latin typeface="PMingLiU" panose="02020500000000000000" pitchFamily="18" charset="-120"/>
                <a:ea typeface="PMingLiU" panose="02020500000000000000" pitchFamily="18" charset="-120"/>
              </a:rPr>
              <a:t>這個前綴來暗示這個制度不是極權主義的；相反，我的意思是它是極權主義的，在某種程度上與古典獨裁制度有著根本的不同。 」</a:t>
            </a:r>
            <a:endParaRPr lang="en-US" altLang="ja-JP" sz="2400" dirty="0">
              <a:latin typeface="PMingLiU" panose="02020500000000000000" pitchFamily="18" charset="-120"/>
              <a:ea typeface="PMingLiU" panose="02020500000000000000" pitchFamily="18" charset="-120"/>
            </a:endParaRPr>
          </a:p>
          <a:p>
            <a:pPr>
              <a:lnSpc>
                <a:spcPct val="100000"/>
              </a:lnSpc>
            </a:pPr>
            <a:r>
              <a:rPr lang="ja-JP" altLang="en-US" sz="2400">
                <a:latin typeface="PMingLiU" panose="02020500000000000000" pitchFamily="18" charset="-120"/>
                <a:ea typeface="PMingLiU" panose="02020500000000000000" pitchFamily="18" charset="-120"/>
              </a:rPr>
              <a:t>共產主義是一種世俗宗教。</a:t>
            </a:r>
          </a:p>
          <a:p>
            <a:pPr>
              <a:lnSpc>
                <a:spcPct val="100000"/>
              </a:lnSpc>
            </a:pPr>
            <a:r>
              <a:rPr lang="ja-JP" altLang="en-US" sz="2400">
                <a:latin typeface="PMingLiU" panose="02020500000000000000" pitchFamily="18" charset="-120"/>
                <a:ea typeface="PMingLiU" panose="02020500000000000000" pitchFamily="18" charset="-120"/>
              </a:rPr>
              <a:t>哈維爾探討如何在壓迫和謊言世界下真實地生活。</a:t>
            </a:r>
          </a:p>
          <a:p>
            <a:pPr>
              <a:lnSpc>
                <a:spcPct val="100000"/>
              </a:lnSpc>
            </a:pPr>
            <a:r>
              <a:rPr lang="ja-JP" altLang="en-US" sz="2400">
                <a:latin typeface="PMingLiU" panose="02020500000000000000" pitchFamily="18" charset="-120"/>
                <a:ea typeface="PMingLiU" panose="02020500000000000000" pitchFamily="18" charset="-120"/>
              </a:rPr>
              <a:t>他認為蘇聯將因外部壓力而解體。</a:t>
            </a:r>
            <a:endParaRPr lang="en-US" altLang="ja-JP" sz="2400" dirty="0">
              <a:latin typeface="PMingLiU" panose="02020500000000000000" pitchFamily="18" charset="-120"/>
              <a:ea typeface="PMingLiU" panose="02020500000000000000" pitchFamily="18" charset="-120"/>
            </a:endParaRPr>
          </a:p>
        </p:txBody>
      </p:sp>
      <p:pic>
        <p:nvPicPr>
          <p:cNvPr id="5" name="Picture 2" descr="Related imag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41710" y="1272759"/>
            <a:ext cx="2968668" cy="453455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365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5639405" cy="1326321"/>
          </a:xfrm>
        </p:spPr>
        <p:txBody>
          <a:bodyPr>
            <a:normAutofit/>
          </a:bodyPr>
          <a:lstStyle/>
          <a:p>
            <a:r>
              <a:rPr lang="zh-TW" altLang="en-US" sz="4400" dirty="0">
                <a:effectLst/>
              </a:rPr>
              <a:t>哈維爾被捕</a:t>
            </a:r>
            <a:endParaRPr lang="en-US" sz="4400" dirty="0"/>
          </a:p>
        </p:txBody>
      </p:sp>
      <p:sp>
        <p:nvSpPr>
          <p:cNvPr id="3" name="Content Placeholder 2"/>
          <p:cNvSpPr>
            <a:spLocks noGrp="1"/>
          </p:cNvSpPr>
          <p:nvPr>
            <p:ph idx="1"/>
          </p:nvPr>
        </p:nvSpPr>
        <p:spPr>
          <a:xfrm>
            <a:off x="6450903" y="2096064"/>
            <a:ext cx="4816653" cy="3695136"/>
          </a:xfrm>
        </p:spPr>
        <p:txBody>
          <a:bodyPr>
            <a:normAutofit/>
          </a:bodyPr>
          <a:lstStyle/>
          <a:p>
            <a:r>
              <a:rPr lang="ja-JP" altLang="en-US" sz="2800">
                <a:latin typeface="PMingLiU" panose="02020500000000000000" pitchFamily="18" charset="-120"/>
                <a:ea typeface="PMingLiU" panose="02020500000000000000" pitchFamily="18" charset="-120"/>
              </a:rPr>
              <a:t>在運動的早期，政府逮捕了哈維爾，他在</a:t>
            </a:r>
            <a:r>
              <a:rPr lang="en-US" altLang="ja-JP" sz="2800" dirty="0">
                <a:latin typeface="PMingLiU" panose="02020500000000000000" pitchFamily="18" charset="-120"/>
                <a:ea typeface="PMingLiU" panose="02020500000000000000" pitchFamily="18" charset="-120"/>
              </a:rPr>
              <a:t>1989</a:t>
            </a:r>
            <a:r>
              <a:rPr lang="ja-JP" altLang="en-US" sz="2800">
                <a:latin typeface="PMingLiU" panose="02020500000000000000" pitchFamily="18" charset="-120"/>
                <a:ea typeface="PMingLiU" panose="02020500000000000000" pitchFamily="18" charset="-120"/>
              </a:rPr>
              <a:t>年被短暫關押，但隨著全國性抗議活動的擴大和國際社會的關注，政府不得不釋放他。</a:t>
            </a:r>
          </a:p>
          <a:p>
            <a:endParaRPr lang="en-US" dirty="0"/>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1013" y="2096064"/>
            <a:ext cx="5518357" cy="3590752"/>
          </a:xfrm>
          <a:prstGeom prst="rect">
            <a:avLst/>
          </a:prstGeom>
          <a:ln>
            <a:solidFill>
              <a:schemeClr val="tx1"/>
            </a:solidFill>
          </a:ln>
        </p:spPr>
      </p:pic>
    </p:spTree>
    <p:extLst>
      <p:ext uri="{BB962C8B-B14F-4D97-AF65-F5344CB8AC3E}">
        <p14:creationId xmlns:p14="http://schemas.microsoft.com/office/powerpoint/2010/main" val="29582861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055" y="453592"/>
            <a:ext cx="5639405" cy="1326321"/>
          </a:xfrm>
        </p:spPr>
        <p:txBody>
          <a:bodyPr>
            <a:normAutofit/>
          </a:bodyPr>
          <a:lstStyle/>
          <a:p>
            <a:r>
              <a:rPr lang="zh-TW" altLang="en-US" sz="4000" dirty="0">
                <a:effectLst/>
              </a:rPr>
              <a:t>民眾要求釋放哈維爾</a:t>
            </a:r>
            <a:endParaRPr lang="en-US" sz="4000"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7541342" y="408590"/>
            <a:ext cx="4228571" cy="6019048"/>
          </a:xfrm>
          <a:prstGeom prst="rect">
            <a:avLst/>
          </a:prstGeom>
          <a:ln>
            <a:solidFill>
              <a:schemeClr val="tx1"/>
            </a:solidFill>
          </a:ln>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0762" y="1779913"/>
            <a:ext cx="6668557" cy="4348743"/>
          </a:xfrm>
          <a:prstGeom prst="rect">
            <a:avLst/>
          </a:prstGeom>
          <a:ln>
            <a:solidFill>
              <a:schemeClr val="tx1"/>
            </a:solidFill>
          </a:ln>
        </p:spPr>
      </p:pic>
    </p:spTree>
    <p:extLst>
      <p:ext uri="{BB962C8B-B14F-4D97-AF65-F5344CB8AC3E}">
        <p14:creationId xmlns:p14="http://schemas.microsoft.com/office/powerpoint/2010/main" val="2848347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609600"/>
            <a:ext cx="5389034" cy="1326321"/>
          </a:xfrm>
        </p:spPr>
        <p:txBody>
          <a:bodyPr/>
          <a:lstStyle/>
          <a:p>
            <a:r>
              <a:rPr lang="en-US" dirty="0" err="1">
                <a:latin typeface="PMingLiU" panose="02020500000000000000" pitchFamily="18" charset="-120"/>
                <a:ea typeface="PMingLiU" panose="02020500000000000000" pitchFamily="18" charset="-120"/>
              </a:rPr>
              <a:t>在千軍萬馬前</a:t>
            </a:r>
            <a:endParaRPr lang="en-US"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656031" y="2074293"/>
            <a:ext cx="6270776" cy="3695136"/>
          </a:xfrm>
        </p:spPr>
        <p:txBody>
          <a:bodyPr>
            <a:normAutofit/>
          </a:bodyPr>
          <a:lstStyle/>
          <a:p>
            <a:r>
              <a:rPr lang="en-US" sz="2800" dirty="0">
                <a:effectLst/>
              </a:rPr>
              <a:t>1989</a:t>
            </a:r>
            <a:r>
              <a:rPr lang="zh-TW" altLang="en-US" sz="2800" dirty="0">
                <a:effectLst/>
              </a:rPr>
              <a:t>年</a:t>
            </a:r>
            <a:r>
              <a:rPr lang="en-US" sz="2800" dirty="0">
                <a:effectLst/>
              </a:rPr>
              <a:t>11</a:t>
            </a:r>
            <a:r>
              <a:rPr lang="zh-TW" altLang="en-US" sz="2800" dirty="0">
                <a:effectLst/>
              </a:rPr>
              <a:t>月</a:t>
            </a:r>
            <a:r>
              <a:rPr lang="en-US" sz="2800" dirty="0">
                <a:effectLst/>
              </a:rPr>
              <a:t>17</a:t>
            </a:r>
            <a:r>
              <a:rPr lang="zh-TW" altLang="en-US" sz="2800" dirty="0">
                <a:effectLst/>
              </a:rPr>
              <a:t>日捷克的學生自發地上街示威，跟著各行各業的群眾相繼加入，雖然這場運動受到捷克軍警的鎮壓，但是蘇聯軍隊沒有介入。</a:t>
            </a:r>
            <a:endParaRPr lang="en-US" altLang="zh-TW" sz="2800" dirty="0">
              <a:effectLst/>
            </a:endParaRPr>
          </a:p>
          <a:p>
            <a:r>
              <a:rPr lang="zh-TW" altLang="en-US" sz="2800" dirty="0">
                <a:effectLst/>
              </a:rPr>
              <a:t>右邊圖片的示威者顯示出無能者的能力， 他手無寸鐵地擋在千軍萬馬前。</a:t>
            </a:r>
            <a:endParaRPr lang="en-US" altLang="zh-TW" sz="2800" dirty="0">
              <a:effectLst/>
            </a:endParaRPr>
          </a:p>
        </p:txBody>
      </p:sp>
      <p:pic>
        <p:nvPicPr>
          <p:cNvPr id="4" name="Picture 3" descr="E:\essays\prague\one_student_against_police_1989_11_17_830.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7354841" y="898634"/>
            <a:ext cx="3378473" cy="5255076"/>
          </a:xfrm>
          <a:prstGeom prst="rect">
            <a:avLst/>
          </a:prstGeom>
          <a:noFill/>
          <a:ln>
            <a:solidFill>
              <a:schemeClr val="tx1"/>
            </a:solidFill>
          </a:ln>
        </p:spPr>
      </p:pic>
    </p:spTree>
    <p:extLst>
      <p:ext uri="{BB962C8B-B14F-4D97-AF65-F5344CB8AC3E}">
        <p14:creationId xmlns:p14="http://schemas.microsoft.com/office/powerpoint/2010/main" val="2568165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609600"/>
            <a:ext cx="3958830" cy="1326321"/>
          </a:xfrm>
        </p:spPr>
        <p:txBody>
          <a:bodyPr>
            <a:normAutofit/>
          </a:bodyPr>
          <a:lstStyle/>
          <a:p>
            <a:r>
              <a:rPr lang="en-US" sz="4000" dirty="0" err="1"/>
              <a:t>公民論壇</a:t>
            </a:r>
            <a:endParaRPr lang="en-US" sz="4000" dirty="0"/>
          </a:p>
        </p:txBody>
      </p:sp>
      <p:sp>
        <p:nvSpPr>
          <p:cNvPr id="3" name="Content Placeholder 2"/>
          <p:cNvSpPr>
            <a:spLocks noGrp="1"/>
          </p:cNvSpPr>
          <p:nvPr>
            <p:ph idx="1"/>
          </p:nvPr>
        </p:nvSpPr>
        <p:spPr>
          <a:xfrm>
            <a:off x="5722516" y="1365337"/>
            <a:ext cx="5555688" cy="4901852"/>
          </a:xfrm>
        </p:spPr>
        <p:txBody>
          <a:bodyPr>
            <a:normAutofit/>
          </a:bodyPr>
          <a:lstStyle/>
          <a:p>
            <a:r>
              <a:rPr lang="ja-JP" altLang="en-US" sz="2400">
                <a:latin typeface="PMingLiU" panose="02020500000000000000" pitchFamily="18" charset="-120"/>
                <a:ea typeface="PMingLiU" panose="02020500000000000000" pitchFamily="18" charset="-120"/>
              </a:rPr>
              <a:t>哈維爾和其他異議人士成立了一個名為「公民論壇」（</a:t>
            </a:r>
            <a:r>
              <a:rPr lang="en-US" sz="2400" dirty="0">
                <a:latin typeface="PMingLiU" panose="02020500000000000000" pitchFamily="18" charset="-120"/>
                <a:ea typeface="PMingLiU" panose="02020500000000000000" pitchFamily="18" charset="-120"/>
              </a:rPr>
              <a:t>Civic Forum）</a:t>
            </a:r>
            <a:r>
              <a:rPr lang="ja-JP" altLang="en-US" sz="2400">
                <a:latin typeface="PMingLiU" panose="02020500000000000000" pitchFamily="18" charset="-120"/>
                <a:ea typeface="PMingLiU" panose="02020500000000000000" pitchFamily="18" charset="-120"/>
              </a:rPr>
              <a:t>的反對派組織，旨在協調全國範圍內的抗議活動和談判。</a:t>
            </a:r>
            <a:endParaRPr lang="en-US" altLang="ja-JP" sz="2400" dirty="0">
              <a:latin typeface="PMingLiU" panose="02020500000000000000" pitchFamily="18" charset="-120"/>
              <a:ea typeface="PMingLiU" panose="02020500000000000000" pitchFamily="18" charset="-120"/>
            </a:endParaRPr>
          </a:p>
          <a:p>
            <a:r>
              <a:rPr lang="ja-JP" altLang="en-US" sz="2400">
                <a:latin typeface="PMingLiU" panose="02020500000000000000" pitchFamily="18" charset="-120"/>
                <a:ea typeface="PMingLiU" panose="02020500000000000000" pitchFamily="18" charset="-120"/>
              </a:rPr>
              <a:t>公民論壇在短時間內成為了一個具有廣泛支持的政治力量。</a:t>
            </a:r>
            <a:endParaRPr lang="en-US" altLang="ja-JP" sz="2400" dirty="0">
              <a:latin typeface="PMingLiU" panose="02020500000000000000" pitchFamily="18" charset="-120"/>
              <a:ea typeface="PMingLiU" panose="02020500000000000000" pitchFamily="18" charset="-120"/>
            </a:endParaRPr>
          </a:p>
          <a:p>
            <a:r>
              <a:rPr lang="ja-JP" altLang="en-US" sz="2400">
                <a:latin typeface="PMingLiU" panose="02020500000000000000" pitchFamily="18" charset="-120"/>
                <a:ea typeface="PMingLiU" panose="02020500000000000000" pitchFamily="18" charset="-120"/>
              </a:rPr>
              <a:t>左邊圖片是另一位滿有能力的無能者，一位老太太無懼地站在荷槍實彈的軍警面前。</a:t>
            </a:r>
            <a:endParaRPr lang="en-US" sz="2400" dirty="0">
              <a:latin typeface="PMingLiU" panose="02020500000000000000" pitchFamily="18" charset="-120"/>
              <a:ea typeface="PMingLiU" panose="02020500000000000000" pitchFamily="18" charset="-120"/>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0388" y="2161645"/>
            <a:ext cx="4681490" cy="2760435"/>
          </a:xfrm>
          <a:prstGeom prst="rect">
            <a:avLst/>
          </a:prstGeom>
        </p:spPr>
      </p:pic>
    </p:spTree>
    <p:extLst>
      <p:ext uri="{BB962C8B-B14F-4D97-AF65-F5344CB8AC3E}">
        <p14:creationId xmlns:p14="http://schemas.microsoft.com/office/powerpoint/2010/main" val="1770501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1989</a:t>
            </a:r>
          </a:p>
        </p:txBody>
      </p:sp>
      <p:sp>
        <p:nvSpPr>
          <p:cNvPr id="3" name="Content Placeholder 2"/>
          <p:cNvSpPr>
            <a:spLocks noGrp="1"/>
          </p:cNvSpPr>
          <p:nvPr>
            <p:ph idx="1"/>
          </p:nvPr>
        </p:nvSpPr>
        <p:spPr>
          <a:xfrm>
            <a:off x="913795" y="2096064"/>
            <a:ext cx="5277280" cy="3695136"/>
          </a:xfrm>
        </p:spPr>
        <p:txBody>
          <a:bodyPr>
            <a:normAutofit/>
          </a:bodyPr>
          <a:lstStyle/>
          <a:p>
            <a:pPr marL="0" indent="0">
              <a:buNone/>
            </a:pPr>
            <a:r>
              <a:rPr lang="zh-TW" altLang="en-US" sz="2800" dirty="0">
                <a:effectLst/>
              </a:rPr>
              <a:t>捷克群眾在史太林的塑像上面貼上幾個大字：「永不休止！」意思是：無論受到多少壓迫，他們都不會罷休！</a:t>
            </a:r>
            <a:endParaRPr lang="en-US" sz="2800" dirty="0"/>
          </a:p>
        </p:txBody>
      </p:sp>
      <p:pic>
        <p:nvPicPr>
          <p:cNvPr id="4" name="Picture 3" descr="E:\essays\prague\prague_protest Nic netrvá věčně.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6491110" y="2096064"/>
            <a:ext cx="4979900" cy="3323224"/>
          </a:xfrm>
          <a:prstGeom prst="rect">
            <a:avLst/>
          </a:prstGeom>
          <a:noFill/>
          <a:ln>
            <a:solidFill>
              <a:schemeClr val="tx1"/>
            </a:solidFill>
          </a:ln>
        </p:spPr>
      </p:pic>
    </p:spTree>
    <p:extLst>
      <p:ext uri="{BB962C8B-B14F-4D97-AF65-F5344CB8AC3E}">
        <p14:creationId xmlns:p14="http://schemas.microsoft.com/office/powerpoint/2010/main" val="1196245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609600"/>
            <a:ext cx="10126442" cy="1326321"/>
          </a:xfrm>
        </p:spPr>
        <p:txBody>
          <a:bodyPr/>
          <a:lstStyle/>
          <a:p>
            <a:r>
              <a:rPr lang="en-US" dirty="0" err="1">
                <a:latin typeface="PMingLiU" panose="02020500000000000000" pitchFamily="18" charset="-120"/>
                <a:ea typeface="PMingLiU" panose="02020500000000000000" pitchFamily="18" charset="-120"/>
              </a:rPr>
              <a:t>不怕強權的老婆婆</a:t>
            </a:r>
            <a:endParaRPr lang="en-US" dirty="0">
              <a:latin typeface="PMingLiU" panose="02020500000000000000" pitchFamily="18" charset="-120"/>
              <a:ea typeface="PMingLiU" panose="02020500000000000000" pitchFamily="18" charset="-120"/>
            </a:endParaRP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1593" y="2337469"/>
            <a:ext cx="4961807" cy="3212325"/>
          </a:xfrm>
          <a:prstGeom prst="rect">
            <a:avLst/>
          </a:prstGeom>
          <a:ln>
            <a:solidFill>
              <a:schemeClr val="tx1"/>
            </a:solidFill>
          </a:ln>
        </p:spPr>
      </p:pic>
      <p:pic>
        <p:nvPicPr>
          <p:cNvPr id="4" name="Picture 3">
            <a:extLst>
              <a:ext uri="{FF2B5EF4-FFF2-40B4-BE49-F238E27FC236}">
                <a16:creationId xmlns:a16="http://schemas.microsoft.com/office/drawing/2014/main" id="{4E7290DE-DA72-3E6E-F5CE-A47CF652685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23522" y="2337468"/>
            <a:ext cx="4916715" cy="3212325"/>
          </a:xfrm>
          <a:prstGeom prst="rect">
            <a:avLst/>
          </a:prstGeom>
          <a:ln>
            <a:solidFill>
              <a:schemeClr val="tx1"/>
            </a:solidFill>
          </a:ln>
        </p:spPr>
      </p:pic>
    </p:spTree>
    <p:extLst>
      <p:ext uri="{BB962C8B-B14F-4D97-AF65-F5344CB8AC3E}">
        <p14:creationId xmlns:p14="http://schemas.microsoft.com/office/powerpoint/2010/main" val="1080731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1932" y="609600"/>
            <a:ext cx="6405624" cy="1326321"/>
          </a:xfrm>
        </p:spPr>
        <p:txBody>
          <a:bodyPr/>
          <a:lstStyle/>
          <a:p>
            <a:r>
              <a:rPr lang="en-US" dirty="0"/>
              <a:t>1989</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1462" y="847493"/>
            <a:ext cx="3523732" cy="5263376"/>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4759982" y="1935921"/>
            <a:ext cx="6609524" cy="4190476"/>
          </a:xfrm>
          <a:prstGeom prst="rect">
            <a:avLst/>
          </a:prstGeom>
          <a:ln>
            <a:solidFill>
              <a:schemeClr val="tx1"/>
            </a:solidFill>
          </a:ln>
        </p:spPr>
      </p:pic>
    </p:spTree>
    <p:extLst>
      <p:ext uri="{BB962C8B-B14F-4D97-AF65-F5344CB8AC3E}">
        <p14:creationId xmlns:p14="http://schemas.microsoft.com/office/powerpoint/2010/main" val="3789196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883105" y="880078"/>
            <a:ext cx="8142638" cy="5477774"/>
          </a:xfrm>
          <a:prstGeom prst="rect">
            <a:avLst/>
          </a:prstGeom>
          <a:ln>
            <a:solidFill>
              <a:schemeClr val="tx1"/>
            </a:solidFill>
          </a:ln>
        </p:spPr>
      </p:pic>
    </p:spTree>
    <p:extLst>
      <p:ext uri="{BB962C8B-B14F-4D97-AF65-F5344CB8AC3E}">
        <p14:creationId xmlns:p14="http://schemas.microsoft.com/office/powerpoint/2010/main" val="11695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28738" y="2422636"/>
            <a:ext cx="10353762" cy="3695136"/>
          </a:xfrm>
        </p:spPr>
        <p:txBody>
          <a:bodyPr/>
          <a:lstStyle/>
          <a:p>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17771" y="952180"/>
            <a:ext cx="7714136" cy="5067619"/>
          </a:xfrm>
          <a:prstGeom prst="rect">
            <a:avLst/>
          </a:prstGeom>
          <a:ln>
            <a:solidFill>
              <a:schemeClr val="tx1"/>
            </a:solidFill>
          </a:ln>
        </p:spPr>
      </p:pic>
    </p:spTree>
    <p:extLst>
      <p:ext uri="{BB962C8B-B14F-4D97-AF65-F5344CB8AC3E}">
        <p14:creationId xmlns:p14="http://schemas.microsoft.com/office/powerpoint/2010/main" val="11679930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4781" y="609600"/>
            <a:ext cx="4039205" cy="1326321"/>
          </a:xfrm>
        </p:spPr>
        <p:txBody>
          <a:bodyPr/>
          <a:lstStyle/>
          <a:p>
            <a:r>
              <a:rPr lang="zh-TW" altLang="en-US" sz="3600" dirty="0">
                <a:effectLst/>
              </a:rPr>
              <a:t>天鵝絨革命</a:t>
            </a:r>
            <a:endParaRPr lang="en-US" dirty="0"/>
          </a:p>
        </p:txBody>
      </p:sp>
      <p:sp>
        <p:nvSpPr>
          <p:cNvPr id="3" name="Content Placeholder 2"/>
          <p:cNvSpPr>
            <a:spLocks noGrp="1"/>
          </p:cNvSpPr>
          <p:nvPr>
            <p:ph idx="1"/>
          </p:nvPr>
        </p:nvSpPr>
        <p:spPr>
          <a:xfrm>
            <a:off x="7987878" y="1935921"/>
            <a:ext cx="3592285" cy="3618936"/>
          </a:xfrm>
        </p:spPr>
        <p:txBody>
          <a:bodyPr>
            <a:normAutofit fontScale="92500" lnSpcReduction="20000"/>
          </a:bodyPr>
          <a:lstStyle/>
          <a:p>
            <a:r>
              <a:rPr lang="en-US" sz="2800" dirty="0">
                <a:effectLst/>
              </a:rPr>
              <a:t>1989</a:t>
            </a:r>
            <a:r>
              <a:rPr lang="zh-TW" altLang="en-US" sz="2800" dirty="0">
                <a:effectLst/>
              </a:rPr>
              <a:t>年捷克的運動名為「天鵝絨革命」，它的意思是：這是一場非暴力革命，其性質好像天鵝絨那般溫柔。</a:t>
            </a:r>
            <a:endParaRPr lang="en-US" altLang="zh-TW" sz="2800" dirty="0">
              <a:effectLst/>
            </a:endParaRPr>
          </a:p>
          <a:p>
            <a:r>
              <a:rPr lang="zh-TW" altLang="en-US" sz="2800" dirty="0">
                <a:effectLst/>
              </a:rPr>
              <a:t>民眾甚至向防暴警察獻花。</a:t>
            </a:r>
            <a:endParaRPr lang="en-US" sz="2800" dirty="0"/>
          </a:p>
        </p:txBody>
      </p:sp>
      <p:pic>
        <p:nvPicPr>
          <p:cNvPr id="4" name="Picture 3"/>
          <p:cNvPicPr>
            <a:picLocks noChangeAspect="1"/>
          </p:cNvPicPr>
          <p:nvPr/>
        </p:nvPicPr>
        <p:blipFill>
          <a:blip r:embed="rId2"/>
          <a:stretch>
            <a:fillRect/>
          </a:stretch>
        </p:blipFill>
        <p:spPr>
          <a:xfrm>
            <a:off x="804938" y="1935921"/>
            <a:ext cx="6819048" cy="4400000"/>
          </a:xfrm>
          <a:prstGeom prst="rect">
            <a:avLst/>
          </a:prstGeom>
          <a:ln>
            <a:solidFill>
              <a:schemeClr val="tx1"/>
            </a:solidFill>
          </a:ln>
        </p:spPr>
      </p:pic>
    </p:spTree>
    <p:extLst>
      <p:ext uri="{BB962C8B-B14F-4D97-AF65-F5344CB8AC3E}">
        <p14:creationId xmlns:p14="http://schemas.microsoft.com/office/powerpoint/2010/main" val="1542788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4039205" cy="1326321"/>
          </a:xfrm>
        </p:spPr>
        <p:txBody>
          <a:bodyPr/>
          <a:lstStyle/>
          <a:p>
            <a:r>
              <a:rPr lang="en-US" dirty="0"/>
              <a:t>1989.11.22</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53529" y="1005145"/>
            <a:ext cx="4746256" cy="3240186"/>
          </a:xfrm>
          <a:prstGeom prst="rect">
            <a:avLst/>
          </a:prstGeom>
          <a:ln>
            <a:solidFill>
              <a:schemeClr val="tx1"/>
            </a:solidFill>
          </a:ln>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0833" y="2625238"/>
            <a:ext cx="5144924" cy="3343953"/>
          </a:xfrm>
          <a:prstGeom prst="rect">
            <a:avLst/>
          </a:prstGeom>
          <a:ln>
            <a:solidFill>
              <a:schemeClr val="tx1"/>
            </a:solidFill>
          </a:ln>
        </p:spPr>
      </p:pic>
      <p:sp>
        <p:nvSpPr>
          <p:cNvPr id="7" name="Content Placeholder 6"/>
          <p:cNvSpPr>
            <a:spLocks noGrp="1"/>
          </p:cNvSpPr>
          <p:nvPr>
            <p:ph idx="1"/>
          </p:nvPr>
        </p:nvSpPr>
        <p:spPr/>
        <p:txBody>
          <a:bodyPr/>
          <a:lstStyle/>
          <a:p>
            <a:endParaRPr lang="en-US" dirty="0"/>
          </a:p>
        </p:txBody>
      </p:sp>
    </p:spTree>
    <p:extLst>
      <p:ext uri="{BB962C8B-B14F-4D97-AF65-F5344CB8AC3E}">
        <p14:creationId xmlns:p14="http://schemas.microsoft.com/office/powerpoint/2010/main" val="2526258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1989</a:t>
            </a:r>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92800" y="1819501"/>
            <a:ext cx="7651581" cy="4450670"/>
          </a:xfrm>
          <a:prstGeom prst="rect">
            <a:avLst/>
          </a:prstGeom>
        </p:spPr>
      </p:pic>
    </p:spTree>
    <p:extLst>
      <p:ext uri="{BB962C8B-B14F-4D97-AF65-F5344CB8AC3E}">
        <p14:creationId xmlns:p14="http://schemas.microsoft.com/office/powerpoint/2010/main" val="2117845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1989</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31999" y="1724438"/>
            <a:ext cx="8517352" cy="4893247"/>
          </a:xfrm>
          <a:prstGeom prst="rect">
            <a:avLst/>
          </a:prstGeom>
        </p:spPr>
      </p:pic>
    </p:spTree>
    <p:extLst>
      <p:ext uri="{BB962C8B-B14F-4D97-AF65-F5344CB8AC3E}">
        <p14:creationId xmlns:p14="http://schemas.microsoft.com/office/powerpoint/2010/main" val="1442494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1989</a:t>
            </a:r>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00220" y="1818285"/>
            <a:ext cx="7751352" cy="4520415"/>
          </a:xfrm>
          <a:prstGeom prst="rect">
            <a:avLst/>
          </a:prstGeom>
        </p:spPr>
      </p:pic>
    </p:spTree>
    <p:extLst>
      <p:ext uri="{BB962C8B-B14F-4D97-AF65-F5344CB8AC3E}">
        <p14:creationId xmlns:p14="http://schemas.microsoft.com/office/powerpoint/2010/main" val="2404301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1989</a:t>
            </a: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16562" y="1650277"/>
            <a:ext cx="7737038" cy="4586710"/>
          </a:xfrm>
          <a:prstGeom prst="rect">
            <a:avLst/>
          </a:prstGeom>
        </p:spPr>
      </p:pic>
    </p:spTree>
    <p:extLst>
      <p:ext uri="{BB962C8B-B14F-4D97-AF65-F5344CB8AC3E}">
        <p14:creationId xmlns:p14="http://schemas.microsoft.com/office/powerpoint/2010/main" val="20784657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1989</a:t>
            </a:r>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70333" y="1776431"/>
            <a:ext cx="7861903" cy="4569940"/>
          </a:xfrm>
          <a:prstGeom prst="rect">
            <a:avLst/>
          </a:prstGeom>
        </p:spPr>
      </p:pic>
    </p:spTree>
    <p:extLst>
      <p:ext uri="{BB962C8B-B14F-4D97-AF65-F5344CB8AC3E}">
        <p14:creationId xmlns:p14="http://schemas.microsoft.com/office/powerpoint/2010/main" val="42189562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1989</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61476" y="1784301"/>
            <a:ext cx="7717952" cy="4492834"/>
          </a:xfrm>
          <a:prstGeom prst="rect">
            <a:avLst/>
          </a:prstGeom>
          <a:ln>
            <a:solidFill>
              <a:schemeClr val="tx1"/>
            </a:solidFill>
          </a:ln>
        </p:spPr>
      </p:pic>
    </p:spTree>
    <p:extLst>
      <p:ext uri="{BB962C8B-B14F-4D97-AF65-F5344CB8AC3E}">
        <p14:creationId xmlns:p14="http://schemas.microsoft.com/office/powerpoint/2010/main" val="34624118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5639405" cy="1326321"/>
          </a:xfrm>
        </p:spPr>
        <p:txBody>
          <a:bodyPr>
            <a:normAutofit/>
          </a:bodyPr>
          <a:lstStyle/>
          <a:p>
            <a:r>
              <a:rPr lang="zh-TW" altLang="en-US" sz="4000" dirty="0">
                <a:effectLst/>
                <a:latin typeface="PMingLiU" panose="02020500000000000000" pitchFamily="18" charset="-120"/>
                <a:ea typeface="PMingLiU" panose="02020500000000000000" pitchFamily="18" charset="-120"/>
              </a:rPr>
              <a:t>哈維爾成為民選總統</a:t>
            </a:r>
            <a:endParaRPr lang="en-US" sz="4000"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913795" y="2096064"/>
            <a:ext cx="5461953" cy="3695136"/>
          </a:xfrm>
        </p:spPr>
        <p:txBody>
          <a:bodyPr>
            <a:normAutofit fontScale="92500"/>
          </a:bodyPr>
          <a:lstStyle/>
          <a:p>
            <a:r>
              <a:rPr lang="en-US" altLang="ja-JP" sz="2800" dirty="0">
                <a:latin typeface="PMingLiU" panose="02020500000000000000" pitchFamily="18" charset="-120"/>
                <a:ea typeface="PMingLiU" panose="02020500000000000000" pitchFamily="18" charset="-120"/>
              </a:rPr>
              <a:t>1989</a:t>
            </a:r>
            <a:r>
              <a:rPr lang="ja-JP" altLang="en-US" sz="2800">
                <a:latin typeface="PMingLiU" panose="02020500000000000000" pitchFamily="18" charset="-120"/>
                <a:ea typeface="PMingLiU" panose="02020500000000000000" pitchFamily="18" charset="-120"/>
              </a:rPr>
              <a:t>年</a:t>
            </a:r>
            <a:r>
              <a:rPr lang="en-US" sz="2800" dirty="0">
                <a:effectLst/>
                <a:latin typeface="PMingLiU" panose="02020500000000000000" pitchFamily="18" charset="-120"/>
                <a:ea typeface="PMingLiU" panose="02020500000000000000" pitchFamily="18" charset="-120"/>
              </a:rPr>
              <a:t>12</a:t>
            </a:r>
            <a:r>
              <a:rPr lang="ja-JP" altLang="en-US" sz="2800">
                <a:latin typeface="PMingLiU" panose="02020500000000000000" pitchFamily="18" charset="-120"/>
                <a:ea typeface="PMingLiU" panose="02020500000000000000" pitchFamily="18" charset="-120"/>
              </a:rPr>
              <a:t>共產黨政府最終同意辭職，新的臨時政府成立，捷克斯洛伐克進入了政治轉型的關鍵時期。</a:t>
            </a:r>
            <a:endParaRPr lang="en-US" altLang="ja-JP" sz="2800" dirty="0">
              <a:latin typeface="PMingLiU" panose="02020500000000000000" pitchFamily="18" charset="-120"/>
              <a:ea typeface="PMingLiU" panose="02020500000000000000" pitchFamily="18" charset="-120"/>
            </a:endParaRPr>
          </a:p>
          <a:p>
            <a:r>
              <a:rPr lang="zh-TW" altLang="en-US" sz="2800" dirty="0">
                <a:effectLst/>
              </a:rPr>
              <a:t>哈維爾於</a:t>
            </a:r>
            <a:r>
              <a:rPr lang="en-US" altLang="zh-TW" sz="2800" dirty="0">
                <a:effectLst/>
              </a:rPr>
              <a:t>1989</a:t>
            </a:r>
            <a:r>
              <a:rPr lang="zh-TW" altLang="en-US" sz="2800" dirty="0">
                <a:effectLst/>
              </a:rPr>
              <a:t>年</a:t>
            </a:r>
            <a:r>
              <a:rPr lang="en-US" altLang="zh-TW" sz="2800" dirty="0">
                <a:effectLst/>
              </a:rPr>
              <a:t>12</a:t>
            </a:r>
            <a:r>
              <a:rPr lang="zh-TW" altLang="en-US" sz="2800" dirty="0">
                <a:effectLst/>
              </a:rPr>
              <a:t>月</a:t>
            </a:r>
            <a:r>
              <a:rPr lang="en-US" altLang="zh-TW" sz="2800" dirty="0">
                <a:effectLst/>
              </a:rPr>
              <a:t>29</a:t>
            </a:r>
            <a:r>
              <a:rPr lang="zh-TW" altLang="en-US" sz="2800" dirty="0">
                <a:effectLst/>
              </a:rPr>
              <a:t>日被聯邦議會選舉為捷克斯洛伐克總統，並在之後領導了國家過渡到民主制度。</a:t>
            </a:r>
            <a:endParaRPr lang="en-US" sz="2800" dirty="0"/>
          </a:p>
          <a:p>
            <a:endParaRPr lang="en-US" dirty="0"/>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56688" y="762000"/>
            <a:ext cx="3947201" cy="5388429"/>
          </a:xfrm>
          <a:prstGeom prst="rect">
            <a:avLst/>
          </a:prstGeom>
          <a:ln>
            <a:solidFill>
              <a:schemeClr val="tx1"/>
            </a:solidFill>
          </a:ln>
        </p:spPr>
      </p:pic>
    </p:spTree>
    <p:extLst>
      <p:ext uri="{BB962C8B-B14F-4D97-AF65-F5344CB8AC3E}">
        <p14:creationId xmlns:p14="http://schemas.microsoft.com/office/powerpoint/2010/main" val="7028134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4812091" cy="1326321"/>
          </a:xfrm>
        </p:spPr>
        <p:txBody>
          <a:bodyPr/>
          <a:lstStyle/>
          <a:p>
            <a:r>
              <a:rPr lang="en-US" dirty="0" err="1">
                <a:latin typeface="PMingLiU" panose="02020500000000000000" pitchFamily="18" charset="-120"/>
                <a:ea typeface="PMingLiU" panose="02020500000000000000" pitchFamily="18" charset="-120"/>
              </a:rPr>
              <a:t>為什麼蘇聯沒有出兵</a:t>
            </a:r>
            <a:r>
              <a:rPr lang="en-US" dirty="0">
                <a:latin typeface="PMingLiU" panose="02020500000000000000" pitchFamily="18" charset="-120"/>
                <a:ea typeface="PMingLiU" panose="02020500000000000000" pitchFamily="18" charset="-120"/>
              </a:rPr>
              <a:t>？</a:t>
            </a:r>
          </a:p>
        </p:txBody>
      </p:sp>
      <p:sp>
        <p:nvSpPr>
          <p:cNvPr id="3" name="Content Placeholder 2"/>
          <p:cNvSpPr>
            <a:spLocks noGrp="1"/>
          </p:cNvSpPr>
          <p:nvPr>
            <p:ph idx="1"/>
          </p:nvPr>
        </p:nvSpPr>
        <p:spPr>
          <a:xfrm>
            <a:off x="752506" y="2106949"/>
            <a:ext cx="5134667" cy="3695136"/>
          </a:xfrm>
        </p:spPr>
        <p:txBody>
          <a:bodyPr>
            <a:noAutofit/>
          </a:bodyPr>
          <a:lstStyle/>
          <a:p>
            <a:r>
              <a:rPr lang="zh-TW" altLang="en-US" sz="2400" dirty="0">
                <a:effectLst/>
              </a:rPr>
              <a:t>為什麼蘇聯沒有好像在</a:t>
            </a:r>
            <a:r>
              <a:rPr lang="en-US" sz="2400" dirty="0">
                <a:effectLst/>
              </a:rPr>
              <a:t>1956</a:t>
            </a:r>
            <a:r>
              <a:rPr lang="zh-TW" altLang="en-US" sz="2400" dirty="0">
                <a:effectLst/>
              </a:rPr>
              <a:t>年匈牙利之春和</a:t>
            </a:r>
            <a:r>
              <a:rPr lang="en-US" sz="2400" dirty="0">
                <a:effectLst/>
              </a:rPr>
              <a:t>1968</a:t>
            </a:r>
            <a:r>
              <a:rPr lang="zh-TW" altLang="en-US" sz="2400" dirty="0">
                <a:effectLst/>
              </a:rPr>
              <a:t>年布拉格之春一般，再次出兵去止暴制亂呢？</a:t>
            </a:r>
            <a:endParaRPr lang="en-US" altLang="zh-TW" sz="2400" dirty="0">
              <a:effectLst/>
            </a:endParaRPr>
          </a:p>
          <a:p>
            <a:r>
              <a:rPr lang="zh-TW" altLang="en-US" sz="2400" dirty="0">
                <a:effectLst/>
              </a:rPr>
              <a:t>其中一個原因是：這種革命並非只出現在一個城市或一個國家，而是整個東歐。</a:t>
            </a:r>
            <a:endParaRPr lang="en-US" altLang="zh-TW" sz="2400" dirty="0">
              <a:effectLst/>
            </a:endParaRPr>
          </a:p>
          <a:p>
            <a:r>
              <a:rPr lang="zh-TW" altLang="en-US" sz="2400" dirty="0">
                <a:effectLst/>
              </a:rPr>
              <a:t>星星之火，可以燎原！</a:t>
            </a:r>
            <a:endParaRPr lang="en-US" sz="2400" dirty="0"/>
          </a:p>
        </p:txBody>
      </p:sp>
      <p:pic>
        <p:nvPicPr>
          <p:cNvPr id="4" name="Picture 3" descr="E:\essays\prague\USSR_left_hungary.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6198582" y="609600"/>
            <a:ext cx="4200225" cy="2664825"/>
          </a:xfrm>
          <a:prstGeom prst="rect">
            <a:avLst/>
          </a:prstGeom>
          <a:noFill/>
          <a:ln>
            <a:solidFill>
              <a:schemeClr val="tx1"/>
            </a:solidFill>
          </a:ln>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98583" y="3698812"/>
            <a:ext cx="4200225" cy="2660684"/>
          </a:xfrm>
          <a:prstGeom prst="rect">
            <a:avLst/>
          </a:prstGeom>
          <a:ln>
            <a:solidFill>
              <a:schemeClr val="tx1"/>
            </a:solidFill>
          </a:ln>
        </p:spPr>
      </p:pic>
    </p:spTree>
    <p:extLst>
      <p:ext uri="{BB962C8B-B14F-4D97-AF65-F5344CB8AC3E}">
        <p14:creationId xmlns:p14="http://schemas.microsoft.com/office/powerpoint/2010/main" val="33916881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歷史陳跡</a:t>
            </a:r>
            <a:endParaRPr lang="en-US"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913796" y="2096064"/>
            <a:ext cx="3144637" cy="3695136"/>
          </a:xfrm>
        </p:spPr>
        <p:txBody>
          <a:bodyPr>
            <a:normAutofit/>
          </a:bodyPr>
          <a:lstStyle/>
          <a:p>
            <a:r>
              <a:rPr lang="en-US" sz="2800" dirty="0" err="1">
                <a:latin typeface="PMingLiU" panose="02020500000000000000" pitchFamily="18" charset="-120"/>
                <a:ea typeface="PMingLiU" panose="02020500000000000000" pitchFamily="18" charset="-120"/>
              </a:rPr>
              <a:t>在革命之後，共產政權時代的遺物</a:t>
            </a:r>
            <a:r>
              <a:rPr lang="en-US" sz="2800" dirty="0">
                <a:latin typeface="PMingLiU" panose="02020500000000000000" pitchFamily="18" charset="-120"/>
                <a:ea typeface="PMingLiU" panose="02020500000000000000" pitchFamily="18" charset="-120"/>
              </a:rPr>
              <a:t> </a:t>
            </a:r>
            <a:r>
              <a:rPr lang="en-US" sz="2800" dirty="0" err="1">
                <a:latin typeface="PMingLiU" panose="02020500000000000000" pitchFamily="18" charset="-120"/>
                <a:ea typeface="PMingLiU" panose="02020500000000000000" pitchFamily="18" charset="-120"/>
              </a:rPr>
              <a:t>通通被移走，例如蘇聯領導人的畫像</a:t>
            </a:r>
            <a:r>
              <a:rPr lang="en-US" sz="2800" dirty="0">
                <a:latin typeface="PMingLiU" panose="02020500000000000000" pitchFamily="18" charset="-120"/>
                <a:ea typeface="PMingLiU" panose="02020500000000000000" pitchFamily="18" charset="-120"/>
              </a:rPr>
              <a:t>。</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18037" y="1876490"/>
            <a:ext cx="6836785" cy="4371910"/>
          </a:xfrm>
          <a:prstGeom prst="rect">
            <a:avLst/>
          </a:prstGeom>
          <a:ln>
            <a:solidFill>
              <a:schemeClr val="tx1"/>
            </a:solidFill>
          </a:ln>
        </p:spPr>
      </p:pic>
    </p:spTree>
    <p:extLst>
      <p:ext uri="{BB962C8B-B14F-4D97-AF65-F5344CB8AC3E}">
        <p14:creationId xmlns:p14="http://schemas.microsoft.com/office/powerpoint/2010/main" val="34141416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1993</a:t>
            </a:r>
          </a:p>
        </p:txBody>
      </p:sp>
      <p:sp>
        <p:nvSpPr>
          <p:cNvPr id="3" name="Content Placeholder 2"/>
          <p:cNvSpPr>
            <a:spLocks noGrp="1"/>
          </p:cNvSpPr>
          <p:nvPr>
            <p:ph idx="1"/>
          </p:nvPr>
        </p:nvSpPr>
        <p:spPr>
          <a:xfrm>
            <a:off x="913795" y="2096064"/>
            <a:ext cx="10037234" cy="3695136"/>
          </a:xfrm>
        </p:spPr>
        <p:txBody>
          <a:bodyPr>
            <a:normAutofit/>
          </a:bodyPr>
          <a:lstStyle/>
          <a:p>
            <a:pPr marL="0" indent="0">
              <a:buNone/>
            </a:pPr>
            <a:r>
              <a:rPr lang="en-US" sz="2800" dirty="0">
                <a:effectLst/>
              </a:rPr>
              <a:t>1993</a:t>
            </a:r>
            <a:r>
              <a:rPr lang="zh-TW" altLang="en-US" sz="2800" dirty="0">
                <a:effectLst/>
              </a:rPr>
              <a:t>年捷克和斯洛伐亞同意分開成兩個獨立國家，但這是和平的分手，並沒有流血衝突，這並不難理解，捷克斯洛伐亞先後經歷了由奧匈帝國、納粹德國、共產蘇聯的控制下爭取到當家做主，</a:t>
            </a:r>
            <a:r>
              <a:rPr lang="en-US" sz="2800" dirty="0">
                <a:effectLst/>
              </a:rPr>
              <a:t>1993</a:t>
            </a:r>
            <a:r>
              <a:rPr lang="zh-TW" altLang="en-US" sz="2800" dirty="0">
                <a:effectLst/>
              </a:rPr>
              <a:t>年再次出現民族自決，無非是延續了過往的精神。</a:t>
            </a:r>
            <a:endParaRPr lang="en-US" sz="2800" dirty="0"/>
          </a:p>
        </p:txBody>
      </p:sp>
    </p:spTree>
    <p:extLst>
      <p:ext uri="{BB962C8B-B14F-4D97-AF65-F5344CB8AC3E}">
        <p14:creationId xmlns:p14="http://schemas.microsoft.com/office/powerpoint/2010/main" val="20247910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370114"/>
            <a:ext cx="6967462" cy="1326321"/>
          </a:xfrm>
        </p:spPr>
        <p:txBody>
          <a:bodyPr/>
          <a:lstStyle/>
          <a:p>
            <a:r>
              <a:rPr lang="zh-TW" altLang="en-US" sz="3600" dirty="0">
                <a:effectLst/>
              </a:rPr>
              <a:t>俄羅斯忘記了</a:t>
            </a:r>
            <a:r>
              <a:rPr lang="en-US" sz="3600" dirty="0">
                <a:effectLst/>
              </a:rPr>
              <a:t>1989</a:t>
            </a:r>
            <a:r>
              <a:rPr lang="zh-TW" altLang="en-US" sz="3600" dirty="0">
                <a:effectLst/>
              </a:rPr>
              <a:t>年</a:t>
            </a:r>
            <a:endParaRPr lang="en-US" dirty="0"/>
          </a:p>
        </p:txBody>
      </p:sp>
      <p:sp>
        <p:nvSpPr>
          <p:cNvPr id="3" name="Content Placeholder 2"/>
          <p:cNvSpPr>
            <a:spLocks noGrp="1"/>
          </p:cNvSpPr>
          <p:nvPr>
            <p:ph idx="1"/>
          </p:nvPr>
        </p:nvSpPr>
        <p:spPr>
          <a:xfrm>
            <a:off x="565451" y="1609349"/>
            <a:ext cx="7860736" cy="4900308"/>
          </a:xfrm>
        </p:spPr>
        <p:txBody>
          <a:bodyPr>
            <a:normAutofit fontScale="92500"/>
          </a:bodyPr>
          <a:lstStyle/>
          <a:p>
            <a:r>
              <a:rPr lang="zh-TW" altLang="en-US" sz="2800" dirty="0">
                <a:effectLst/>
              </a:rPr>
              <a:t>英國廣播公司特輯：</a:t>
            </a:r>
            <a:r>
              <a:rPr lang="en-US" altLang="zh-TW" sz="2800" dirty="0">
                <a:effectLst/>
              </a:rPr>
              <a:t>【</a:t>
            </a:r>
            <a:r>
              <a:rPr lang="zh-TW" altLang="en-US" sz="2800" dirty="0">
                <a:effectLst/>
              </a:rPr>
              <a:t>普京下的俄羅斯：帝國反擊戰</a:t>
            </a:r>
            <a:r>
              <a:rPr lang="en-US" altLang="zh-TW" sz="2800" dirty="0">
                <a:effectLst/>
              </a:rPr>
              <a:t>】</a:t>
            </a:r>
            <a:r>
              <a:rPr lang="zh-TW" altLang="en-US" sz="2800" dirty="0">
                <a:effectLst/>
              </a:rPr>
              <a:t>，</a:t>
            </a:r>
            <a:endParaRPr lang="en-US" altLang="zh-TW" sz="2800" dirty="0">
              <a:effectLst/>
            </a:endParaRPr>
          </a:p>
          <a:p>
            <a:r>
              <a:rPr lang="zh-TW" altLang="en-US" sz="2800" dirty="0">
                <a:effectLst/>
              </a:rPr>
              <a:t>普京企圖恢復蘇聯時代的光輝，俄羅斯先後派兵至克魯吉亞和烏克蘭，並且在</a:t>
            </a:r>
            <a:r>
              <a:rPr lang="en-US" sz="2800" dirty="0">
                <a:effectLst/>
              </a:rPr>
              <a:t>2014</a:t>
            </a:r>
            <a:r>
              <a:rPr lang="zh-TW" altLang="en-US" sz="2800" dirty="0">
                <a:effectLst/>
              </a:rPr>
              <a:t>年併吞了克里米亞，又利用散佈假消息和其他手段去操控其他國家</a:t>
            </a:r>
            <a:endParaRPr lang="en-US" altLang="zh-TW" sz="2800" dirty="0">
              <a:effectLst/>
            </a:endParaRPr>
          </a:p>
          <a:p>
            <a:r>
              <a:rPr lang="zh-TW" altLang="en-US" sz="2800" dirty="0">
                <a:effectLst/>
              </a:rPr>
              <a:t>莫斯科卡內基中心（</a:t>
            </a:r>
            <a:r>
              <a:rPr lang="en-US" sz="2800" dirty="0">
                <a:effectLst/>
              </a:rPr>
              <a:t>Moscow Carnegie Center</a:t>
            </a:r>
            <a:r>
              <a:rPr lang="zh-TW" altLang="en-US" sz="2800" dirty="0">
                <a:effectLst/>
              </a:rPr>
              <a:t>）研究員莉莉亞</a:t>
            </a:r>
            <a:r>
              <a:rPr lang="en-US" altLang="zh-TW" sz="2800" dirty="0">
                <a:effectLst/>
              </a:rPr>
              <a:t>‧</a:t>
            </a:r>
            <a:r>
              <a:rPr lang="zh-TW" altLang="en-US" sz="2800" dirty="0">
                <a:effectLst/>
              </a:rPr>
              <a:t>謝維索娃（</a:t>
            </a:r>
            <a:r>
              <a:rPr lang="en-US" sz="2800" dirty="0">
                <a:effectLst/>
              </a:rPr>
              <a:t>Lilia </a:t>
            </a:r>
            <a:r>
              <a:rPr lang="en-US" sz="2800" dirty="0" err="1">
                <a:effectLst/>
              </a:rPr>
              <a:t>Shevisova</a:t>
            </a:r>
            <a:r>
              <a:rPr lang="zh-TW" altLang="en-US" sz="2800" dirty="0">
                <a:effectLst/>
              </a:rPr>
              <a:t>）：「俄羅斯忘記了</a:t>
            </a:r>
            <a:r>
              <a:rPr lang="en-US" sz="2800" dirty="0">
                <a:effectLst/>
              </a:rPr>
              <a:t>1989</a:t>
            </a:r>
            <a:r>
              <a:rPr lang="zh-TW" altLang="en-US" sz="2800" dirty="0">
                <a:effectLst/>
              </a:rPr>
              <a:t>年的教訓！」</a:t>
            </a:r>
            <a:endParaRPr lang="en-US" altLang="zh-TW" sz="2800" dirty="0">
              <a:effectLst/>
            </a:endParaRPr>
          </a:p>
          <a:p>
            <a:r>
              <a:rPr lang="en-US" sz="2400" dirty="0">
                <a:hlinkClick r:id="rId2"/>
              </a:rPr>
              <a:t>https://www.youtube.com/watch?v=qxRHO2w3WTw</a:t>
            </a:r>
            <a:endParaRPr lang="en-US" altLang="zh-TW" sz="2400" dirty="0">
              <a:effectLst/>
            </a:endParaRPr>
          </a:p>
          <a:p>
            <a:endParaRPr lang="en-US" altLang="zh-TW" sz="2800" dirty="0">
              <a:effectLst/>
            </a:endParaRPr>
          </a:p>
          <a:p>
            <a:endParaRPr lang="en-US" sz="2800" dirty="0">
              <a:effectLst/>
            </a:endParaRPr>
          </a:p>
          <a:p>
            <a:endParaRPr lang="en-US" dirty="0"/>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00359" y="1696435"/>
            <a:ext cx="3058241" cy="3020224"/>
          </a:xfrm>
          <a:prstGeom prst="rect">
            <a:avLst/>
          </a:prstGeom>
          <a:ln>
            <a:solidFill>
              <a:schemeClr val="tx1"/>
            </a:solidFill>
          </a:ln>
        </p:spPr>
      </p:pic>
    </p:spTree>
    <p:extLst>
      <p:ext uri="{BB962C8B-B14F-4D97-AF65-F5344CB8AC3E}">
        <p14:creationId xmlns:p14="http://schemas.microsoft.com/office/powerpoint/2010/main" val="42943756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566" y="337458"/>
            <a:ext cx="10353761" cy="1326321"/>
          </a:xfrm>
        </p:spPr>
        <p:txBody>
          <a:bodyPr/>
          <a:lstStyle/>
          <a:p>
            <a:r>
              <a:rPr lang="zh-TW" altLang="en-US" sz="3600" dirty="0">
                <a:effectLst/>
              </a:rPr>
              <a:t>俄羅斯忘記了</a:t>
            </a:r>
            <a:r>
              <a:rPr lang="en-US" sz="3600" dirty="0">
                <a:effectLst/>
              </a:rPr>
              <a:t>1989</a:t>
            </a:r>
            <a:r>
              <a:rPr lang="zh-TW" altLang="en-US" sz="3600" dirty="0">
                <a:effectLst/>
              </a:rPr>
              <a:t>年</a:t>
            </a:r>
            <a:endParaRPr lang="en-US" dirty="0"/>
          </a:p>
        </p:txBody>
      </p:sp>
      <p:sp>
        <p:nvSpPr>
          <p:cNvPr id="3" name="Content Placeholder 2"/>
          <p:cNvSpPr>
            <a:spLocks noGrp="1"/>
          </p:cNvSpPr>
          <p:nvPr>
            <p:ph idx="1"/>
          </p:nvPr>
        </p:nvSpPr>
        <p:spPr>
          <a:xfrm>
            <a:off x="794052" y="1802150"/>
            <a:ext cx="10353762" cy="3695136"/>
          </a:xfrm>
        </p:spPr>
        <p:txBody>
          <a:bodyPr>
            <a:noAutofit/>
          </a:bodyPr>
          <a:lstStyle/>
          <a:p>
            <a:r>
              <a:rPr lang="zh-TW" altLang="en-US" sz="2800" dirty="0">
                <a:effectLst/>
              </a:rPr>
              <a:t>由</a:t>
            </a:r>
            <a:r>
              <a:rPr lang="en-US" altLang="zh-TW" sz="2800" dirty="0">
                <a:effectLst/>
              </a:rPr>
              <a:t>1945</a:t>
            </a:r>
            <a:r>
              <a:rPr lang="zh-TW" altLang="en-US" sz="2800" dirty="0">
                <a:effectLst/>
              </a:rPr>
              <a:t>年至</a:t>
            </a:r>
            <a:r>
              <a:rPr lang="en-US" altLang="zh-TW" sz="2800" dirty="0">
                <a:effectLst/>
              </a:rPr>
              <a:t>1989</a:t>
            </a:r>
            <a:r>
              <a:rPr lang="zh-TW" altLang="en-US" sz="2800" dirty="0">
                <a:effectLst/>
              </a:rPr>
              <a:t>年，蘇聯企圖利用鎮壓、顛覆、滲透、洗腦、統戰去維持共產政權的穩定，在短期來看，這些戰略好似達到了成功的效果</a:t>
            </a:r>
            <a:endParaRPr lang="en-US" altLang="zh-TW" sz="2800" dirty="0">
              <a:effectLst/>
            </a:endParaRPr>
          </a:p>
          <a:p>
            <a:r>
              <a:rPr lang="zh-TW" altLang="en-US" sz="2800" dirty="0">
                <a:effectLst/>
              </a:rPr>
              <a:t>中國諺語有云：「紙包不住火。」林肯總統說：「你可以在某段時間愚弄所有人，也可以長期愚弄一些人，但你不可能一直愚弄所有人。」</a:t>
            </a:r>
            <a:endParaRPr lang="en-US" altLang="zh-TW" sz="2800" dirty="0">
              <a:effectLst/>
            </a:endParaRPr>
          </a:p>
          <a:p>
            <a:r>
              <a:rPr lang="en-US" altLang="zh-TW" sz="2800" dirty="0">
                <a:effectLst/>
              </a:rPr>
              <a:t>1989</a:t>
            </a:r>
            <a:r>
              <a:rPr lang="zh-TW" altLang="en-US" sz="2800" dirty="0">
                <a:effectLst/>
              </a:rPr>
              <a:t>年東歐的歷史巨變証明了蘇聯的戰略不會永遠有效，亦印證明了中國人的傳統智慧和林肯的</a:t>
            </a:r>
            <a:r>
              <a:rPr lang="zh-TW" altLang="en-US" sz="2800">
                <a:effectLst/>
              </a:rPr>
              <a:t>洞見。</a:t>
            </a:r>
            <a:endParaRPr lang="en-US" sz="2800" dirty="0"/>
          </a:p>
        </p:txBody>
      </p:sp>
    </p:spTree>
    <p:extLst>
      <p:ext uri="{BB962C8B-B14F-4D97-AF65-F5344CB8AC3E}">
        <p14:creationId xmlns:p14="http://schemas.microsoft.com/office/powerpoint/2010/main" val="19521094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412</TotalTime>
  <Words>2688</Words>
  <Application>Microsoft Macintosh PowerPoint</Application>
  <PresentationFormat>Widescreen</PresentationFormat>
  <Paragraphs>103</Paragraphs>
  <Slides>44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PMingLiU</vt:lpstr>
      <vt:lpstr>Arial</vt:lpstr>
      <vt:lpstr>Bookman Old Style</vt:lpstr>
      <vt:lpstr>Rockwell</vt:lpstr>
      <vt:lpstr>Damask</vt:lpstr>
      <vt:lpstr>捷克斯洛伐克：            無能者的能力</vt:lpstr>
      <vt:lpstr>1989</vt:lpstr>
      <vt:lpstr>PowerPoint Presentation</vt:lpstr>
      <vt:lpstr>1939</vt:lpstr>
      <vt:lpstr>1948</vt:lpstr>
      <vt:lpstr>PowerPoint Presentation</vt:lpstr>
      <vt:lpstr>天上的武士</vt:lpstr>
      <vt:lpstr>共產主義博覽館</vt:lpstr>
      <vt:lpstr>共產主義博覽館</vt:lpstr>
      <vt:lpstr>PowerPoint Presentation</vt:lpstr>
      <vt:lpstr>地下核子避難所</vt:lpstr>
      <vt:lpstr>地下核子避難所</vt:lpstr>
      <vt:lpstr>地下核子避難所</vt:lpstr>
      <vt:lpstr>地下核子避難所</vt:lpstr>
      <vt:lpstr>布拉格之春</vt:lpstr>
      <vt:lpstr>1968</vt:lpstr>
      <vt:lpstr>1968</vt:lpstr>
      <vt:lpstr>1989 蘇東坡</vt:lpstr>
      <vt:lpstr>1989</vt:lpstr>
      <vt:lpstr>哈維爾</vt:lpstr>
      <vt:lpstr>無能者的能力</vt:lpstr>
      <vt:lpstr>哈維爾被捕</vt:lpstr>
      <vt:lpstr>民眾要求釋放哈維爾</vt:lpstr>
      <vt:lpstr>在千軍萬馬前</vt:lpstr>
      <vt:lpstr>公民論壇</vt:lpstr>
      <vt:lpstr>1989</vt:lpstr>
      <vt:lpstr>不怕強權的老婆婆</vt:lpstr>
      <vt:lpstr>1989</vt:lpstr>
      <vt:lpstr>PowerPoint Presentation</vt:lpstr>
      <vt:lpstr>PowerPoint Presentation</vt:lpstr>
      <vt:lpstr>天鵝絨革命</vt:lpstr>
      <vt:lpstr>1989.11.22</vt:lpstr>
      <vt:lpstr>1989</vt:lpstr>
      <vt:lpstr>1989</vt:lpstr>
      <vt:lpstr>1989</vt:lpstr>
      <vt:lpstr>1989</vt:lpstr>
      <vt:lpstr>1989</vt:lpstr>
      <vt:lpstr>1989</vt:lpstr>
      <vt:lpstr>哈維爾成為民選總統</vt:lpstr>
      <vt:lpstr>為什麼蘇聯沒有出兵？</vt:lpstr>
      <vt:lpstr>歷史陳跡</vt:lpstr>
      <vt:lpstr>1993</vt:lpstr>
      <vt:lpstr>俄羅斯忘記了1989年</vt:lpstr>
      <vt:lpstr>俄羅斯忘記了1989年</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Yu</dc:creator>
  <cp:lastModifiedBy>Chong Ho Yu</cp:lastModifiedBy>
  <cp:revision>96</cp:revision>
  <dcterms:created xsi:type="dcterms:W3CDTF">2019-10-25T13:27:02Z</dcterms:created>
  <dcterms:modified xsi:type="dcterms:W3CDTF">2024-08-18T09:33:09Z</dcterms:modified>
</cp:coreProperties>
</file>