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71" r:id="rId4"/>
    <p:sldId id="274" r:id="rId5"/>
    <p:sldId id="275" r:id="rId6"/>
    <p:sldId id="277" r:id="rId7"/>
    <p:sldId id="273" r:id="rId8"/>
    <p:sldId id="272" r:id="rId9"/>
    <p:sldId id="258" r:id="rId10"/>
    <p:sldId id="266" r:id="rId11"/>
    <p:sldId id="259" r:id="rId12"/>
    <p:sldId id="268" r:id="rId13"/>
    <p:sldId id="270" r:id="rId14"/>
    <p:sldId id="269" r:id="rId15"/>
    <p:sldId id="260" r:id="rId16"/>
    <p:sldId id="261" r:id="rId17"/>
    <p:sldId id="267" r:id="rId18"/>
    <p:sldId id="262" r:id="rId19"/>
    <p:sldId id="263" r:id="rId20"/>
    <p:sldId id="264" r:id="rId21"/>
    <p:sldId id="265" r:id="rId22"/>
    <p:sldId id="276"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466"/>
    <p:restoredTop sz="94724"/>
  </p:normalViewPr>
  <p:slideViewPr>
    <p:cSldViewPr snapToGrid="0" snapToObjects="1">
      <p:cViewPr varScale="1">
        <p:scale>
          <a:sx n="97" d="100"/>
          <a:sy n="97" d="100"/>
        </p:scale>
        <p:origin x="840"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8/17/24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8/17/24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8/17/24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8/17/24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8/17/24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8/17/24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8/17/24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8/17/24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8/17/24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8/17/24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8/17/24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8/17/24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8/17/24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8/17/24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Drag picture to placeholder or click icon to add</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Drag picture to placeholder or click icon to add</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Drag picture to placeholder or click icon to add</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8/17/24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8/17/24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8/17/24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8/17/24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4.tif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tif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tif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image" Target="../media/image12.tif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tif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tif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tif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tiff"/><Relationship Id="rId2" Type="http://schemas.openxmlformats.org/officeDocument/2006/relationships/hyperlink" Target="https://www.youtube.com/watch?v=obR-__x4-uE"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tif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9.tif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67553" y="1278433"/>
            <a:ext cx="7153275" cy="1422562"/>
          </a:xfrm>
        </p:spPr>
        <p:txBody>
          <a:bodyPr>
            <a:normAutofit fontScale="90000"/>
          </a:bodyPr>
          <a:lstStyle/>
          <a:p>
            <a:pPr algn="l"/>
            <a:r>
              <a:rPr lang="zh-TW" altLang="en-US" b="1" dirty="0"/>
              <a:t>若望保祿二世：</a:t>
            </a:r>
            <a:br>
              <a:rPr lang="en-US" altLang="zh-TW" b="1" dirty="0"/>
            </a:br>
            <a:r>
              <a:rPr lang="zh-TW" altLang="en-US" b="1" dirty="0"/>
              <a:t>經歷了兩個極權政府的教宗</a:t>
            </a:r>
            <a:r>
              <a:rPr lang="en-US" dirty="0"/>
              <a:t> </a:t>
            </a: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299713" y="1470901"/>
            <a:ext cx="3136912" cy="4703003"/>
          </a:xfrm>
          <a:prstGeom prst="rect">
            <a:avLst/>
          </a:prstGeom>
        </p:spPr>
      </p:pic>
      <p:sp>
        <p:nvSpPr>
          <p:cNvPr id="3" name="Subtitle 2"/>
          <p:cNvSpPr>
            <a:spLocks noGrp="1"/>
          </p:cNvSpPr>
          <p:nvPr>
            <p:ph type="subTitle" idx="1"/>
          </p:nvPr>
        </p:nvSpPr>
        <p:spPr>
          <a:xfrm>
            <a:off x="5196966" y="3782629"/>
            <a:ext cx="4000043" cy="480391"/>
          </a:xfrm>
        </p:spPr>
        <p:txBody>
          <a:bodyPr>
            <a:noAutofit/>
          </a:bodyPr>
          <a:lstStyle/>
          <a:p>
            <a:r>
              <a:rPr lang="en-US" sz="3600" b="1" dirty="0">
                <a:latin typeface="PMingLiU" panose="02020500000000000000" pitchFamily="18" charset="-120"/>
                <a:ea typeface="PMingLiU" panose="02020500000000000000" pitchFamily="18" charset="-120"/>
              </a:rPr>
              <a:t>余創豪</a:t>
            </a:r>
          </a:p>
        </p:txBody>
      </p:sp>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38973" y="2938669"/>
            <a:ext cx="4391983" cy="3293988"/>
          </a:xfrm>
          <a:prstGeom prst="rect">
            <a:avLst/>
          </a:prstGeom>
        </p:spPr>
      </p:pic>
    </p:spTree>
    <p:extLst>
      <p:ext uri="{BB962C8B-B14F-4D97-AF65-F5344CB8AC3E}">
        <p14:creationId xmlns:p14="http://schemas.microsoft.com/office/powerpoint/2010/main" val="10647978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618517"/>
            <a:ext cx="6419713" cy="1596177"/>
          </a:xfrm>
        </p:spPr>
        <p:txBody>
          <a:bodyPr/>
          <a:lstStyle/>
          <a:p>
            <a:r>
              <a:rPr lang="en-US" dirty="0">
                <a:latin typeface="PMingLiU" panose="02020500000000000000" pitchFamily="18" charset="-120"/>
                <a:ea typeface="PMingLiU" panose="02020500000000000000" pitchFamily="18" charset="-120"/>
              </a:rPr>
              <a:t>經歷兩個極權</a:t>
            </a:r>
          </a:p>
        </p:txBody>
      </p:sp>
      <p:sp>
        <p:nvSpPr>
          <p:cNvPr id="3" name="Content Placeholder 2"/>
          <p:cNvSpPr>
            <a:spLocks noGrp="1"/>
          </p:cNvSpPr>
          <p:nvPr>
            <p:ph sz="quarter" idx="13"/>
          </p:nvPr>
        </p:nvSpPr>
        <p:spPr>
          <a:xfrm>
            <a:off x="365760" y="1883664"/>
            <a:ext cx="7516368" cy="3907535"/>
          </a:xfrm>
        </p:spPr>
        <p:txBody>
          <a:bodyPr>
            <a:noAutofit/>
          </a:bodyPr>
          <a:lstStyle/>
          <a:p>
            <a:r>
              <a:rPr lang="zh-TW" altLang="en-US" sz="2400" dirty="0"/>
              <a:t>前教宗若望保祿二世（</a:t>
            </a:r>
            <a:r>
              <a:rPr lang="en-US" altLang="zh-TW" sz="2400" dirty="0"/>
              <a:t>1920-2005</a:t>
            </a:r>
            <a:r>
              <a:rPr lang="zh-TW" altLang="en-US" sz="2400" dirty="0"/>
              <a:t>）是波蘭人，原名是和提華（</a:t>
            </a:r>
            <a:r>
              <a:rPr lang="en-US" altLang="zh-TW" sz="2400" dirty="0" err="1"/>
              <a:t>Józef</a:t>
            </a:r>
            <a:r>
              <a:rPr lang="en-US" altLang="zh-TW" sz="2400" dirty="0"/>
              <a:t> </a:t>
            </a:r>
            <a:r>
              <a:rPr lang="en-US" altLang="zh-TW" sz="2400" dirty="0" err="1"/>
              <a:t>Wojtyła</a:t>
            </a:r>
            <a:r>
              <a:rPr lang="zh-TW" altLang="en-US" sz="2400" dirty="0"/>
              <a:t>），他親身經歷了納粹主義與共產主義兩個極權暴政，</a:t>
            </a:r>
            <a:endParaRPr lang="en-US" altLang="zh-TW" sz="2400" dirty="0"/>
          </a:p>
          <a:p>
            <a:r>
              <a:rPr lang="zh-TW" altLang="en-US" sz="2400" dirty="0"/>
              <a:t>一九三九年納粹德國與共產蘇聯瓜分了波蘭。</a:t>
            </a:r>
            <a:endParaRPr lang="en-US" altLang="zh-TW" sz="2400" dirty="0"/>
          </a:p>
          <a:p>
            <a:r>
              <a:rPr lang="zh-TW" altLang="en-US" sz="2400" dirty="0"/>
              <a:t>一九四一年納粹德國發動巴巴路沙行動去突襲蘇聯，於是希特拉和史太林反目成仇，蘇聯加入了反法西斯的同盟國。</a:t>
            </a:r>
            <a:endParaRPr lang="en-US" altLang="zh-TW" sz="2400" dirty="0"/>
          </a:p>
          <a:p>
            <a:r>
              <a:rPr lang="zh-TW" altLang="en-US" sz="2400" dirty="0"/>
              <a:t>一九四五年二戰結束，蘇聯「解放」了包括波蘭在內的東歐國家，但隨後波蘭䧟入了半個世紀的共產專政。</a:t>
            </a:r>
            <a:r>
              <a:rPr lang="en-US" sz="2400" dirty="0"/>
              <a:t> </a:t>
            </a:r>
          </a:p>
        </p:txBody>
      </p:sp>
      <p:pic>
        <p:nvPicPr>
          <p:cNvPr id="5" name="Picture 4"/>
          <p:cNvPicPr>
            <a:picLocks noChangeAspect="1"/>
          </p:cNvPicPr>
          <p:nvPr/>
        </p:nvPicPr>
        <p:blipFill>
          <a:blip r:embed="rId2"/>
          <a:stretch>
            <a:fillRect/>
          </a:stretch>
        </p:blipFill>
        <p:spPr>
          <a:xfrm>
            <a:off x="8155823" y="1740916"/>
            <a:ext cx="3810000" cy="4546600"/>
          </a:xfrm>
          <a:prstGeom prst="rect">
            <a:avLst/>
          </a:prstGeom>
        </p:spPr>
      </p:pic>
    </p:spTree>
    <p:extLst>
      <p:ext uri="{BB962C8B-B14F-4D97-AF65-F5344CB8AC3E}">
        <p14:creationId xmlns:p14="http://schemas.microsoft.com/office/powerpoint/2010/main" val="10759655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618517"/>
            <a:ext cx="6419713" cy="1091013"/>
          </a:xfrm>
        </p:spPr>
        <p:txBody>
          <a:bodyPr/>
          <a:lstStyle/>
          <a:p>
            <a:r>
              <a:rPr lang="en-US" dirty="0">
                <a:latin typeface="PMingLiU" panose="02020500000000000000" pitchFamily="18" charset="-120"/>
                <a:ea typeface="PMingLiU" panose="02020500000000000000" pitchFamily="18" charset="-120"/>
              </a:rPr>
              <a:t>經歷兩個極權</a:t>
            </a:r>
          </a:p>
        </p:txBody>
      </p:sp>
      <p:sp>
        <p:nvSpPr>
          <p:cNvPr id="3" name="Content Placeholder 2"/>
          <p:cNvSpPr>
            <a:spLocks noGrp="1"/>
          </p:cNvSpPr>
          <p:nvPr>
            <p:ph sz="quarter" idx="13"/>
          </p:nvPr>
        </p:nvSpPr>
        <p:spPr>
          <a:xfrm>
            <a:off x="741207" y="1964754"/>
            <a:ext cx="7029785" cy="3424107"/>
          </a:xfrm>
        </p:spPr>
        <p:txBody>
          <a:bodyPr>
            <a:noAutofit/>
          </a:bodyPr>
          <a:lstStyle/>
          <a:p>
            <a:r>
              <a:rPr lang="en-US" altLang="zh-TW" sz="2800" dirty="0"/>
              <a:t>1944</a:t>
            </a:r>
            <a:r>
              <a:rPr lang="zh-TW" altLang="en-US" sz="2800" dirty="0"/>
              <a:t>年底納粹德國已經是強弩之末，蘇聯紅軍漸漸逼近波蘭華沙市，波蘭地下反抗軍決定起義，以為可以裡應外合，一舉解放波蘭。</a:t>
            </a:r>
            <a:endParaRPr lang="en-US" altLang="zh-TW" sz="2800" dirty="0"/>
          </a:p>
          <a:p>
            <a:r>
              <a:rPr lang="zh-TW" altLang="en-US" sz="2800" dirty="0"/>
              <a:t>但紅軍來到華沙東郊便停下來，在完全沒有外界支援下，波蘭反抗軍苦苦撐了</a:t>
            </a:r>
            <a:r>
              <a:rPr lang="en-US" altLang="zh-TW" sz="2800" dirty="0"/>
              <a:t>63</a:t>
            </a:r>
            <a:r>
              <a:rPr lang="zh-TW" altLang="en-US" sz="2800" dirty="0"/>
              <a:t>日，最後全部被德軍擊敗。史太林的目的就是要鷸蚌相爭，蘇聯坐收漁人之利。</a:t>
            </a:r>
            <a:r>
              <a:rPr lang="en-US" sz="2800" dirty="0"/>
              <a:t> </a:t>
            </a: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943560" y="1389993"/>
            <a:ext cx="3679799" cy="4600135"/>
          </a:xfrm>
          <a:prstGeom prst="rect">
            <a:avLst/>
          </a:prstGeom>
          <a:ln>
            <a:solidFill>
              <a:schemeClr val="tx1"/>
            </a:solidFill>
          </a:ln>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4187546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3"/>
          </p:nvPr>
        </p:nvSpPr>
        <p:spPr/>
        <p:txBody>
          <a:bodyPr/>
          <a:lstStyle/>
          <a:p>
            <a:endParaRPr lang="en-US"/>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55086" y="0"/>
            <a:ext cx="10281828" cy="6858000"/>
          </a:xfrm>
          <a:prstGeom prst="rect">
            <a:avLst/>
          </a:prstGeom>
        </p:spPr>
      </p:pic>
    </p:spTree>
    <p:extLst>
      <p:ext uri="{BB962C8B-B14F-4D97-AF65-F5344CB8AC3E}">
        <p14:creationId xmlns:p14="http://schemas.microsoft.com/office/powerpoint/2010/main" val="18701640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3"/>
          </p:nvPr>
        </p:nvSpPr>
        <p:spPr/>
        <p:txBody>
          <a:bodyPr/>
          <a:lstStyle/>
          <a:p>
            <a:endParaRPr lang="en-US"/>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55086" y="0"/>
            <a:ext cx="10281828" cy="6858000"/>
          </a:xfrm>
          <a:prstGeom prst="rect">
            <a:avLst/>
          </a:prstGeom>
        </p:spPr>
      </p:pic>
    </p:spTree>
    <p:extLst>
      <p:ext uri="{BB962C8B-B14F-4D97-AF65-F5344CB8AC3E}">
        <p14:creationId xmlns:p14="http://schemas.microsoft.com/office/powerpoint/2010/main" val="12761442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3"/>
          </p:nvPr>
        </p:nvSpPr>
        <p:spPr/>
        <p:txBody>
          <a:bodyPr/>
          <a:lstStyle/>
          <a:p>
            <a:endParaRPr lang="en-US"/>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808850" y="0"/>
            <a:ext cx="4574300" cy="6858000"/>
          </a:xfrm>
          <a:prstGeom prst="rect">
            <a:avLst/>
          </a:prstGeom>
        </p:spPr>
      </p:pic>
    </p:spTree>
    <p:extLst>
      <p:ext uri="{BB962C8B-B14F-4D97-AF65-F5344CB8AC3E}">
        <p14:creationId xmlns:p14="http://schemas.microsoft.com/office/powerpoint/2010/main" val="16834259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3"/>
          </p:nvPr>
        </p:nvSpPr>
        <p:spPr/>
        <p:txBody>
          <a:bodyPr/>
          <a:lstStyle/>
          <a:p>
            <a:endParaRPr lang="en-US"/>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743989" y="0"/>
            <a:ext cx="8704021" cy="6858000"/>
          </a:xfrm>
          <a:prstGeom prst="rect">
            <a:avLst/>
          </a:prstGeom>
        </p:spPr>
      </p:pic>
    </p:spTree>
    <p:extLst>
      <p:ext uri="{BB962C8B-B14F-4D97-AF65-F5344CB8AC3E}">
        <p14:creationId xmlns:p14="http://schemas.microsoft.com/office/powerpoint/2010/main" val="7240740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89566" y="565508"/>
            <a:ext cx="6419713" cy="1596177"/>
          </a:xfrm>
        </p:spPr>
        <p:txBody>
          <a:bodyPr>
            <a:normAutofit/>
          </a:bodyPr>
          <a:lstStyle/>
          <a:p>
            <a:r>
              <a:rPr lang="en-US" sz="4000" dirty="0">
                <a:latin typeface="PMingLiU" panose="02020500000000000000" pitchFamily="18" charset="-120"/>
                <a:ea typeface="PMingLiU" panose="02020500000000000000" pitchFamily="18" charset="-120"/>
              </a:rPr>
              <a:t>經歷兩個極權</a:t>
            </a:r>
          </a:p>
        </p:txBody>
      </p:sp>
      <p:sp>
        <p:nvSpPr>
          <p:cNvPr id="3" name="Content Placeholder 2"/>
          <p:cNvSpPr>
            <a:spLocks noGrp="1"/>
          </p:cNvSpPr>
          <p:nvPr>
            <p:ph sz="quarter" idx="13"/>
          </p:nvPr>
        </p:nvSpPr>
        <p:spPr>
          <a:xfrm>
            <a:off x="913774" y="2367092"/>
            <a:ext cx="9674978" cy="4143436"/>
          </a:xfrm>
        </p:spPr>
        <p:txBody>
          <a:bodyPr>
            <a:normAutofit/>
          </a:bodyPr>
          <a:lstStyle/>
          <a:p>
            <a:r>
              <a:rPr lang="zh-TW" altLang="en-US" sz="2800" dirty="0"/>
              <a:t>戰後共產黨政府改寫歷史，目的是製造共產黨軍隊英勇抗敵的神話。</a:t>
            </a:r>
            <a:endParaRPr lang="en-US" altLang="zh-TW" sz="2800" dirty="0"/>
          </a:p>
          <a:p>
            <a:r>
              <a:rPr lang="zh-TW" altLang="en-US" sz="2800" dirty="0"/>
              <a:t>一本名為</a:t>
            </a:r>
            <a:r>
              <a:rPr lang="en-US" altLang="zh-TW" sz="2800" dirty="0"/>
              <a:t>【</a:t>
            </a:r>
            <a:r>
              <a:rPr lang="zh-TW" altLang="en-US" sz="2800" dirty="0"/>
              <a:t>盾與劍</a:t>
            </a:r>
            <a:r>
              <a:rPr lang="en-US" altLang="zh-TW" sz="2800" dirty="0"/>
              <a:t>】</a:t>
            </a:r>
            <a:r>
              <a:rPr lang="zh-TW" altLang="en-US" sz="2800" dirty="0"/>
              <a:t>的書就是一個典型的例子，據該作者稱，</a:t>
            </a:r>
            <a:r>
              <a:rPr lang="en-US" altLang="zh-TW" sz="2800" dirty="0"/>
              <a:t>1944</a:t>
            </a:r>
            <a:r>
              <a:rPr lang="zh-TW" altLang="en-US" sz="2800" dirty="0"/>
              <a:t>年共有</a:t>
            </a:r>
            <a:r>
              <a:rPr lang="en-US" altLang="zh-TW" sz="2800" dirty="0"/>
              <a:t>4</a:t>
            </a:r>
            <a:r>
              <a:rPr lang="zh-TW" altLang="en-US" sz="2800" dirty="0"/>
              <a:t>萬名共產黨人民軍與德軍作戰，其他非共產黨的抵抗力量只扮演支援的角色。實際上，當時共產黨人民軍只有</a:t>
            </a:r>
            <a:r>
              <a:rPr lang="en-US" altLang="zh-TW" sz="2800" dirty="0"/>
              <a:t>6000</a:t>
            </a:r>
            <a:r>
              <a:rPr lang="zh-TW" altLang="en-US" sz="2800" dirty="0"/>
              <a:t>名成員，而非共產黨的起義軍則有</a:t>
            </a:r>
            <a:r>
              <a:rPr lang="en-US" altLang="zh-TW" sz="2800" dirty="0"/>
              <a:t>40</a:t>
            </a:r>
            <a:r>
              <a:rPr lang="zh-TW" altLang="en-US" sz="2800" dirty="0"/>
              <a:t>萬人。在華沙，只有</a:t>
            </a:r>
            <a:r>
              <a:rPr lang="en-US" altLang="zh-TW" sz="2800" dirty="0"/>
              <a:t>300</a:t>
            </a:r>
            <a:r>
              <a:rPr lang="zh-TW" altLang="en-US" sz="2800" dirty="0"/>
              <a:t>名共產黨士兵參加了與納粹德軍的抗爭。</a:t>
            </a:r>
            <a:endParaRPr lang="en-US" sz="2800" dirty="0"/>
          </a:p>
        </p:txBody>
      </p:sp>
    </p:spTree>
    <p:extLst>
      <p:ext uri="{BB962C8B-B14F-4D97-AF65-F5344CB8AC3E}">
        <p14:creationId xmlns:p14="http://schemas.microsoft.com/office/powerpoint/2010/main" val="3987908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18505" y="539004"/>
            <a:ext cx="6620881" cy="1596177"/>
          </a:xfrm>
        </p:spPr>
        <p:txBody>
          <a:bodyPr/>
          <a:lstStyle/>
          <a:p>
            <a:r>
              <a:rPr lang="en-US" dirty="0">
                <a:latin typeface="PMingLiU" panose="02020500000000000000" pitchFamily="18" charset="-120"/>
                <a:ea typeface="PMingLiU" panose="02020500000000000000" pitchFamily="18" charset="-120"/>
              </a:rPr>
              <a:t>經歷兩個極權</a:t>
            </a:r>
          </a:p>
        </p:txBody>
      </p:sp>
      <p:sp>
        <p:nvSpPr>
          <p:cNvPr id="3" name="Content Placeholder 2"/>
          <p:cNvSpPr>
            <a:spLocks noGrp="1"/>
          </p:cNvSpPr>
          <p:nvPr>
            <p:ph sz="quarter" idx="13"/>
          </p:nvPr>
        </p:nvSpPr>
        <p:spPr>
          <a:xfrm>
            <a:off x="913773" y="1908314"/>
            <a:ext cx="10364451" cy="3882886"/>
          </a:xfrm>
        </p:spPr>
        <p:txBody>
          <a:bodyPr>
            <a:noAutofit/>
          </a:bodyPr>
          <a:lstStyle/>
          <a:p>
            <a:r>
              <a:rPr lang="zh-TW" altLang="en-US" sz="2400" dirty="0">
                <a:latin typeface="PMingLiU" panose="02020500000000000000" pitchFamily="18" charset="-120"/>
                <a:ea typeface="PMingLiU" panose="02020500000000000000" pitchFamily="18" charset="-120"/>
              </a:rPr>
              <a:t>一九三九年納粹侵略者關閉了和提華就讀的大學，一九四二年他聽到天主的呼召，從而受訓為神父。</a:t>
            </a:r>
            <a:endParaRPr lang="en-US" altLang="zh-TW" sz="2400" dirty="0">
              <a:latin typeface="PMingLiU" panose="02020500000000000000" pitchFamily="18" charset="-120"/>
              <a:ea typeface="PMingLiU" panose="02020500000000000000" pitchFamily="18" charset="-120"/>
            </a:endParaRPr>
          </a:p>
          <a:p>
            <a:r>
              <a:rPr lang="zh-TW" altLang="en-US" sz="2400" dirty="0">
                <a:latin typeface="PMingLiU" panose="02020500000000000000" pitchFamily="18" charset="-120"/>
                <a:ea typeface="PMingLiU" panose="02020500000000000000" pitchFamily="18" charset="-120"/>
              </a:rPr>
              <a:t>他有語言天賦，他掌握了</a:t>
            </a:r>
            <a:r>
              <a:rPr lang="en-US" altLang="zh-TW" sz="2400" dirty="0">
                <a:latin typeface="PMingLiU" panose="02020500000000000000" pitchFamily="18" charset="-120"/>
                <a:ea typeface="PMingLiU" panose="02020500000000000000" pitchFamily="18" charset="-120"/>
              </a:rPr>
              <a:t>12</a:t>
            </a:r>
            <a:r>
              <a:rPr lang="zh-TW" altLang="en-US" sz="2400" dirty="0">
                <a:latin typeface="PMingLiU" panose="02020500000000000000" pitchFamily="18" charset="-120"/>
                <a:ea typeface="PMingLiU" panose="02020500000000000000" pitchFamily="18" charset="-120"/>
              </a:rPr>
              <a:t>種語言。</a:t>
            </a:r>
            <a:endParaRPr lang="en-US" altLang="zh-TW" sz="2400" dirty="0">
              <a:latin typeface="PMingLiU" panose="02020500000000000000" pitchFamily="18" charset="-120"/>
              <a:ea typeface="PMingLiU" panose="02020500000000000000" pitchFamily="18" charset="-120"/>
            </a:endParaRPr>
          </a:p>
          <a:p>
            <a:r>
              <a:rPr lang="zh-TW" altLang="en-US" sz="2400" dirty="0">
                <a:latin typeface="PMingLiU" panose="02020500000000000000" pitchFamily="18" charset="-120"/>
                <a:ea typeface="PMingLiU" panose="02020500000000000000" pitchFamily="18" charset="-120"/>
              </a:rPr>
              <a:t>一九四四年納粹黨清剿波蘭起義軍，他躲藏在叔叔屋子的地庫下，因而逃過一刦。</a:t>
            </a:r>
            <a:endParaRPr lang="en-US" altLang="zh-TW" sz="2400" dirty="0">
              <a:latin typeface="PMingLiU" panose="02020500000000000000" pitchFamily="18" charset="-120"/>
              <a:ea typeface="PMingLiU" panose="02020500000000000000" pitchFamily="18" charset="-120"/>
            </a:endParaRPr>
          </a:p>
          <a:p>
            <a:r>
              <a:rPr lang="en-US" sz="2400" dirty="0">
                <a:latin typeface="PMingLiU" panose="02020500000000000000" pitchFamily="18" charset="-120"/>
                <a:ea typeface="PMingLiU" panose="02020500000000000000" pitchFamily="18" charset="-120"/>
              </a:rPr>
              <a:t>在二戰期他救了不少猶太人</a:t>
            </a:r>
            <a:r>
              <a:rPr lang="zh-TW" altLang="en-US" sz="2400" dirty="0">
                <a:latin typeface="PMingLiU" panose="02020500000000000000" pitchFamily="18" charset="-120"/>
                <a:ea typeface="PMingLiU" panose="02020500000000000000" pitchFamily="18" charset="-120"/>
              </a:rPr>
              <a:t>。一位名叫伊迪絲的</a:t>
            </a:r>
            <a:r>
              <a:rPr lang="en-US" altLang="zh-TW" sz="2400" dirty="0">
                <a:latin typeface="PMingLiU" panose="02020500000000000000" pitchFamily="18" charset="-120"/>
                <a:ea typeface="PMingLiU" panose="02020500000000000000" pitchFamily="18" charset="-120"/>
              </a:rPr>
              <a:t>14</a:t>
            </a:r>
            <a:r>
              <a:rPr lang="zh-TW" altLang="en-US" sz="2400" dirty="0">
                <a:latin typeface="PMingLiU" panose="02020500000000000000" pitchFamily="18" charset="-120"/>
                <a:ea typeface="PMingLiU" panose="02020500000000000000" pitchFamily="18" charset="-120"/>
              </a:rPr>
              <a:t>歲猶太女孩逃出集中營，在火車站平台上暈倒。 他把她帶到火車上，一直陪著她到克拉科夫。</a:t>
            </a:r>
            <a:endParaRPr lang="en-US" sz="2400" dirty="0">
              <a:latin typeface="PMingLiU" panose="02020500000000000000" pitchFamily="18" charset="-120"/>
              <a:ea typeface="PMingLiU" panose="02020500000000000000" pitchFamily="18" charset="-120"/>
            </a:endParaRPr>
          </a:p>
        </p:txBody>
      </p:sp>
    </p:spTree>
    <p:extLst>
      <p:ext uri="{BB962C8B-B14F-4D97-AF65-F5344CB8AC3E}">
        <p14:creationId xmlns:p14="http://schemas.microsoft.com/office/powerpoint/2010/main" val="1137750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48784" y="618517"/>
            <a:ext cx="6229442" cy="1596177"/>
          </a:xfrm>
        </p:spPr>
        <p:txBody>
          <a:bodyPr>
            <a:normAutofit/>
          </a:bodyPr>
          <a:lstStyle/>
          <a:p>
            <a:r>
              <a:rPr lang="en-US" sz="4400" dirty="0">
                <a:latin typeface="PMingLiU" panose="02020500000000000000" pitchFamily="18" charset="-120"/>
                <a:ea typeface="PMingLiU" panose="02020500000000000000" pitchFamily="18" charset="-120"/>
              </a:rPr>
              <a:t>教宗故居</a:t>
            </a:r>
          </a:p>
        </p:txBody>
      </p:sp>
      <p:sp>
        <p:nvSpPr>
          <p:cNvPr id="3" name="Content Placeholder 2"/>
          <p:cNvSpPr>
            <a:spLocks noGrp="1"/>
          </p:cNvSpPr>
          <p:nvPr>
            <p:ph sz="quarter" idx="13"/>
          </p:nvPr>
        </p:nvSpPr>
        <p:spPr/>
        <p:txBody>
          <a:bodyPr/>
          <a:lstStyle/>
          <a:p>
            <a:endParaRPr lang="en-US"/>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98364" y="726830"/>
            <a:ext cx="3762655" cy="5641145"/>
          </a:xfrm>
          <a:prstGeom prst="rect">
            <a:avLst/>
          </a:prstGeom>
        </p:spPr>
      </p:pic>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048784" y="2330547"/>
            <a:ext cx="6053097" cy="4037428"/>
          </a:xfrm>
          <a:prstGeom prst="rect">
            <a:avLst/>
          </a:prstGeom>
        </p:spPr>
      </p:pic>
    </p:spTree>
    <p:extLst>
      <p:ext uri="{BB962C8B-B14F-4D97-AF65-F5344CB8AC3E}">
        <p14:creationId xmlns:p14="http://schemas.microsoft.com/office/powerpoint/2010/main" val="19772220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618517"/>
            <a:ext cx="5505313" cy="1596177"/>
          </a:xfrm>
        </p:spPr>
        <p:txBody>
          <a:bodyPr>
            <a:normAutofit/>
          </a:bodyPr>
          <a:lstStyle/>
          <a:p>
            <a:r>
              <a:rPr lang="zh-TW" altLang="en-US" sz="4400" dirty="0"/>
              <a:t>「愛國神父」</a:t>
            </a:r>
            <a:endParaRPr lang="en-US" sz="4400" dirty="0"/>
          </a:p>
        </p:txBody>
      </p:sp>
      <p:sp>
        <p:nvSpPr>
          <p:cNvPr id="3" name="Content Placeholder 2"/>
          <p:cNvSpPr>
            <a:spLocks noGrp="1"/>
          </p:cNvSpPr>
          <p:nvPr>
            <p:ph sz="quarter" idx="13"/>
          </p:nvPr>
        </p:nvSpPr>
        <p:spPr>
          <a:xfrm>
            <a:off x="913774" y="2367092"/>
            <a:ext cx="5907650" cy="3864896"/>
          </a:xfrm>
        </p:spPr>
        <p:txBody>
          <a:bodyPr>
            <a:normAutofit/>
          </a:bodyPr>
          <a:lstStyle/>
          <a:p>
            <a:r>
              <a:rPr lang="zh-TW" altLang="en-US" sz="2800" dirty="0"/>
              <a:t>蘇聯軍隊在二戰結束後佔領了波蘭，蘇聯支持的政府制定了一連串逐漸地控制波蘭天主教會的方法。</a:t>
            </a:r>
            <a:endParaRPr lang="en-US" altLang="zh-TW" sz="2800" dirty="0"/>
          </a:p>
          <a:p>
            <a:r>
              <a:rPr lang="en-US" sz="2800" dirty="0"/>
              <a:t>1950</a:t>
            </a:r>
            <a:r>
              <a:rPr lang="zh-TW" altLang="en-US" sz="2800" dirty="0"/>
              <a:t>年，波蘭政府成立了宗教事務局，干預天主教會的人事決策和組織職能，並且提拔那些支持共產主義的「愛國神父」。</a:t>
            </a:r>
            <a:endParaRPr lang="en-US" altLang="zh-TW" sz="2800"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503026" y="1038196"/>
            <a:ext cx="3464270" cy="5193792"/>
          </a:xfrm>
          <a:prstGeom prst="rect">
            <a:avLst/>
          </a:prstGeom>
        </p:spPr>
      </p:pic>
    </p:spTree>
    <p:extLst>
      <p:ext uri="{BB962C8B-B14F-4D97-AF65-F5344CB8AC3E}">
        <p14:creationId xmlns:p14="http://schemas.microsoft.com/office/powerpoint/2010/main" val="14377556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dirty="0"/>
              <a:t>繞過禁令</a:t>
            </a:r>
            <a:endParaRPr lang="en-US" dirty="0"/>
          </a:p>
        </p:txBody>
      </p:sp>
      <p:sp>
        <p:nvSpPr>
          <p:cNvPr id="3" name="Content Placeholder 2"/>
          <p:cNvSpPr>
            <a:spLocks noGrp="1"/>
          </p:cNvSpPr>
          <p:nvPr>
            <p:ph sz="quarter" idx="13"/>
          </p:nvPr>
        </p:nvSpPr>
        <p:spPr>
          <a:xfrm>
            <a:off x="384048" y="1956816"/>
            <a:ext cx="11356848" cy="4443984"/>
          </a:xfrm>
        </p:spPr>
        <p:txBody>
          <a:bodyPr>
            <a:normAutofit/>
          </a:bodyPr>
          <a:lstStyle/>
          <a:p>
            <a:r>
              <a:rPr lang="zh-TW" altLang="en-US" sz="2400" dirty="0">
                <a:latin typeface="PMingLiU" panose="02020500000000000000" pitchFamily="18" charset="-120"/>
                <a:ea typeface="PMingLiU" panose="02020500000000000000" pitchFamily="18" charset="-120"/>
              </a:rPr>
              <a:t>和提華在一九四六年被按立為神父，他和學生經常去遠足，滑雪，騎自行車，露營和划艇。 這些活動包括祈禱，戶外群眾和神學討論。 在斯大林時代的波蘭，天主教神父不允許與學生一起旅行，他告訴他的學生叫他叔叔，以便繞過禁令。</a:t>
            </a:r>
            <a:endParaRPr lang="en-US" altLang="zh-TW" sz="2400" dirty="0">
              <a:latin typeface="PMingLiU" panose="02020500000000000000" pitchFamily="18" charset="-120"/>
              <a:ea typeface="PMingLiU" panose="02020500000000000000" pitchFamily="18" charset="-120"/>
            </a:endParaRPr>
          </a:p>
          <a:p>
            <a:r>
              <a:rPr lang="en-US" sz="2400" dirty="0">
                <a:latin typeface="PMingLiU" panose="02020500000000000000" pitchFamily="18" charset="-120"/>
                <a:ea typeface="PMingLiU" panose="02020500000000000000" pitchFamily="18" charset="-120"/>
              </a:rPr>
              <a:t>1954 他完成了神學博論文</a:t>
            </a:r>
            <a:r>
              <a:rPr lang="zh-TW" altLang="en-US" sz="2400" dirty="0">
                <a:latin typeface="PMingLiU" panose="02020500000000000000" pitchFamily="18" charset="-120"/>
                <a:ea typeface="PMingLiU" panose="02020500000000000000" pitchFamily="18" charset="-120"/>
              </a:rPr>
              <a:t> ，但共產黨當局廢除了雅蓋隆大學的神學院，直到</a:t>
            </a:r>
            <a:r>
              <a:rPr lang="en-US" altLang="zh-TW" sz="2400" dirty="0">
                <a:latin typeface="PMingLiU" panose="02020500000000000000" pitchFamily="18" charset="-120"/>
                <a:ea typeface="PMingLiU" panose="02020500000000000000" pitchFamily="18" charset="-120"/>
              </a:rPr>
              <a:t>1957</a:t>
            </a:r>
            <a:r>
              <a:rPr lang="zh-TW" altLang="en-US" sz="2400" dirty="0">
                <a:latin typeface="PMingLiU" panose="02020500000000000000" pitchFamily="18" charset="-120"/>
                <a:ea typeface="PMingLiU" panose="02020500000000000000" pitchFamily="18" charset="-120"/>
              </a:rPr>
              <a:t>年他才獲得學位。</a:t>
            </a:r>
            <a:endParaRPr lang="en-US" altLang="zh-TW" sz="2400" dirty="0">
              <a:latin typeface="PMingLiU" panose="02020500000000000000" pitchFamily="18" charset="-120"/>
              <a:ea typeface="PMingLiU" panose="02020500000000000000" pitchFamily="18" charset="-120"/>
            </a:endParaRPr>
          </a:p>
          <a:p>
            <a:r>
              <a:rPr lang="zh-TW" altLang="en-US" sz="2400" dirty="0">
                <a:latin typeface="PMingLiU" panose="02020500000000000000" pitchFamily="18" charset="-120"/>
                <a:ea typeface="PMingLiU" panose="02020500000000000000" pitchFamily="18" charset="-120"/>
              </a:rPr>
              <a:t>他不是「愛國神父」，他不接受共產政府對教會的控制和干預，由於其立場堅定，故此在一九五八年他被梵蒂岡任命為主教，當時他年僅三十八歲，是史上最年輕的主教，一九六七年他榮升為樞機主教。</a:t>
            </a:r>
            <a:endParaRPr lang="en-US" sz="2400" dirty="0">
              <a:latin typeface="PMingLiU" panose="02020500000000000000" pitchFamily="18" charset="-120"/>
              <a:ea typeface="PMingLiU" panose="02020500000000000000" pitchFamily="18" charset="-120"/>
            </a:endParaRPr>
          </a:p>
          <a:p>
            <a:endParaRPr lang="en-US" sz="2400" dirty="0"/>
          </a:p>
          <a:p>
            <a:endParaRPr lang="en-US" dirty="0"/>
          </a:p>
        </p:txBody>
      </p:sp>
    </p:spTree>
    <p:extLst>
      <p:ext uri="{BB962C8B-B14F-4D97-AF65-F5344CB8AC3E}">
        <p14:creationId xmlns:p14="http://schemas.microsoft.com/office/powerpoint/2010/main" val="17123326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6" y="618517"/>
            <a:ext cx="5261942" cy="1596177"/>
          </a:xfrm>
        </p:spPr>
        <p:txBody>
          <a:bodyPr>
            <a:normAutofit/>
          </a:bodyPr>
          <a:lstStyle/>
          <a:p>
            <a:r>
              <a:rPr lang="en-US" sz="4400" dirty="0">
                <a:latin typeface="PMingLiU" panose="02020500000000000000" pitchFamily="18" charset="-120"/>
                <a:ea typeface="PMingLiU" panose="02020500000000000000" pitchFamily="18" charset="-120"/>
              </a:rPr>
              <a:t>預言成真</a:t>
            </a:r>
          </a:p>
        </p:txBody>
      </p:sp>
      <p:sp>
        <p:nvSpPr>
          <p:cNvPr id="3" name="Content Placeholder 2"/>
          <p:cNvSpPr>
            <a:spLocks noGrp="1"/>
          </p:cNvSpPr>
          <p:nvPr>
            <p:ph sz="quarter" idx="13"/>
          </p:nvPr>
        </p:nvSpPr>
        <p:spPr>
          <a:xfrm>
            <a:off x="913774" y="2367092"/>
            <a:ext cx="6204478" cy="3424107"/>
          </a:xfrm>
        </p:spPr>
        <p:txBody>
          <a:bodyPr>
            <a:noAutofit/>
          </a:bodyPr>
          <a:lstStyle/>
          <a:p>
            <a:r>
              <a:rPr lang="zh-TW" altLang="en-US" sz="2400" dirty="0"/>
              <a:t>在一九七八年他被選為第</a:t>
            </a:r>
            <a:r>
              <a:rPr lang="en-US" altLang="zh-TW" sz="2400" dirty="0"/>
              <a:t>264</a:t>
            </a:r>
            <a:r>
              <a:rPr lang="zh-TW" altLang="en-US" sz="2400" dirty="0"/>
              <a:t>任教皇，是</a:t>
            </a:r>
            <a:r>
              <a:rPr lang="en-US" altLang="zh-TW" sz="2400" dirty="0"/>
              <a:t>455</a:t>
            </a:r>
            <a:r>
              <a:rPr lang="zh-TW" altLang="en-US" sz="2400" dirty="0"/>
              <a:t>年來第一位非意大利教皇</a:t>
            </a:r>
            <a:endParaRPr lang="en-US" altLang="zh-TW" sz="2400" dirty="0"/>
          </a:p>
          <a:p>
            <a:r>
              <a:rPr lang="en-US" altLang="zh-TW" sz="2400" dirty="0"/>
              <a:t>【</a:t>
            </a:r>
            <a:r>
              <a:rPr lang="zh-TW" altLang="en-US" sz="2400" dirty="0"/>
              <a:t>漁夫的腳蹤</a:t>
            </a:r>
            <a:r>
              <a:rPr lang="en-US" altLang="zh-TW" sz="2400" dirty="0"/>
              <a:t>】</a:t>
            </a:r>
            <a:r>
              <a:rPr lang="zh-TW" altLang="en-US" sz="2400" dirty="0"/>
              <a:t>於一九六八年面世，主角是安東尼昆飾演的天主教教宗。「漁夫」就是指教宗，相傳第一任羅馬主教是聖伯多祿，聖伯多祿的職業是漁夫。故事內容大概是這樣的：烏克蘭大主教勒高達（</a:t>
            </a:r>
            <a:r>
              <a:rPr lang="en-US" altLang="zh-TW" sz="2400" dirty="0" err="1"/>
              <a:t>Kiril</a:t>
            </a:r>
            <a:r>
              <a:rPr lang="en-US" altLang="zh-TW" sz="2400" dirty="0"/>
              <a:t> Lakota</a:t>
            </a:r>
            <a:r>
              <a:rPr lang="zh-TW" altLang="en-US" sz="2400" dirty="0"/>
              <a:t>）受到共產政權逼害。</a:t>
            </a:r>
            <a:endParaRPr lang="en-US" altLang="zh-TW" sz="2400" dirty="0"/>
          </a:p>
        </p:txBody>
      </p:sp>
      <p:pic>
        <p:nvPicPr>
          <p:cNvPr id="4" name="Picture 3"/>
          <p:cNvPicPr>
            <a:picLocks noChangeAspect="1"/>
          </p:cNvPicPr>
          <p:nvPr/>
        </p:nvPicPr>
        <p:blipFill>
          <a:blip r:embed="rId2"/>
          <a:stretch>
            <a:fillRect/>
          </a:stretch>
        </p:blipFill>
        <p:spPr>
          <a:xfrm>
            <a:off x="7460760" y="831067"/>
            <a:ext cx="3582377" cy="5304005"/>
          </a:xfrm>
          <a:prstGeom prst="rect">
            <a:avLst/>
          </a:prstGeom>
          <a:ln>
            <a:solidFill>
              <a:schemeClr val="tx1"/>
            </a:solidFill>
          </a:ln>
        </p:spPr>
      </p:pic>
    </p:spTree>
    <p:extLst>
      <p:ext uri="{BB962C8B-B14F-4D97-AF65-F5344CB8AC3E}">
        <p14:creationId xmlns:p14="http://schemas.microsoft.com/office/powerpoint/2010/main" val="20459509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618517"/>
            <a:ext cx="5651617" cy="1596177"/>
          </a:xfrm>
        </p:spPr>
        <p:txBody>
          <a:bodyPr>
            <a:normAutofit/>
          </a:bodyPr>
          <a:lstStyle/>
          <a:p>
            <a:r>
              <a:rPr lang="en-US" sz="4400" dirty="0" err="1">
                <a:latin typeface="PMingLiU" panose="02020500000000000000" pitchFamily="18" charset="-120"/>
                <a:ea typeface="PMingLiU" panose="02020500000000000000" pitchFamily="18" charset="-120"/>
              </a:rPr>
              <a:t>預言成真</a:t>
            </a:r>
            <a:endParaRPr lang="en-US" sz="4400" dirty="0">
              <a:latin typeface="PMingLiU" panose="02020500000000000000" pitchFamily="18" charset="-120"/>
              <a:ea typeface="PMingLiU" panose="02020500000000000000" pitchFamily="18" charset="-120"/>
            </a:endParaRPr>
          </a:p>
        </p:txBody>
      </p:sp>
      <p:sp>
        <p:nvSpPr>
          <p:cNvPr id="3" name="Content Placeholder 2"/>
          <p:cNvSpPr>
            <a:spLocks noGrp="1"/>
          </p:cNvSpPr>
          <p:nvPr>
            <p:ph sz="quarter" idx="13"/>
          </p:nvPr>
        </p:nvSpPr>
        <p:spPr>
          <a:xfrm>
            <a:off x="913774" y="2367092"/>
            <a:ext cx="6383138" cy="3424107"/>
          </a:xfrm>
        </p:spPr>
        <p:txBody>
          <a:bodyPr>
            <a:normAutofit/>
          </a:bodyPr>
          <a:lstStyle/>
          <a:p>
            <a:r>
              <a:rPr lang="zh-TW" altLang="en-US" sz="2400" dirty="0"/>
              <a:t>在西伯利亞集中營度過了二十年鐵窗歲月，他被釋放之後到了羅馬，教宗將他封為樞機主教，教宗回到天家之後，勒高達被選為新任教皇，上任之後，勒高達面對嚴峻的國際危機，勒高達義不容辭，以世界精神領袖之身分締造和平，並且宣告要動用教會財產對付貧窮問題。</a:t>
            </a:r>
            <a:endParaRPr lang="en-US" altLang="zh-TW" sz="2400"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641298" y="164592"/>
            <a:ext cx="4067858" cy="6382512"/>
          </a:xfrm>
          <a:prstGeom prst="rect">
            <a:avLst/>
          </a:prstGeom>
        </p:spPr>
      </p:pic>
    </p:spTree>
    <p:extLst>
      <p:ext uri="{BB962C8B-B14F-4D97-AF65-F5344CB8AC3E}">
        <p14:creationId xmlns:p14="http://schemas.microsoft.com/office/powerpoint/2010/main" val="9863840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618517"/>
            <a:ext cx="6108817" cy="1596177"/>
          </a:xfrm>
        </p:spPr>
        <p:txBody>
          <a:bodyPr>
            <a:normAutofit/>
          </a:bodyPr>
          <a:lstStyle/>
          <a:p>
            <a:r>
              <a:rPr lang="zh-TW" altLang="en-US" sz="4400" dirty="0"/>
              <a:t>重訪波蘭</a:t>
            </a:r>
            <a:endParaRPr lang="en-US" sz="4400" dirty="0"/>
          </a:p>
        </p:txBody>
      </p:sp>
      <p:sp>
        <p:nvSpPr>
          <p:cNvPr id="3" name="Content Placeholder 2"/>
          <p:cNvSpPr>
            <a:spLocks noGrp="1"/>
          </p:cNvSpPr>
          <p:nvPr>
            <p:ph sz="quarter" idx="13"/>
          </p:nvPr>
        </p:nvSpPr>
        <p:spPr>
          <a:xfrm>
            <a:off x="548640" y="2049039"/>
            <a:ext cx="7493000" cy="4033708"/>
          </a:xfrm>
        </p:spPr>
        <p:txBody>
          <a:bodyPr>
            <a:normAutofit fontScale="92500"/>
          </a:bodyPr>
          <a:lstStyle/>
          <a:p>
            <a:r>
              <a:rPr lang="zh-TW" altLang="en-US" sz="2400" dirty="0"/>
              <a:t>一九七九年教皇重訪波蘭，蘇共和波共都對他的影響力感到畏懼。</a:t>
            </a:r>
            <a:endParaRPr lang="en-US" altLang="zh-TW" sz="2400" dirty="0"/>
          </a:p>
          <a:p>
            <a:r>
              <a:rPr lang="zh-TW" altLang="en-US" sz="2400" dirty="0"/>
              <a:t>紀錄片採用近距離拍攝，表面看起來，場面十分冷清，只有小貓三四隻，其實，當時有三百萬人歡迎教宗，但共產政府用這種愚民方法來淡化他的感召力。</a:t>
            </a:r>
            <a:endParaRPr lang="en-US" altLang="zh-TW" sz="2400" dirty="0"/>
          </a:p>
          <a:p>
            <a:r>
              <a:rPr lang="zh-TW" altLang="en-US" sz="2400" dirty="0"/>
              <a:t>若望保祿二世燃點起波蘭人希望的火花， 人們相信，終有一天波蘭會成為自由的國家。」</a:t>
            </a:r>
            <a:endParaRPr lang="en-US" altLang="zh-TW" sz="2400" dirty="0"/>
          </a:p>
          <a:p>
            <a:r>
              <a:rPr lang="en-US" sz="2400" dirty="0">
                <a:hlinkClick r:id="rId2"/>
              </a:rPr>
              <a:t>https://www.youtube.com/watch?v=obR-__x4-uE</a:t>
            </a:r>
            <a:r>
              <a:rPr lang="en-US" sz="2400" dirty="0"/>
              <a:t> </a:t>
            </a:r>
          </a:p>
        </p:txBody>
      </p:sp>
      <p:pic>
        <p:nvPicPr>
          <p:cNvPr id="4" name="Picture 3"/>
          <p:cNvPicPr>
            <a:picLocks noChangeAspect="1"/>
          </p:cNvPicPr>
          <p:nvPr/>
        </p:nvPicPr>
        <p:blipFill>
          <a:blip r:embed="rId3"/>
          <a:stretch>
            <a:fillRect/>
          </a:stretch>
        </p:blipFill>
        <p:spPr>
          <a:xfrm>
            <a:off x="8041640" y="2174348"/>
            <a:ext cx="3670899" cy="2509303"/>
          </a:xfrm>
          <a:prstGeom prst="rect">
            <a:avLst/>
          </a:prstGeom>
        </p:spPr>
      </p:pic>
    </p:spTree>
    <p:extLst>
      <p:ext uri="{BB962C8B-B14F-4D97-AF65-F5344CB8AC3E}">
        <p14:creationId xmlns:p14="http://schemas.microsoft.com/office/powerpoint/2010/main" val="72122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618518"/>
            <a:ext cx="9754225" cy="1475326"/>
          </a:xfrm>
        </p:spPr>
        <p:txBody>
          <a:bodyPr>
            <a:normAutofit/>
          </a:bodyPr>
          <a:lstStyle/>
          <a:p>
            <a:r>
              <a:rPr lang="en-US" sz="4800" dirty="0">
                <a:latin typeface="PMingLiU" panose="02020500000000000000" pitchFamily="18" charset="-120"/>
                <a:ea typeface="PMingLiU" panose="02020500000000000000" pitchFamily="18" charset="-120"/>
              </a:rPr>
              <a:t>教宗遇刺</a:t>
            </a:r>
          </a:p>
        </p:txBody>
      </p:sp>
      <p:sp>
        <p:nvSpPr>
          <p:cNvPr id="3" name="Content Placeholder 2"/>
          <p:cNvSpPr>
            <a:spLocks noGrp="1"/>
          </p:cNvSpPr>
          <p:nvPr>
            <p:ph sz="quarter" idx="13"/>
          </p:nvPr>
        </p:nvSpPr>
        <p:spPr>
          <a:xfrm>
            <a:off x="913774" y="2367092"/>
            <a:ext cx="5796830" cy="3856894"/>
          </a:xfrm>
        </p:spPr>
        <p:txBody>
          <a:bodyPr>
            <a:normAutofit/>
          </a:bodyPr>
          <a:lstStyle/>
          <a:p>
            <a:r>
              <a:rPr lang="zh-TW" altLang="en-US" sz="2400" dirty="0"/>
              <a:t>蘇聯想徹底摧毀波蘭人的希望，一九八一年若望保祿二世被一名土耳其槍手行刺，若望保祿二世中了幾槍，但都沒有被打中要害，</a:t>
            </a:r>
            <a:endParaRPr lang="en-US" altLang="zh-TW" sz="2400" dirty="0"/>
          </a:p>
          <a:p>
            <a:r>
              <a:rPr lang="zh-TW" altLang="en-US" sz="2400" dirty="0"/>
              <a:t>事後教宗表示他會寬恕兇手，後來有証據顯示，那名刺客是受命於前蘇聯的特務機關</a:t>
            </a:r>
            <a:r>
              <a:rPr lang="en-US" sz="2400" dirty="0"/>
              <a:t>KGB</a:t>
            </a:r>
            <a:r>
              <a:rPr lang="zh-TW" altLang="en-US" sz="2400" dirty="0"/>
              <a:t>。</a:t>
            </a:r>
            <a:endParaRPr lang="en-US" sz="2400"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094375" y="2214694"/>
            <a:ext cx="3800080" cy="4009292"/>
          </a:xfrm>
          <a:prstGeom prst="rect">
            <a:avLst/>
          </a:prstGeom>
        </p:spPr>
      </p:pic>
    </p:spTree>
    <p:extLst>
      <p:ext uri="{BB962C8B-B14F-4D97-AF65-F5344CB8AC3E}">
        <p14:creationId xmlns:p14="http://schemas.microsoft.com/office/powerpoint/2010/main" val="4639502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6" y="618517"/>
            <a:ext cx="5880920" cy="1596177"/>
          </a:xfrm>
        </p:spPr>
        <p:txBody>
          <a:bodyPr>
            <a:normAutofit/>
          </a:bodyPr>
          <a:lstStyle/>
          <a:p>
            <a:r>
              <a:rPr lang="en-US" sz="4400" dirty="0">
                <a:latin typeface="PMingLiU" panose="02020500000000000000" pitchFamily="18" charset="-120"/>
                <a:ea typeface="PMingLiU" panose="02020500000000000000" pitchFamily="18" charset="-120"/>
              </a:rPr>
              <a:t>足跡遍佈全球</a:t>
            </a:r>
          </a:p>
        </p:txBody>
      </p:sp>
      <p:sp>
        <p:nvSpPr>
          <p:cNvPr id="3" name="Content Placeholder 2"/>
          <p:cNvSpPr>
            <a:spLocks noGrp="1"/>
          </p:cNvSpPr>
          <p:nvPr>
            <p:ph sz="quarter" idx="13"/>
          </p:nvPr>
        </p:nvSpPr>
        <p:spPr>
          <a:xfrm>
            <a:off x="913774" y="2367092"/>
            <a:ext cx="5880922" cy="3424107"/>
          </a:xfrm>
        </p:spPr>
        <p:txBody>
          <a:bodyPr>
            <a:normAutofit/>
          </a:bodyPr>
          <a:lstStyle/>
          <a:p>
            <a:r>
              <a:rPr lang="zh-TW" altLang="en-US" sz="2800" dirty="0"/>
              <a:t>在他出任教皇期間，他訪問了前</a:t>
            </a:r>
            <a:r>
              <a:rPr lang="en-US" altLang="zh-TW" sz="2800" dirty="0"/>
              <a:t>129</a:t>
            </a:r>
            <a:r>
              <a:rPr lang="zh-TW" altLang="en-US" sz="2800" dirty="0"/>
              <a:t>個國，行程超過</a:t>
            </a:r>
            <a:r>
              <a:rPr lang="en-US" altLang="zh-TW" sz="2800" dirty="0"/>
              <a:t>100</a:t>
            </a:r>
            <a:r>
              <a:rPr lang="zh-TW" altLang="en-US" sz="2800" dirty="0"/>
              <a:t>萬公里。</a:t>
            </a:r>
            <a:endParaRPr lang="en-US" altLang="zh-TW" sz="2800" dirty="0"/>
          </a:p>
          <a:p>
            <a:r>
              <a:rPr lang="zh-TW" altLang="en-US" sz="2800" dirty="0"/>
              <a:t>教皇反對南非的種族隔離， </a:t>
            </a:r>
            <a:r>
              <a:rPr lang="en-US" altLang="zh-TW" sz="2800" dirty="0"/>
              <a:t>1988</a:t>
            </a:r>
            <a:r>
              <a:rPr lang="zh-TW" altLang="en-US" sz="2800" dirty="0"/>
              <a:t>年</a:t>
            </a:r>
            <a:r>
              <a:rPr lang="en-US" altLang="zh-TW" sz="2800" dirty="0"/>
              <a:t>9</a:t>
            </a:r>
            <a:r>
              <a:rPr lang="zh-TW" altLang="en-US" sz="2800" dirty="0"/>
              <a:t>月，他訪問了十個非洲國家，包括與南非接壤的國家，卻故意避開南非。</a:t>
            </a:r>
            <a:endParaRPr lang="en-US" sz="2800" dirty="0"/>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156961" y="618517"/>
            <a:ext cx="3862742" cy="5791199"/>
          </a:xfrm>
          <a:prstGeom prst="rect">
            <a:avLst/>
          </a:prstGeom>
        </p:spPr>
      </p:pic>
    </p:spTree>
    <p:extLst>
      <p:ext uri="{BB962C8B-B14F-4D97-AF65-F5344CB8AC3E}">
        <p14:creationId xmlns:p14="http://schemas.microsoft.com/office/powerpoint/2010/main" val="13099256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zh-TW" altLang="en-US" sz="4400" dirty="0"/>
              <a:t>復和與對話</a:t>
            </a:r>
            <a:endParaRPr lang="en-US" sz="4400" dirty="0"/>
          </a:p>
        </p:txBody>
      </p:sp>
      <p:sp>
        <p:nvSpPr>
          <p:cNvPr id="3" name="Content Placeholder 2"/>
          <p:cNvSpPr>
            <a:spLocks noGrp="1"/>
          </p:cNvSpPr>
          <p:nvPr>
            <p:ph sz="quarter" idx="13"/>
          </p:nvPr>
        </p:nvSpPr>
        <p:spPr/>
        <p:txBody>
          <a:bodyPr>
            <a:normAutofit/>
          </a:bodyPr>
          <a:lstStyle/>
          <a:p>
            <a:r>
              <a:rPr lang="zh-TW" altLang="en-US" sz="2400" dirty="0"/>
              <a:t>復和與對話是若望保祿二世在任教皇期間的主旨。</a:t>
            </a:r>
            <a:endParaRPr lang="en-US" altLang="zh-TW" sz="2400" dirty="0"/>
          </a:p>
          <a:p>
            <a:r>
              <a:rPr lang="zh-TW" altLang="en-US" sz="2400" dirty="0"/>
              <a:t>在三自運動期間，中國大陸迫害忠於梵蒂岡的天主教徒和教宗任命的主教。一九七九年鄧小平開始改革開放，宗教活動局歩恢復，雖然若望保祿二世多次試圖敲開中國大陸的大門，但中共冷落地對待他。</a:t>
            </a:r>
            <a:endParaRPr lang="en-US" altLang="zh-TW" sz="2400" dirty="0"/>
          </a:p>
          <a:p>
            <a:r>
              <a:rPr lang="zh-TW" altLang="en-US" sz="2400" dirty="0"/>
              <a:t>一九八三年，若望保祿二世致函鄧小平，試圖展開對話，但他從未收到過任何回覆。</a:t>
            </a:r>
            <a:endParaRPr lang="en-US" sz="2400" dirty="0"/>
          </a:p>
        </p:txBody>
      </p:sp>
    </p:spTree>
    <p:extLst>
      <p:ext uri="{BB962C8B-B14F-4D97-AF65-F5344CB8AC3E}">
        <p14:creationId xmlns:p14="http://schemas.microsoft.com/office/powerpoint/2010/main" val="14331192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zh-TW" altLang="en-US" sz="4400" dirty="0"/>
              <a:t>復和與對話</a:t>
            </a:r>
            <a:endParaRPr lang="en-US" sz="4400" dirty="0"/>
          </a:p>
        </p:txBody>
      </p:sp>
      <p:sp>
        <p:nvSpPr>
          <p:cNvPr id="3" name="Content Placeholder 2"/>
          <p:cNvSpPr>
            <a:spLocks noGrp="1"/>
          </p:cNvSpPr>
          <p:nvPr>
            <p:ph sz="quarter" idx="13"/>
          </p:nvPr>
        </p:nvSpPr>
        <p:spPr/>
        <p:txBody>
          <a:bodyPr>
            <a:normAutofit/>
          </a:bodyPr>
          <a:lstStyle/>
          <a:p>
            <a:r>
              <a:rPr lang="zh-TW" altLang="en-US" sz="2400" dirty="0"/>
              <a:t>一九八九至一九九一年發生了「蘇東波」，蘇聯東歐在波灡壯闊的民主運動下逐個變天，在「蘇東波」之後，復和與對話仍然是梵蒂岡的使命，只是對像不同而矣。</a:t>
            </a:r>
            <a:endParaRPr lang="en-US" altLang="zh-TW" sz="2400" dirty="0"/>
          </a:p>
          <a:p>
            <a:r>
              <a:rPr lang="zh-TW" altLang="en-US" sz="2400" dirty="0"/>
              <a:t>由一九九二年至二零零一年間，若望保祿二世為教會過去犯下的錯誤而連番公開道歉，例如伽利略案、異端裁判所、十字軍東征。我相信他的道歉是真誠的，因為他從來沒有說：「我不容許任何人以伽利略案、異端裁判所、十字軍東征來反對教皇的權威。」</a:t>
            </a:r>
            <a:endParaRPr lang="en-US" sz="2400" dirty="0"/>
          </a:p>
        </p:txBody>
      </p:sp>
    </p:spTree>
    <p:extLst>
      <p:ext uri="{BB962C8B-B14F-4D97-AF65-F5344CB8AC3E}">
        <p14:creationId xmlns:p14="http://schemas.microsoft.com/office/powerpoint/2010/main" val="3874577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zh-TW" altLang="en-US" sz="4400" dirty="0"/>
              <a:t>復和與對話</a:t>
            </a:r>
            <a:endParaRPr lang="en-US" sz="4400" dirty="0"/>
          </a:p>
        </p:txBody>
      </p:sp>
      <p:sp>
        <p:nvSpPr>
          <p:cNvPr id="3" name="Content Placeholder 2"/>
          <p:cNvSpPr>
            <a:spLocks noGrp="1"/>
          </p:cNvSpPr>
          <p:nvPr>
            <p:ph sz="quarter" idx="13"/>
          </p:nvPr>
        </p:nvSpPr>
        <p:spPr/>
        <p:txBody>
          <a:bodyPr>
            <a:normAutofit/>
          </a:bodyPr>
          <a:lstStyle/>
          <a:p>
            <a:r>
              <a:rPr lang="zh-TW" altLang="en-US" sz="2400" dirty="0"/>
              <a:t>在若望保祿二世的領導下，天主教與猶太教、伊斯蘭教、東正教會、新教之間的關係得到了很大改善。</a:t>
            </a:r>
            <a:endParaRPr lang="en-US" altLang="zh-TW" sz="2400" dirty="0"/>
          </a:p>
          <a:p>
            <a:r>
              <a:rPr lang="zh-TW" altLang="en-US" sz="2400" dirty="0"/>
              <a:t>若望保祿二世堅持其反墮胎立場，因此許多基要主義者和福音派人士將天主教會視為盟友。在過去，教皇被一些基督徒詆毀為「巴比倫的大淫婦」，但許多福音派牧師和神學家都稱讚若望保祿二世為二十世紀最偉大的基督徒之一。</a:t>
            </a:r>
            <a:endParaRPr lang="en-US" sz="2400" dirty="0"/>
          </a:p>
        </p:txBody>
      </p:sp>
    </p:spTree>
    <p:extLst>
      <p:ext uri="{BB962C8B-B14F-4D97-AF65-F5344CB8AC3E}">
        <p14:creationId xmlns:p14="http://schemas.microsoft.com/office/powerpoint/2010/main" val="600267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a:latin typeface="PMingLiU" panose="02020500000000000000" pitchFamily="18" charset="-120"/>
                <a:ea typeface="PMingLiU" panose="02020500000000000000" pitchFamily="18" charset="-120"/>
              </a:rPr>
              <a:t>政治開放</a:t>
            </a:r>
          </a:p>
        </p:txBody>
      </p:sp>
      <p:sp>
        <p:nvSpPr>
          <p:cNvPr id="3" name="Content Placeholder 2"/>
          <p:cNvSpPr>
            <a:spLocks noGrp="1"/>
          </p:cNvSpPr>
          <p:nvPr>
            <p:ph sz="quarter" idx="13"/>
          </p:nvPr>
        </p:nvSpPr>
        <p:spPr/>
        <p:txBody>
          <a:bodyPr>
            <a:normAutofit/>
          </a:bodyPr>
          <a:lstStyle/>
          <a:p>
            <a:r>
              <a:rPr lang="zh-TW" altLang="en-US" sz="2800" dirty="0"/>
              <a:t>若望保祿二世的繼任人本篤十六世斷言，若望保祿二世的主要成就之一，就是他對歷史發展中屬靈層面的肯定，歷史順應著真理而向前邁進，這包括了宗教和道德的真理。</a:t>
            </a:r>
            <a:endParaRPr lang="en-US" altLang="zh-TW" sz="2800" dirty="0"/>
          </a:p>
          <a:p>
            <a:r>
              <a:rPr lang="en-US" altLang="zh-TW" sz="2800" dirty="0"/>
              <a:t>1989</a:t>
            </a:r>
            <a:r>
              <a:rPr lang="zh-TW" altLang="en-US" sz="2800" dirty="0"/>
              <a:t>年柏林圍牆倒塌和東歐解放的事實表明了，基於道德價值的非暴力革命是可以改變歷史的軌道的。</a:t>
            </a:r>
            <a:endParaRPr lang="en-US" sz="2800" dirty="0"/>
          </a:p>
        </p:txBody>
      </p:sp>
    </p:spTree>
    <p:extLst>
      <p:ext uri="{BB962C8B-B14F-4D97-AF65-F5344CB8AC3E}">
        <p14:creationId xmlns:p14="http://schemas.microsoft.com/office/powerpoint/2010/main" val="6466033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zh-TW" altLang="en-US" sz="4400" dirty="0"/>
              <a:t>神學保守</a:t>
            </a:r>
            <a:endParaRPr lang="en-US" sz="4400" dirty="0"/>
          </a:p>
        </p:txBody>
      </p:sp>
      <p:sp>
        <p:nvSpPr>
          <p:cNvPr id="3" name="Content Placeholder 2"/>
          <p:cNvSpPr>
            <a:spLocks noGrp="1"/>
          </p:cNvSpPr>
          <p:nvPr>
            <p:ph sz="quarter" idx="13"/>
          </p:nvPr>
        </p:nvSpPr>
        <p:spPr/>
        <p:txBody>
          <a:bodyPr>
            <a:normAutofit/>
          </a:bodyPr>
          <a:lstStyle/>
          <a:p>
            <a:r>
              <a:rPr lang="zh-TW" altLang="en-US" sz="2800" dirty="0"/>
              <a:t>在神學中，教皇非常保守。</a:t>
            </a:r>
            <a:endParaRPr lang="en-US" altLang="zh-TW" sz="2800" dirty="0"/>
          </a:p>
          <a:p>
            <a:r>
              <a:rPr lang="zh-TW" altLang="en-US" sz="2800" dirty="0"/>
              <a:t>他反對解放神學。</a:t>
            </a:r>
            <a:endParaRPr lang="en-US" altLang="zh-TW" sz="2800" dirty="0"/>
          </a:p>
          <a:p>
            <a:r>
              <a:rPr lang="zh-TW" altLang="en-US" sz="2800" dirty="0"/>
              <a:t>反對人工節育。</a:t>
            </a:r>
            <a:endParaRPr lang="en-US" altLang="zh-TW" sz="2800" dirty="0"/>
          </a:p>
          <a:p>
            <a:r>
              <a:rPr lang="zh-TW" altLang="en-US" sz="2800" dirty="0"/>
              <a:t>禁止天主教修女與天主教神父享有同等地位。</a:t>
            </a:r>
            <a:endParaRPr lang="en-US" altLang="zh-TW" sz="2800" dirty="0"/>
          </a:p>
          <a:p>
            <a:r>
              <a:rPr lang="zh-TW" altLang="en-US" sz="2800" dirty="0"/>
              <a:t>他選擇不結束天主教神父的強制性獨身。</a:t>
            </a:r>
            <a:endParaRPr lang="en-US" sz="2800" dirty="0"/>
          </a:p>
        </p:txBody>
      </p:sp>
    </p:spTree>
    <p:extLst>
      <p:ext uri="{BB962C8B-B14F-4D97-AF65-F5344CB8AC3E}">
        <p14:creationId xmlns:p14="http://schemas.microsoft.com/office/powerpoint/2010/main" val="1013476063"/>
      </p:ext>
    </p:extLst>
  </p:cSld>
  <p:clrMapOvr>
    <a:masterClrMapping/>
  </p:clrMapOvr>
</p:sld>
</file>

<file path=ppt/theme/theme1.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docProps/app.xml><?xml version="1.0" encoding="utf-8"?>
<Properties xmlns="http://schemas.openxmlformats.org/officeDocument/2006/extended-properties" xmlns:vt="http://schemas.openxmlformats.org/officeDocument/2006/docPropsVTypes">
  <Template>Droplet</Template>
  <TotalTime>95</TotalTime>
  <Words>2219</Words>
  <Application>Microsoft Macintosh PowerPoint</Application>
  <PresentationFormat>Widescreen</PresentationFormat>
  <Paragraphs>61</Paragraphs>
  <Slides>22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PMingLiU</vt:lpstr>
      <vt:lpstr>Arial</vt:lpstr>
      <vt:lpstr>Tw Cen MT</vt:lpstr>
      <vt:lpstr>Droplet</vt:lpstr>
      <vt:lpstr>若望保祿二世： 經歷了兩個極權政府的教宗 </vt:lpstr>
      <vt:lpstr>經歷兩個極權</vt:lpstr>
      <vt:lpstr>經歷兩個極權</vt:lpstr>
      <vt:lpstr>PowerPoint Presentation</vt:lpstr>
      <vt:lpstr>PowerPoint Presentation</vt:lpstr>
      <vt:lpstr>PowerPoint Presentation</vt:lpstr>
      <vt:lpstr>PowerPoint Presentation</vt:lpstr>
      <vt:lpstr>經歷兩個極權</vt:lpstr>
      <vt:lpstr>經歷兩個極權</vt:lpstr>
      <vt:lpstr>教宗故居</vt:lpstr>
      <vt:lpstr>「愛國神父」</vt:lpstr>
      <vt:lpstr>繞過禁令</vt:lpstr>
      <vt:lpstr>預言成真</vt:lpstr>
      <vt:lpstr>預言成真</vt:lpstr>
      <vt:lpstr>重訪波蘭</vt:lpstr>
      <vt:lpstr>教宗遇刺</vt:lpstr>
      <vt:lpstr>足跡遍佈全球</vt:lpstr>
      <vt:lpstr>復和與對話</vt:lpstr>
      <vt:lpstr>復和與對話</vt:lpstr>
      <vt:lpstr>復和與對話</vt:lpstr>
      <vt:lpstr>政治開放</vt:lpstr>
      <vt:lpstr>神學保守</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Chong Ho Yu</cp:lastModifiedBy>
  <cp:revision>50</cp:revision>
  <dcterms:created xsi:type="dcterms:W3CDTF">2018-12-02T04:32:31Z</dcterms:created>
  <dcterms:modified xsi:type="dcterms:W3CDTF">2024-08-18T08:05:08Z</dcterms:modified>
</cp:coreProperties>
</file>