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5" r:id="rId3"/>
    <p:sldId id="286" r:id="rId4"/>
    <p:sldId id="287" r:id="rId5"/>
    <p:sldId id="288" r:id="rId6"/>
    <p:sldId id="289" r:id="rId7"/>
    <p:sldId id="284" r:id="rId8"/>
    <p:sldId id="275" r:id="rId9"/>
    <p:sldId id="276" r:id="rId10"/>
    <p:sldId id="277" r:id="rId11"/>
    <p:sldId id="282" r:id="rId12"/>
    <p:sldId id="278" r:id="rId13"/>
    <p:sldId id="279" r:id="rId14"/>
    <p:sldId id="280" r:id="rId15"/>
    <p:sldId id="281" r:id="rId16"/>
    <p:sldId id="274" r:id="rId17"/>
    <p:sldId id="283" r:id="rId18"/>
    <p:sldId id="266" r:id="rId19"/>
    <p:sldId id="267" r:id="rId20"/>
    <p:sldId id="268" r:id="rId21"/>
    <p:sldId id="257" r:id="rId22"/>
    <p:sldId id="258" r:id="rId23"/>
    <p:sldId id="260" r:id="rId24"/>
    <p:sldId id="259" r:id="rId25"/>
    <p:sldId id="265" r:id="rId26"/>
    <p:sldId id="269" r:id="rId27"/>
    <p:sldId id="273" r:id="rId28"/>
    <p:sldId id="270" r:id="rId29"/>
    <p:sldId id="271" r:id="rId30"/>
    <p:sldId id="27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602" autoAdjust="0"/>
    <p:restoredTop sz="94660"/>
  </p:normalViewPr>
  <p:slideViewPr>
    <p:cSldViewPr snapToGrid="0">
      <p:cViewPr varScale="1">
        <p:scale>
          <a:sx n="92" d="100"/>
          <a:sy n="92" d="100"/>
        </p:scale>
        <p:origin x="2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8/17/24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8/17/24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8/17/24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8/17/24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youtube.com/watch?v=aN73N9EjoM4"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youtube.com/watch?v=aN73N9EjoM4"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youtube.com/watch?v=eHTPPBxowQY"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aN73N9EjoM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youtube.com/watch?v=DsCioOgr3FQ"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youtube.com/watch?v=D2AxXNwzZvQ"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latin typeface="PMingLiU" panose="02020500000000000000" pitchFamily="18" charset="-120"/>
                <a:ea typeface="PMingLiU" panose="02020500000000000000" pitchFamily="18" charset="-120"/>
              </a:rPr>
              <a:t>波瀾壯闊的波蘭革命</a:t>
            </a:r>
            <a:endParaRPr lang="en-US" dirty="0">
              <a:latin typeface="PMingLiU" panose="02020500000000000000" pitchFamily="18" charset="-120"/>
              <a:ea typeface="PMingLiU" panose="02020500000000000000" pitchFamily="18" charset="-120"/>
            </a:endParaRPr>
          </a:p>
        </p:txBody>
      </p:sp>
      <p:sp>
        <p:nvSpPr>
          <p:cNvPr id="3" name="Subtitle 2"/>
          <p:cNvSpPr>
            <a:spLocks noGrp="1"/>
          </p:cNvSpPr>
          <p:nvPr>
            <p:ph type="subTitle" idx="1"/>
          </p:nvPr>
        </p:nvSpPr>
        <p:spPr/>
        <p:txBody>
          <a:bodyPr>
            <a:normAutofit/>
          </a:bodyPr>
          <a:lstStyle/>
          <a:p>
            <a:r>
              <a:rPr lang="en-US" sz="4000" dirty="0">
                <a:latin typeface="PMingLiU" panose="02020500000000000000" pitchFamily="18" charset="-120"/>
                <a:ea typeface="PMingLiU" panose="02020500000000000000" pitchFamily="18" charset="-120"/>
              </a:rPr>
              <a:t>余創豪</a:t>
            </a:r>
          </a:p>
        </p:txBody>
      </p:sp>
    </p:spTree>
    <p:extLst>
      <p:ext uri="{BB962C8B-B14F-4D97-AF65-F5344CB8AC3E}">
        <p14:creationId xmlns:p14="http://schemas.microsoft.com/office/powerpoint/2010/main" val="2716504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共產主義的目標：世界革命</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46245" y="1769759"/>
            <a:ext cx="6534559" cy="4365227"/>
          </a:xfrm>
          <a:prstGeom prst="rect">
            <a:avLst/>
          </a:prstGeom>
          <a:ln>
            <a:solidFill>
              <a:schemeClr val="tx1"/>
            </a:solidFill>
          </a:ln>
        </p:spPr>
      </p:pic>
      <p:pic>
        <p:nvPicPr>
          <p:cNvPr id="102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0533" y="1769758"/>
            <a:ext cx="4667224" cy="4365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512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共產主義的目標：世界革命</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264629" y="2088842"/>
            <a:ext cx="8676814" cy="4487384"/>
          </a:xfrm>
          <a:prstGeom prst="rect">
            <a:avLst/>
          </a:prstGeom>
        </p:spPr>
      </p:pic>
    </p:spTree>
    <p:extLst>
      <p:ext uri="{BB962C8B-B14F-4D97-AF65-F5344CB8AC3E}">
        <p14:creationId xmlns:p14="http://schemas.microsoft.com/office/powerpoint/2010/main" val="210467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共產主義的目標：世界革命</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03249" y="2058468"/>
            <a:ext cx="8828571" cy="4676190"/>
          </a:xfrm>
          <a:prstGeom prst="rect">
            <a:avLst/>
          </a:prstGeom>
          <a:ln>
            <a:solidFill>
              <a:schemeClr val="tx1"/>
            </a:solidFill>
          </a:ln>
        </p:spPr>
      </p:pic>
    </p:spTree>
    <p:extLst>
      <p:ext uri="{BB962C8B-B14F-4D97-AF65-F5344CB8AC3E}">
        <p14:creationId xmlns:p14="http://schemas.microsoft.com/office/powerpoint/2010/main" val="94244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共產主義的目標：世界革命</a:t>
            </a:r>
            <a:endParaRPr lang="en-US" dirty="0"/>
          </a:p>
        </p:txBody>
      </p:sp>
      <p:sp>
        <p:nvSpPr>
          <p:cNvPr id="3" name="Content Placeholder 2"/>
          <p:cNvSpPr>
            <a:spLocks noGrp="1"/>
          </p:cNvSpPr>
          <p:nvPr>
            <p:ph idx="1"/>
          </p:nvPr>
        </p:nvSpPr>
        <p:spPr>
          <a:xfrm>
            <a:off x="3803072" y="2356571"/>
            <a:ext cx="7554192" cy="3917220"/>
          </a:xfrm>
        </p:spPr>
        <p:txBody>
          <a:bodyPr>
            <a:noAutofit/>
          </a:bodyPr>
          <a:lstStyle/>
          <a:p>
            <a:pPr marL="0" indent="0">
              <a:buNone/>
            </a:pPr>
            <a:r>
              <a:rPr lang="en-US" sz="2800" dirty="0"/>
              <a:t>1919</a:t>
            </a:r>
            <a:r>
              <a:rPr lang="zh-TW" altLang="en-US" sz="2800" dirty="0"/>
              <a:t>年</a:t>
            </a:r>
            <a:r>
              <a:rPr lang="en-US" sz="2800" dirty="0"/>
              <a:t>4</a:t>
            </a:r>
            <a:r>
              <a:rPr lang="zh-TW" altLang="en-US" sz="2800" dirty="0"/>
              <a:t>月</a:t>
            </a:r>
            <a:r>
              <a:rPr lang="en-US" sz="2800" dirty="0"/>
              <a:t>20</a:t>
            </a:r>
            <a:r>
              <a:rPr lang="zh-TW" altLang="en-US" sz="2800" dirty="0"/>
              <a:t>日，共產國際主席季諾維耶夫（</a:t>
            </a:r>
            <a:r>
              <a:rPr lang="en-US" sz="2800" dirty="0" err="1"/>
              <a:t>Grigory</a:t>
            </a:r>
            <a:r>
              <a:rPr lang="en-US" sz="2800" dirty="0"/>
              <a:t> Zinoviev</a:t>
            </a:r>
            <a:r>
              <a:rPr lang="zh-TW" altLang="en-US" sz="2800" dirty="0"/>
              <a:t>）樂觀地表示：「在編寫這些文件時，第三國際已經在俄羅斯、匈牙利、巴伐利亞三個蘇維埃共和國建立了基礎。但是，當這些文字印出來時，誰也不會感到驚訝，我們不是只有三個蘇維埃共和國，而是有六個，甚至更多。舊歐洲正以驚人的速度奔向革命，現在，非常清楚的是，歐洲運動的前進速度甚至比第三國際莫斯科大會上最樂觀的預期還要快。</a:t>
            </a:r>
            <a:endParaRPr lang="en-US" sz="2800" dirty="0"/>
          </a:p>
        </p:txBody>
      </p:sp>
      <p:pic>
        <p:nvPicPr>
          <p:cNvPr id="4" name="Picture 3" descr="Related image"/>
          <p:cNvPicPr/>
          <p:nvPr/>
        </p:nvPicPr>
        <p:blipFill>
          <a:blip r:embed="rId2">
            <a:extLst>
              <a:ext uri="{28A0092B-C50C-407E-A947-70E740481C1C}">
                <a14:useLocalDpi xmlns:a14="http://schemas.microsoft.com/office/drawing/2010/main" val="0"/>
              </a:ext>
            </a:extLst>
          </a:blip>
          <a:srcRect/>
          <a:stretch>
            <a:fillRect/>
          </a:stretch>
        </p:blipFill>
        <p:spPr bwMode="auto">
          <a:xfrm>
            <a:off x="800215" y="2336872"/>
            <a:ext cx="2691129" cy="3923861"/>
          </a:xfrm>
          <a:prstGeom prst="rect">
            <a:avLst/>
          </a:prstGeom>
          <a:noFill/>
          <a:ln>
            <a:noFill/>
          </a:ln>
        </p:spPr>
      </p:pic>
    </p:spTree>
    <p:extLst>
      <p:ext uri="{BB962C8B-B14F-4D97-AF65-F5344CB8AC3E}">
        <p14:creationId xmlns:p14="http://schemas.microsoft.com/office/powerpoint/2010/main" val="487465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共產主義的目標：世界革命</a:t>
            </a:r>
            <a:endParaRPr lang="en-US" dirty="0"/>
          </a:p>
        </p:txBody>
      </p:sp>
      <p:sp>
        <p:nvSpPr>
          <p:cNvPr id="3" name="Content Placeholder 2"/>
          <p:cNvSpPr>
            <a:spLocks noGrp="1"/>
          </p:cNvSpPr>
          <p:nvPr>
            <p:ph idx="1"/>
          </p:nvPr>
        </p:nvSpPr>
        <p:spPr/>
        <p:txBody>
          <a:bodyPr>
            <a:normAutofit/>
          </a:bodyPr>
          <a:lstStyle/>
          <a:p>
            <a:pPr marL="0" indent="0">
              <a:buNone/>
            </a:pPr>
            <a:r>
              <a:rPr lang="zh-TW" altLang="en-US" sz="2800" dirty="0"/>
              <a:t>內戰的火焰正在整個歐洲蔓延，共產主義在整個德國的勝利是勢不可擋的</a:t>
            </a:r>
            <a:r>
              <a:rPr lang="en-US" altLang="zh-TW" sz="2800" dirty="0"/>
              <a:t>……</a:t>
            </a:r>
            <a:r>
              <a:rPr lang="zh-TW" altLang="en-US" sz="2800" dirty="0"/>
              <a:t>，一年之內，整個歐洲將是共產主義的地方。這鬥爭將蔓延到美國，也許會蔓延到亞洲和其他大陸。也許在美國，資本主義可以與共產主義的歐洲繼續並存幾年。在英國，也許資本主義將與共產主義共存一兩年，而共產主義將在整個歐洲大陸取得勝利。但長遠來說，這種共生都是不可能的。」</a:t>
            </a:r>
            <a:endParaRPr lang="en-US" sz="2800" dirty="0"/>
          </a:p>
        </p:txBody>
      </p:sp>
    </p:spTree>
    <p:extLst>
      <p:ext uri="{BB962C8B-B14F-4D97-AF65-F5344CB8AC3E}">
        <p14:creationId xmlns:p14="http://schemas.microsoft.com/office/powerpoint/2010/main" val="3231797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波蘭是世界革命的頭一個目標</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478776" y="1717714"/>
            <a:ext cx="8655592" cy="4800044"/>
          </a:xfrm>
          <a:prstGeom prst="rect">
            <a:avLst/>
          </a:prstGeom>
          <a:ln>
            <a:solidFill>
              <a:schemeClr val="tx1"/>
            </a:solidFill>
          </a:ln>
        </p:spPr>
      </p:pic>
    </p:spTree>
    <p:extLst>
      <p:ext uri="{BB962C8B-B14F-4D97-AF65-F5344CB8AC3E}">
        <p14:creationId xmlns:p14="http://schemas.microsoft.com/office/powerpoint/2010/main" val="28903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PMingLiU" panose="02020500000000000000" pitchFamily="18" charset="-120"/>
                <a:ea typeface="PMingLiU" panose="02020500000000000000" pitchFamily="18" charset="-120"/>
              </a:rPr>
              <a:t>波蘭與蘇聯戰爭1920</a:t>
            </a:r>
            <a:r>
              <a:rPr lang="en-US" dirty="0">
                <a:latin typeface="PMingLiU" panose="02020500000000000000" pitchFamily="18" charset="-120"/>
                <a:ea typeface="PMingLiU" panose="02020500000000000000" pitchFamily="18" charset="-120"/>
              </a:rPr>
              <a:t>-1921</a:t>
            </a:r>
          </a:p>
        </p:txBody>
      </p:sp>
      <p:sp>
        <p:nvSpPr>
          <p:cNvPr id="3" name="Content Placeholder 2"/>
          <p:cNvSpPr>
            <a:spLocks noGrp="1"/>
          </p:cNvSpPr>
          <p:nvPr>
            <p:ph idx="1"/>
          </p:nvPr>
        </p:nvSpPr>
        <p:spPr>
          <a:xfrm>
            <a:off x="582785" y="2178377"/>
            <a:ext cx="5403487" cy="3599316"/>
          </a:xfrm>
        </p:spPr>
        <p:txBody>
          <a:bodyPr/>
          <a:lstStyle/>
          <a:p>
            <a:r>
              <a:rPr lang="en-US" dirty="0">
                <a:hlinkClick r:id="rId2"/>
              </a:rPr>
              <a:t>https://www.youtube.com/watch?v=aN73N9EjoM4</a:t>
            </a:r>
            <a:endParaRPr lang="en-US" dirty="0"/>
          </a:p>
          <a:p>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24464" y="753228"/>
            <a:ext cx="4180064" cy="3782196"/>
          </a:xfrm>
          <a:prstGeom prst="rect">
            <a:avLst/>
          </a:prstGeom>
          <a:ln>
            <a:solidFill>
              <a:schemeClr val="tx1"/>
            </a:solidFill>
          </a:ln>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55216" y="3108960"/>
            <a:ext cx="3887497" cy="3486912"/>
          </a:xfrm>
          <a:prstGeom prst="rect">
            <a:avLst/>
          </a:prstGeom>
          <a:ln>
            <a:solidFill>
              <a:schemeClr val="tx1"/>
            </a:solidFill>
          </a:ln>
        </p:spPr>
      </p:pic>
    </p:spTree>
    <p:extLst>
      <p:ext uri="{BB962C8B-B14F-4D97-AF65-F5344CB8AC3E}">
        <p14:creationId xmlns:p14="http://schemas.microsoft.com/office/powerpoint/2010/main" val="3290273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PMingLiU" panose="02020500000000000000" pitchFamily="18" charset="-120"/>
                <a:ea typeface="PMingLiU" panose="02020500000000000000" pitchFamily="18" charset="-120"/>
              </a:rPr>
              <a:t>波蘭與蘇聯戰爭1920</a:t>
            </a:r>
            <a:r>
              <a:rPr lang="en-US" dirty="0">
                <a:latin typeface="PMingLiU" panose="02020500000000000000" pitchFamily="18" charset="-120"/>
                <a:ea typeface="PMingLiU" panose="02020500000000000000" pitchFamily="18" charset="-120"/>
              </a:rPr>
              <a:t>-1921</a:t>
            </a:r>
            <a:endParaRPr lang="en-US" dirty="0"/>
          </a:p>
        </p:txBody>
      </p:sp>
      <p:sp>
        <p:nvSpPr>
          <p:cNvPr id="3" name="Content Placeholder 2"/>
          <p:cNvSpPr>
            <a:spLocks noGrp="1"/>
          </p:cNvSpPr>
          <p:nvPr>
            <p:ph idx="1"/>
          </p:nvPr>
        </p:nvSpPr>
        <p:spPr>
          <a:xfrm>
            <a:off x="582785" y="2178377"/>
            <a:ext cx="5403487" cy="3599316"/>
          </a:xfrm>
        </p:spPr>
        <p:txBody>
          <a:bodyPr/>
          <a:lstStyle/>
          <a:p>
            <a:endParaRPr lang="en-US" dirty="0"/>
          </a:p>
        </p:txBody>
      </p:sp>
      <p:pic>
        <p:nvPicPr>
          <p:cNvPr id="6" name="Picture 5"/>
          <p:cNvPicPr>
            <a:picLocks noChangeAspect="1"/>
          </p:cNvPicPr>
          <p:nvPr/>
        </p:nvPicPr>
        <p:blipFill>
          <a:blip r:embed="rId2"/>
          <a:stretch>
            <a:fillRect/>
          </a:stretch>
        </p:blipFill>
        <p:spPr>
          <a:xfrm>
            <a:off x="1345149" y="2178377"/>
            <a:ext cx="9282246" cy="4160572"/>
          </a:xfrm>
          <a:prstGeom prst="rect">
            <a:avLst/>
          </a:prstGeom>
        </p:spPr>
      </p:pic>
    </p:spTree>
    <p:extLst>
      <p:ext uri="{BB962C8B-B14F-4D97-AF65-F5344CB8AC3E}">
        <p14:creationId xmlns:p14="http://schemas.microsoft.com/office/powerpoint/2010/main" val="3382375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PMingLiU" panose="02020500000000000000" pitchFamily="18" charset="-120"/>
                <a:ea typeface="PMingLiU" panose="02020500000000000000" pitchFamily="18" charset="-120"/>
              </a:rPr>
              <a:t>波蘭與蘇聯戰爭1920</a:t>
            </a:r>
            <a:r>
              <a:rPr lang="en-US" dirty="0">
                <a:latin typeface="PMingLiU" panose="02020500000000000000" pitchFamily="18" charset="-120"/>
                <a:ea typeface="PMingLiU" panose="02020500000000000000" pitchFamily="18" charset="-120"/>
              </a:rPr>
              <a:t>-1921(</a:t>
            </a:r>
            <a:r>
              <a:rPr lang="en-US" dirty="0" err="1">
                <a:latin typeface="PMingLiU" panose="02020500000000000000" pitchFamily="18" charset="-120"/>
                <a:ea typeface="PMingLiU" panose="02020500000000000000" pitchFamily="18" charset="-120"/>
              </a:rPr>
              <a:t>黑色聖母</a:t>
            </a:r>
            <a:r>
              <a:rPr lang="en-US" dirty="0">
                <a:latin typeface="PMingLiU" panose="02020500000000000000" pitchFamily="18" charset="-120"/>
                <a:ea typeface="PMingLiU" panose="02020500000000000000" pitchFamily="18" charset="-120"/>
              </a:rPr>
              <a:t>)</a:t>
            </a:r>
          </a:p>
        </p:txBody>
      </p:sp>
      <p:sp>
        <p:nvSpPr>
          <p:cNvPr id="5" name="Content Placeholder 4"/>
          <p:cNvSpPr>
            <a:spLocks noGrp="1"/>
          </p:cNvSpPr>
          <p:nvPr>
            <p:ph idx="1"/>
          </p:nvPr>
        </p:nvSpPr>
        <p:spPr/>
        <p:txBody>
          <a:bodyPr/>
          <a:lstStyle/>
          <a:p>
            <a:r>
              <a:rPr lang="en-US" dirty="0">
                <a:hlinkClick r:id="rId2"/>
              </a:rPr>
              <a:t>https://www.youtube.com/watch?v=aN73N9EjoM4</a:t>
            </a:r>
            <a:r>
              <a:rPr lang="en-US" dirty="0"/>
              <a:t> (21-24)</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54854" y="2848938"/>
            <a:ext cx="8237658" cy="3766244"/>
          </a:xfrm>
          <a:prstGeom prst="rect">
            <a:avLst/>
          </a:prstGeom>
        </p:spPr>
      </p:pic>
    </p:spTree>
    <p:extLst>
      <p:ext uri="{BB962C8B-B14F-4D97-AF65-F5344CB8AC3E}">
        <p14:creationId xmlns:p14="http://schemas.microsoft.com/office/powerpoint/2010/main" val="191190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黑色聖母</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399904" y="2263720"/>
            <a:ext cx="7963807" cy="4076119"/>
          </a:xfrm>
        </p:spPr>
        <p:txBody>
          <a:bodyPr>
            <a:normAutofit/>
          </a:bodyPr>
          <a:lstStyle/>
          <a:p>
            <a:r>
              <a:rPr lang="en-US" dirty="0">
                <a:hlinkClick r:id="rId2"/>
              </a:rPr>
              <a:t>https://www.youtube.com/watch?v=eHTPPBxowQY</a:t>
            </a:r>
            <a:endParaRPr lang="en-US" dirty="0"/>
          </a:p>
          <a:p>
            <a:r>
              <a:rPr lang="ja-JP" altLang="en-US" sz="2800">
                <a:latin typeface="PMingLiU" panose="02020500000000000000" pitchFamily="18" charset="-120"/>
                <a:ea typeface="PMingLiU" panose="02020500000000000000" pitchFamily="18" charset="-120"/>
              </a:rPr>
              <a:t>琴斯托霍瓦神社 </a:t>
            </a:r>
            <a:r>
              <a:rPr lang="en-US" sz="2800" dirty="0">
                <a:latin typeface="PMingLiU" panose="02020500000000000000" pitchFamily="18" charset="-120"/>
                <a:ea typeface="PMingLiU" panose="02020500000000000000" pitchFamily="18" charset="-120"/>
              </a:rPr>
              <a:t>（The shrine of </a:t>
            </a:r>
            <a:r>
              <a:rPr lang="en-US" altLang="ja-JP" sz="2800" dirty="0">
                <a:latin typeface="PMingLiU" panose="02020500000000000000" pitchFamily="18" charset="-120"/>
                <a:ea typeface="PMingLiU" panose="02020500000000000000" pitchFamily="18" charset="-120"/>
              </a:rPr>
              <a:t>Czestochowa</a:t>
            </a:r>
            <a:r>
              <a:rPr lang="ja-JP" altLang="en-US" sz="2800">
                <a:latin typeface="PMingLiU" panose="02020500000000000000" pitchFamily="18" charset="-120"/>
                <a:ea typeface="PMingLiU" panose="02020500000000000000" pitchFamily="18" charset="-120"/>
              </a:rPr>
              <a:t>）</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膚色是棕色，故此名叫黑色聖母。</a:t>
            </a:r>
          </a:p>
          <a:p>
            <a:r>
              <a:rPr lang="ja-JP" altLang="en-US" sz="2800">
                <a:latin typeface="PMingLiU" panose="02020500000000000000" pitchFamily="18" charset="-120"/>
                <a:ea typeface="PMingLiU" panose="02020500000000000000" pitchFamily="18" charset="-120"/>
              </a:rPr>
              <a:t>傳說這幅畫的創作者是聖路加，是聖母瑪利亞的同代人。</a:t>
            </a:r>
          </a:p>
          <a:p>
            <a:r>
              <a:rPr lang="en-US" altLang="ja-JP" sz="2800" dirty="0">
                <a:latin typeface="PMingLiU" panose="02020500000000000000" pitchFamily="18" charset="-120"/>
                <a:ea typeface="PMingLiU" panose="02020500000000000000" pitchFamily="18" charset="-120"/>
              </a:rPr>
              <a:t>1382 </a:t>
            </a:r>
            <a:r>
              <a:rPr lang="ja-JP" altLang="en-US" sz="2800">
                <a:latin typeface="PMingLiU" panose="02020500000000000000" pitchFamily="18" charset="-120"/>
                <a:ea typeface="PMingLiU" panose="02020500000000000000" pitchFamily="18" charset="-120"/>
              </a:rPr>
              <a:t>年，聖像被帶到光明山</a:t>
            </a:r>
            <a:r>
              <a:rPr lang="en-US" sz="2800" dirty="0">
                <a:latin typeface="PMingLiU" panose="02020500000000000000" pitchFamily="18" charset="-120"/>
                <a:ea typeface="PMingLiU" panose="02020500000000000000" pitchFamily="18" charset="-120"/>
              </a:rPr>
              <a:t>（</a:t>
            </a:r>
            <a:r>
              <a:rPr lang="en-US" sz="2800" dirty="0" err="1">
                <a:latin typeface="PMingLiU" panose="02020500000000000000" pitchFamily="18" charset="-120"/>
                <a:ea typeface="PMingLiU" panose="02020500000000000000" pitchFamily="18" charset="-120"/>
              </a:rPr>
              <a:t>Jasna</a:t>
            </a:r>
            <a:r>
              <a:rPr lang="en-US" sz="2800" dirty="0">
                <a:latin typeface="PMingLiU" panose="02020500000000000000" pitchFamily="18" charset="-120"/>
                <a:ea typeface="PMingLiU" panose="02020500000000000000" pitchFamily="18" charset="-120"/>
              </a:rPr>
              <a:t> Gora</a:t>
            </a:r>
            <a:r>
              <a:rPr lang="ja-JP" altLang="en-US" sz="2800">
                <a:latin typeface="PMingLiU" panose="02020500000000000000" pitchFamily="18" charset="-120"/>
                <a:ea typeface="PMingLiU" panose="02020500000000000000" pitchFamily="18" charset="-120"/>
              </a:rPr>
              <a:t>）。</a:t>
            </a:r>
          </a:p>
          <a:p>
            <a:r>
              <a:rPr lang="ja-JP" altLang="en-US" sz="2800">
                <a:latin typeface="PMingLiU" panose="02020500000000000000" pitchFamily="18" charset="-120"/>
                <a:ea typeface="PMingLiU" panose="02020500000000000000" pitchFamily="18" charset="-120"/>
              </a:rPr>
              <a:t>在每一個困難時刻，波蘭人民都聚集在黑聖母周圍。</a:t>
            </a:r>
            <a:endParaRPr lang="en-US" sz="2800" dirty="0">
              <a:latin typeface="PMingLiU" panose="02020500000000000000" pitchFamily="18" charset="-120"/>
              <a:ea typeface="PMingLiU" panose="02020500000000000000" pitchFamily="18" charset="-120"/>
            </a:endParaRPr>
          </a:p>
        </p:txBody>
      </p:sp>
      <p:pic>
        <p:nvPicPr>
          <p:cNvPr id="6146" name="Picture 2" descr="Image result for polish black madonn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684457" y="1577339"/>
            <a:ext cx="3219450" cy="47625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399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latin typeface="PMingLiU" panose="02020500000000000000" pitchFamily="18" charset="-120"/>
                <a:ea typeface="PMingLiU" panose="02020500000000000000" pitchFamily="18" charset="-120"/>
              </a:rPr>
              <a:t>波蘭與蘇聯戰爭</a:t>
            </a:r>
            <a:r>
              <a:rPr lang="en-US" altLang="ja-JP" b="1" dirty="0">
                <a:latin typeface="PMingLiU" panose="02020500000000000000" pitchFamily="18" charset="-120"/>
                <a:ea typeface="PMingLiU" panose="02020500000000000000" pitchFamily="18" charset="-120"/>
              </a:rPr>
              <a:t>1920-1921</a:t>
            </a:r>
            <a:r>
              <a:rPr lang="en-US" sz="3600" dirty="0">
                <a:latin typeface="PMingLiU" panose="02020500000000000000" pitchFamily="18" charset="-120"/>
                <a:ea typeface="PMingLiU" panose="02020500000000000000" pitchFamily="18" charset="-120"/>
              </a:rPr>
              <a:t>（</a:t>
            </a:r>
            <a:r>
              <a:rPr lang="en-US" dirty="0">
                <a:latin typeface="PMingLiU" panose="02020500000000000000" pitchFamily="18" charset="-120"/>
                <a:ea typeface="PMingLiU" panose="02020500000000000000" pitchFamily="18" charset="-120"/>
              </a:rPr>
              <a:t>美國空軍支援隊</a:t>
            </a:r>
            <a:r>
              <a:rPr lang="ja-JP" altLang="en-US" sz="3600">
                <a:latin typeface="PMingLiU" panose="02020500000000000000" pitchFamily="18" charset="-120"/>
                <a:ea typeface="PMingLiU" panose="02020500000000000000" pitchFamily="18" charset="-120"/>
              </a:rPr>
              <a:t>）</a:t>
            </a:r>
            <a:endParaRPr lang="en-US" dirty="0">
              <a:latin typeface="PMingLiU" panose="02020500000000000000" pitchFamily="18" charset="-120"/>
              <a:ea typeface="PMingLiU" panose="02020500000000000000" pitchFamily="18" charset="-120"/>
            </a:endParaRPr>
          </a:p>
        </p:txBody>
      </p:sp>
      <p:sp>
        <p:nvSpPr>
          <p:cNvPr id="5" name="Content Placeholder 4"/>
          <p:cNvSpPr>
            <a:spLocks noGrp="1"/>
          </p:cNvSpPr>
          <p:nvPr>
            <p:ph idx="1"/>
          </p:nvPr>
        </p:nvSpPr>
        <p:spPr>
          <a:xfrm>
            <a:off x="8498492" y="2309208"/>
            <a:ext cx="3042599" cy="3599316"/>
          </a:xfrm>
        </p:spPr>
        <p:txBody>
          <a:bodyPr>
            <a:normAutofit/>
          </a:bodyPr>
          <a:lstStyle/>
          <a:p>
            <a:r>
              <a:rPr lang="en-US" sz="2800" dirty="0" err="1">
                <a:latin typeface="PMingLiU" panose="02020500000000000000" pitchFamily="18" charset="-120"/>
                <a:ea typeface="PMingLiU" panose="02020500000000000000" pitchFamily="18" charset="-120"/>
              </a:rPr>
              <a:t>性質類似在中國八年抗戰時陳立德將軍率領的援華飛虎隊</a:t>
            </a:r>
            <a:endParaRPr lang="en-US" sz="2800"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0327" y="2231990"/>
            <a:ext cx="7958165" cy="3772108"/>
          </a:xfrm>
          <a:prstGeom prst="rect">
            <a:avLst/>
          </a:prstGeom>
        </p:spPr>
      </p:pic>
    </p:spTree>
    <p:extLst>
      <p:ext uri="{BB962C8B-B14F-4D97-AF65-F5344CB8AC3E}">
        <p14:creationId xmlns:p14="http://schemas.microsoft.com/office/powerpoint/2010/main" val="2379854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latin typeface="PMingLiU" panose="02020500000000000000" pitchFamily="18" charset="-120"/>
                <a:ea typeface="PMingLiU" panose="02020500000000000000" pitchFamily="18" charset="-120"/>
              </a:rPr>
              <a:t>波蘭與蘇聯戰爭</a:t>
            </a:r>
            <a:r>
              <a:rPr lang="en-US" altLang="ja-JP" b="1" dirty="0">
                <a:latin typeface="PMingLiU" panose="02020500000000000000" pitchFamily="18" charset="-120"/>
                <a:ea typeface="PMingLiU" panose="02020500000000000000" pitchFamily="18" charset="-120"/>
              </a:rPr>
              <a:t>1920-1921</a:t>
            </a:r>
            <a:r>
              <a:rPr lang="ja-JP" altLang="en-US" b="1">
                <a:latin typeface="PMingLiU" panose="02020500000000000000" pitchFamily="18" charset="-120"/>
                <a:ea typeface="PMingLiU" panose="02020500000000000000" pitchFamily="18" charset="-120"/>
              </a:rPr>
              <a:t>（美國空軍支援隊）</a:t>
            </a:r>
            <a:endParaRPr lang="en-US" dirty="0">
              <a:latin typeface="PMingLiU" panose="02020500000000000000" pitchFamily="18" charset="-120"/>
              <a:ea typeface="PMingLiU" panose="02020500000000000000" pitchFamily="18" charset="-120"/>
            </a:endParaRPr>
          </a:p>
        </p:txBody>
      </p:sp>
      <p:sp>
        <p:nvSpPr>
          <p:cNvPr id="5" name="Content Placeholder 4"/>
          <p:cNvSpPr>
            <a:spLocks noGrp="1"/>
          </p:cNvSpPr>
          <p:nvPr>
            <p:ph idx="1"/>
          </p:nvPr>
        </p:nvSpPr>
        <p:spPr>
          <a:xfrm>
            <a:off x="680321" y="2129055"/>
            <a:ext cx="9613861" cy="3599316"/>
          </a:xfrm>
        </p:spPr>
        <p:txBody>
          <a:bodyPr/>
          <a:lstStyle/>
          <a:p>
            <a:r>
              <a:rPr lang="en-US" dirty="0">
                <a:hlinkClick r:id="rId2"/>
              </a:rPr>
              <a:t>https://www.youtube.com/watch?v=aN73N9EjoM4</a:t>
            </a:r>
            <a:r>
              <a:rPr lang="en-US" dirty="0"/>
              <a:t> (32:30)</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22311" y="2822583"/>
            <a:ext cx="7052332" cy="3398108"/>
          </a:xfrm>
          <a:prstGeom prst="rect">
            <a:avLst/>
          </a:prstGeom>
          <a:ln>
            <a:solidFill>
              <a:schemeClr val="bg1"/>
            </a:solidFill>
          </a:ln>
        </p:spPr>
      </p:pic>
      <p:sp>
        <p:nvSpPr>
          <p:cNvPr id="4" name="Content Placeholder 4">
            <a:extLst>
              <a:ext uri="{FF2B5EF4-FFF2-40B4-BE49-F238E27FC236}">
                <a16:creationId xmlns:a16="http://schemas.microsoft.com/office/drawing/2014/main" id="{B6213E02-3A85-2FD9-E0D8-4F52B7E485B3}"/>
              </a:ext>
            </a:extLst>
          </p:cNvPr>
          <p:cNvSpPr txBox="1">
            <a:spLocks/>
          </p:cNvSpPr>
          <p:nvPr/>
        </p:nvSpPr>
        <p:spPr>
          <a:xfrm>
            <a:off x="680321" y="2822583"/>
            <a:ext cx="3042599" cy="35993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en-US" sz="2800" dirty="0" err="1">
                <a:latin typeface="PMingLiU" panose="02020500000000000000" pitchFamily="18" charset="-120"/>
                <a:ea typeface="PMingLiU" panose="02020500000000000000" pitchFamily="18" charset="-120"/>
              </a:rPr>
              <a:t>戰後共產黨統治波蘭，政府抹去這段歷史，所有紀念美軍的東西都被拆除</a:t>
            </a:r>
            <a:r>
              <a:rPr lang="en-US" sz="2800" dirty="0">
                <a:latin typeface="PMingLiU" panose="02020500000000000000" pitchFamily="18" charset="-120"/>
                <a:ea typeface="PMingLiU" panose="02020500000000000000" pitchFamily="18" charset="-120"/>
              </a:rPr>
              <a:t>。</a:t>
            </a:r>
          </a:p>
        </p:txBody>
      </p:sp>
    </p:spTree>
    <p:extLst>
      <p:ext uri="{BB962C8B-B14F-4D97-AF65-F5344CB8AC3E}">
        <p14:creationId xmlns:p14="http://schemas.microsoft.com/office/powerpoint/2010/main" val="4029389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latin typeface="PMingLiU" panose="02020500000000000000" pitchFamily="18" charset="-120"/>
                <a:ea typeface="PMingLiU" panose="02020500000000000000" pitchFamily="18" charset="-120"/>
              </a:rPr>
              <a:t>二次大戰波蘭被瓜分</a:t>
            </a:r>
            <a:endParaRPr lang="en-US" sz="4000"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80321" y="2336873"/>
            <a:ext cx="6086239" cy="3599316"/>
          </a:xfrm>
        </p:spPr>
        <p:txBody>
          <a:bodyPr>
            <a:normAutofit/>
          </a:bodyPr>
          <a:lstStyle/>
          <a:p>
            <a:r>
              <a:rPr lang="en-US" altLang="ja-JP" sz="2800" dirty="0">
                <a:latin typeface="PMingLiU" panose="02020500000000000000" pitchFamily="18" charset="-120"/>
                <a:ea typeface="PMingLiU" panose="02020500000000000000" pitchFamily="18" charset="-120"/>
              </a:rPr>
              <a:t>1939 </a:t>
            </a:r>
            <a:r>
              <a:rPr lang="ja-JP" altLang="en-US" sz="2800">
                <a:latin typeface="PMingLiU" panose="02020500000000000000" pitchFamily="18" charset="-120"/>
                <a:ea typeface="PMingLiU" panose="02020500000000000000" pitchFamily="18" charset="-120"/>
              </a:rPr>
              <a:t>年 </a:t>
            </a:r>
            <a:r>
              <a:rPr lang="en-US" altLang="ja-JP" sz="2800" dirty="0">
                <a:latin typeface="PMingLiU" panose="02020500000000000000" pitchFamily="18" charset="-120"/>
                <a:ea typeface="PMingLiU" panose="02020500000000000000" pitchFamily="18" charset="-120"/>
              </a:rPr>
              <a:t>9 </a:t>
            </a:r>
            <a:r>
              <a:rPr lang="ja-JP" altLang="en-US" sz="2800">
                <a:latin typeface="PMingLiU" panose="02020500000000000000" pitchFamily="18" charset="-120"/>
                <a:ea typeface="PMingLiU" panose="02020500000000000000" pitchFamily="18" charset="-120"/>
              </a:rPr>
              <a:t>月 </a:t>
            </a:r>
            <a:r>
              <a:rPr lang="en-US" altLang="ja-JP" sz="2800" dirty="0">
                <a:latin typeface="PMingLiU" panose="02020500000000000000" pitchFamily="18" charset="-120"/>
                <a:ea typeface="PMingLiU" panose="02020500000000000000" pitchFamily="18" charset="-120"/>
              </a:rPr>
              <a:t>17 </a:t>
            </a:r>
            <a:r>
              <a:rPr lang="ja-JP" altLang="en-US" sz="2800">
                <a:latin typeface="PMingLiU" panose="02020500000000000000" pitchFamily="18" charset="-120"/>
                <a:ea typeface="PMingLiU" panose="02020500000000000000" pitchFamily="18" charset="-120"/>
              </a:rPr>
              <a:t>日，德國從西部入侵波蘭 </a:t>
            </a:r>
            <a:r>
              <a:rPr lang="en-US" altLang="ja-JP" sz="2800" dirty="0">
                <a:latin typeface="PMingLiU" panose="02020500000000000000" pitchFamily="18" charset="-120"/>
                <a:ea typeface="PMingLiU" panose="02020500000000000000" pitchFamily="18" charset="-120"/>
              </a:rPr>
              <a:t>16 </a:t>
            </a:r>
            <a:r>
              <a:rPr lang="ja-JP" altLang="en-US" sz="2800">
                <a:latin typeface="PMingLiU" panose="02020500000000000000" pitchFamily="18" charset="-120"/>
                <a:ea typeface="PMingLiU" panose="02020500000000000000" pitchFamily="18" charset="-120"/>
              </a:rPr>
              <a:t>天后，蘇聯從東部入侵波蘭。</a:t>
            </a:r>
          </a:p>
          <a:p>
            <a:r>
              <a:rPr lang="ja-JP" altLang="en-US" sz="2800">
                <a:latin typeface="PMingLiU" panose="02020500000000000000" pitchFamily="18" charset="-120"/>
                <a:ea typeface="PMingLiU" panose="02020500000000000000" pitchFamily="18" charset="-120"/>
              </a:rPr>
              <a:t>巴巴羅薩行動：</a:t>
            </a:r>
            <a:r>
              <a:rPr lang="en-US" altLang="ja-JP" sz="2800" dirty="0">
                <a:latin typeface="PMingLiU" panose="02020500000000000000" pitchFamily="18" charset="-120"/>
                <a:ea typeface="PMingLiU" panose="02020500000000000000" pitchFamily="18" charset="-120"/>
              </a:rPr>
              <a:t>1941 </a:t>
            </a:r>
            <a:r>
              <a:rPr lang="ja-JP" altLang="en-US" sz="2800">
                <a:latin typeface="PMingLiU" panose="02020500000000000000" pitchFamily="18" charset="-120"/>
                <a:ea typeface="PMingLiU" panose="02020500000000000000" pitchFamily="18" charset="-120"/>
              </a:rPr>
              <a:t>年 </a:t>
            </a:r>
            <a:r>
              <a:rPr lang="en-US" altLang="ja-JP" sz="2800" dirty="0">
                <a:latin typeface="PMingLiU" panose="02020500000000000000" pitchFamily="18" charset="-120"/>
                <a:ea typeface="PMingLiU" panose="02020500000000000000" pitchFamily="18" charset="-120"/>
              </a:rPr>
              <a:t>6 </a:t>
            </a:r>
            <a:r>
              <a:rPr lang="ja-JP" altLang="en-US" sz="2800">
                <a:latin typeface="PMingLiU" panose="02020500000000000000" pitchFamily="18" charset="-120"/>
                <a:ea typeface="PMingLiU" panose="02020500000000000000" pitchFamily="18" charset="-120"/>
              </a:rPr>
              <a:t>月 </a:t>
            </a:r>
            <a:r>
              <a:rPr lang="en-US" altLang="ja-JP" sz="2800" dirty="0">
                <a:latin typeface="PMingLiU" panose="02020500000000000000" pitchFamily="18" charset="-120"/>
                <a:ea typeface="PMingLiU" panose="02020500000000000000" pitchFamily="18" charset="-120"/>
              </a:rPr>
              <a:t>22 </a:t>
            </a:r>
            <a:r>
              <a:rPr lang="ja-JP" altLang="en-US" sz="2800">
                <a:latin typeface="PMingLiU" panose="02020500000000000000" pitchFamily="18" charset="-120"/>
                <a:ea typeface="PMingLiU" panose="02020500000000000000" pitchFamily="18" charset="-120"/>
              </a:rPr>
              <a:t>日，德國入侵蘇聯，蘇聯加入同盟國。</a:t>
            </a:r>
            <a:endParaRPr lang="en-US" sz="2800" dirty="0">
              <a:latin typeface="PMingLiU" panose="02020500000000000000" pitchFamily="18" charset="-120"/>
              <a:ea typeface="PMingLiU" panose="02020500000000000000" pitchFamily="18" charset="-120"/>
            </a:endParaRPr>
          </a:p>
        </p:txBody>
      </p:sp>
      <p:pic>
        <p:nvPicPr>
          <p:cNvPr id="5122" name="Picture 2" descr="Soviet parade in Lwów, 193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78167" y="2336873"/>
            <a:ext cx="4543425"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246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latin typeface="PMingLiU" panose="02020500000000000000" pitchFamily="18" charset="-120"/>
                <a:ea typeface="PMingLiU" panose="02020500000000000000" pitchFamily="18" charset="-120"/>
              </a:rPr>
              <a:t>波蘭起義</a:t>
            </a:r>
            <a:endParaRPr lang="en-US" sz="4000"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80321" y="2336873"/>
            <a:ext cx="7476127" cy="3905430"/>
          </a:xfrm>
        </p:spPr>
        <p:txBody>
          <a:bodyPr>
            <a:normAutofit lnSpcReduction="10000"/>
          </a:bodyPr>
          <a:lstStyle/>
          <a:p>
            <a:pPr>
              <a:lnSpc>
                <a:spcPct val="100000"/>
              </a:lnSpc>
            </a:pPr>
            <a:r>
              <a:rPr lang="en-US" altLang="ja-JP" dirty="0">
                <a:latin typeface="PMingLiU" panose="02020500000000000000" pitchFamily="18" charset="-120"/>
                <a:ea typeface="PMingLiU" panose="02020500000000000000" pitchFamily="18" charset="-120"/>
              </a:rPr>
              <a:t>1944</a:t>
            </a:r>
            <a:r>
              <a:rPr lang="ja-JP" altLang="en-US">
                <a:latin typeface="PMingLiU" panose="02020500000000000000" pitchFamily="18" charset="-120"/>
                <a:ea typeface="PMingLiU" panose="02020500000000000000" pitchFamily="18" charset="-120"/>
              </a:rPr>
              <a:t>年華沙起義。</a:t>
            </a:r>
          </a:p>
          <a:p>
            <a:pPr>
              <a:lnSpc>
                <a:spcPct val="100000"/>
              </a:lnSpc>
            </a:pPr>
            <a:r>
              <a:rPr lang="ja-JP" altLang="en-US">
                <a:latin typeface="PMingLiU" panose="02020500000000000000" pitchFamily="18" charset="-120"/>
                <a:ea typeface="PMingLiU" panose="02020500000000000000" pitchFamily="18" charset="-120"/>
              </a:rPr>
              <a:t>蘇聯紅軍在華沙城外，但史達林命令不要提供援助。</a:t>
            </a:r>
          </a:p>
          <a:p>
            <a:pPr>
              <a:lnSpc>
                <a:spcPct val="100000"/>
              </a:lnSpc>
            </a:pPr>
            <a:r>
              <a:rPr lang="ja-JP" altLang="en-US">
                <a:latin typeface="PMingLiU" panose="02020500000000000000" pitchFamily="18" charset="-120"/>
                <a:ea typeface="PMingLiU" panose="02020500000000000000" pitchFamily="18" charset="-120"/>
              </a:rPr>
              <a:t>波蘭抵抗軍在孤立無援下戰鬥了</a:t>
            </a:r>
            <a:r>
              <a:rPr lang="en-US" altLang="ja-JP" dirty="0">
                <a:latin typeface="PMingLiU" panose="02020500000000000000" pitchFamily="18" charset="-120"/>
                <a:ea typeface="PMingLiU" panose="02020500000000000000" pitchFamily="18" charset="-120"/>
              </a:rPr>
              <a:t>63</a:t>
            </a:r>
            <a:r>
              <a:rPr lang="ja-JP" altLang="en-US">
                <a:latin typeface="PMingLiU" panose="02020500000000000000" pitchFamily="18" charset="-120"/>
                <a:ea typeface="PMingLiU" panose="02020500000000000000" pitchFamily="18" charset="-120"/>
              </a:rPr>
              <a:t>天， 右邊相片的塑像顯示一名波蘭裔的蘇聯紅軍，他伸出 左手，表達出希望能夠進入華沙援助同胞 。</a:t>
            </a:r>
          </a:p>
          <a:p>
            <a:pPr>
              <a:lnSpc>
                <a:spcPct val="100000"/>
              </a:lnSpc>
            </a:pPr>
            <a:r>
              <a:rPr lang="en-US" altLang="ja-JP" dirty="0">
                <a:latin typeface="PMingLiU" panose="02020500000000000000" pitchFamily="18" charset="-120"/>
                <a:ea typeface="PMingLiU" panose="02020500000000000000" pitchFamily="18" charset="-120"/>
              </a:rPr>
              <a:t>《</a:t>
            </a:r>
            <a:r>
              <a:rPr lang="ja-JP" altLang="en-US">
                <a:latin typeface="PMingLiU" panose="02020500000000000000" pitchFamily="18" charset="-120"/>
                <a:ea typeface="PMingLiU" panose="02020500000000000000" pitchFamily="18" charset="-120"/>
              </a:rPr>
              <a:t>盾與劍</a:t>
            </a:r>
            <a:r>
              <a:rPr lang="en-US" altLang="ja-JP" dirty="0">
                <a:latin typeface="PMingLiU" panose="02020500000000000000" pitchFamily="18" charset="-120"/>
                <a:ea typeface="PMingLiU" panose="02020500000000000000" pitchFamily="18" charset="-120"/>
              </a:rPr>
              <a:t>》</a:t>
            </a:r>
            <a:r>
              <a:rPr lang="ja-JP" altLang="en-US">
                <a:latin typeface="PMingLiU" panose="02020500000000000000" pitchFamily="18" charset="-120"/>
                <a:ea typeface="PMingLiU" panose="02020500000000000000" pitchFamily="18" charset="-120"/>
              </a:rPr>
              <a:t>：改寫歷史，說</a:t>
            </a:r>
            <a:r>
              <a:rPr lang="en-US" altLang="ja-JP" dirty="0">
                <a:latin typeface="PMingLiU" panose="02020500000000000000" pitchFamily="18" charset="-120"/>
                <a:ea typeface="PMingLiU" panose="02020500000000000000" pitchFamily="18" charset="-120"/>
              </a:rPr>
              <a:t>1944</a:t>
            </a:r>
            <a:r>
              <a:rPr lang="ja-JP" altLang="en-US">
                <a:latin typeface="PMingLiU" panose="02020500000000000000" pitchFamily="18" charset="-120"/>
                <a:ea typeface="PMingLiU" panose="02020500000000000000" pitchFamily="18" charset="-120"/>
              </a:rPr>
              <a:t>年有</a:t>
            </a:r>
            <a:r>
              <a:rPr lang="en-US" altLang="ja-JP" dirty="0">
                <a:latin typeface="PMingLiU" panose="02020500000000000000" pitchFamily="18" charset="-120"/>
                <a:ea typeface="PMingLiU" panose="02020500000000000000" pitchFamily="18" charset="-120"/>
              </a:rPr>
              <a:t>4</a:t>
            </a:r>
            <a:r>
              <a:rPr lang="ja-JP" altLang="en-US">
                <a:latin typeface="PMingLiU" panose="02020500000000000000" pitchFamily="18" charset="-120"/>
                <a:ea typeface="PMingLiU" panose="02020500000000000000" pitchFamily="18" charset="-120"/>
              </a:rPr>
              <a:t>萬名共產黨士兵與納粹軍隊作戰。</a:t>
            </a:r>
          </a:p>
          <a:p>
            <a:pPr>
              <a:lnSpc>
                <a:spcPct val="100000"/>
              </a:lnSpc>
            </a:pPr>
            <a:r>
              <a:rPr lang="ja-JP" altLang="en-US">
                <a:latin typeface="PMingLiU" panose="02020500000000000000" pitchFamily="18" charset="-120"/>
                <a:ea typeface="PMingLiU" panose="02020500000000000000" pitchFamily="18" charset="-120"/>
              </a:rPr>
              <a:t>實際上只有</a:t>
            </a:r>
            <a:r>
              <a:rPr lang="en-US" altLang="ja-JP" dirty="0">
                <a:latin typeface="PMingLiU" panose="02020500000000000000" pitchFamily="18" charset="-120"/>
                <a:ea typeface="PMingLiU" panose="02020500000000000000" pitchFamily="18" charset="-120"/>
              </a:rPr>
              <a:t>6000</a:t>
            </a:r>
            <a:r>
              <a:rPr lang="ja-JP" altLang="en-US">
                <a:latin typeface="PMingLiU" panose="02020500000000000000" pitchFamily="18" charset="-120"/>
                <a:ea typeface="PMingLiU" panose="02020500000000000000" pitchFamily="18" charset="-120"/>
              </a:rPr>
              <a:t>名共產黨士兵，其中</a:t>
            </a:r>
            <a:r>
              <a:rPr lang="en-US" altLang="ja-JP" dirty="0">
                <a:latin typeface="PMingLiU" panose="02020500000000000000" pitchFamily="18" charset="-120"/>
                <a:ea typeface="PMingLiU" panose="02020500000000000000" pitchFamily="18" charset="-120"/>
              </a:rPr>
              <a:t>300</a:t>
            </a:r>
            <a:r>
              <a:rPr lang="ja-JP" altLang="en-US">
                <a:latin typeface="PMingLiU" panose="02020500000000000000" pitchFamily="18" charset="-120"/>
                <a:ea typeface="PMingLiU" panose="02020500000000000000" pitchFamily="18" charset="-120"/>
              </a:rPr>
              <a:t>人在華沙。</a:t>
            </a:r>
          </a:p>
          <a:p>
            <a:pPr>
              <a:lnSpc>
                <a:spcPct val="100000"/>
              </a:lnSpc>
            </a:pPr>
            <a:r>
              <a:rPr lang="ja-JP" altLang="en-US">
                <a:latin typeface="PMingLiU" panose="02020500000000000000" pitchFamily="18" charset="-120"/>
                <a:ea typeface="PMingLiU" panose="02020500000000000000" pitchFamily="18" charset="-120"/>
              </a:rPr>
              <a:t>非共產主義波蘭戰士：</a:t>
            </a:r>
            <a:r>
              <a:rPr lang="en-US" altLang="ja-JP" dirty="0">
                <a:latin typeface="PMingLiU" panose="02020500000000000000" pitchFamily="18" charset="-120"/>
                <a:ea typeface="PMingLiU" panose="02020500000000000000" pitchFamily="18" charset="-120"/>
              </a:rPr>
              <a:t>400,000</a:t>
            </a:r>
            <a:r>
              <a:rPr lang="ja-JP" altLang="en-US">
                <a:latin typeface="PMingLiU" panose="02020500000000000000" pitchFamily="18" charset="-120"/>
                <a:ea typeface="PMingLiU" panose="02020500000000000000" pitchFamily="18" charset="-120"/>
              </a:rPr>
              <a:t>。</a:t>
            </a:r>
            <a:endParaRPr lang="en-US" dirty="0">
              <a:latin typeface="PMingLiU" panose="02020500000000000000" pitchFamily="18" charset="-120"/>
              <a:ea typeface="PMingLiU" panose="02020500000000000000" pitchFamily="18" charset="-120"/>
            </a:endParaRPr>
          </a:p>
          <a:p>
            <a:endParaRPr lang="en-US" dirty="0"/>
          </a:p>
        </p:txBody>
      </p:sp>
      <p:pic>
        <p:nvPicPr>
          <p:cNvPr id="5" name="Picture 4" descr="E:\essays\five_beer.jpg"/>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08847" y="2336872"/>
            <a:ext cx="3124345" cy="3905431"/>
          </a:xfrm>
          <a:prstGeom prst="rect">
            <a:avLst/>
          </a:prstGeom>
          <a:noFill/>
          <a:ln>
            <a:noFill/>
          </a:ln>
        </p:spPr>
      </p:pic>
    </p:spTree>
    <p:extLst>
      <p:ext uri="{BB962C8B-B14F-4D97-AF65-F5344CB8AC3E}">
        <p14:creationId xmlns:p14="http://schemas.microsoft.com/office/powerpoint/2010/main" val="1633890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latin typeface="PMingLiU" panose="02020500000000000000" pitchFamily="18" charset="-120"/>
                <a:ea typeface="PMingLiU" panose="02020500000000000000" pitchFamily="18" charset="-120"/>
              </a:rPr>
              <a:t>二戰之後</a:t>
            </a:r>
            <a:endParaRPr lang="en-US" sz="4000"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80321" y="2336873"/>
            <a:ext cx="6593315" cy="3599316"/>
          </a:xfrm>
        </p:spPr>
        <p:txBody>
          <a:bodyPr>
            <a:normAutofit/>
          </a:bodyPr>
          <a:lstStyle/>
          <a:p>
            <a:r>
              <a:rPr lang="ja-JP" altLang="en-US" sz="2800">
                <a:latin typeface="PMingLiU" panose="02020500000000000000" pitchFamily="18" charset="-120"/>
                <a:ea typeface="PMingLiU" panose="02020500000000000000" pitchFamily="18" charset="-120"/>
              </a:rPr>
              <a:t>蘇聯在波蘭建立了共產主義政府。</a:t>
            </a:r>
          </a:p>
          <a:p>
            <a:r>
              <a:rPr lang="en-US" altLang="ja-JP" sz="2800" dirty="0">
                <a:latin typeface="PMingLiU" panose="02020500000000000000" pitchFamily="18" charset="-120"/>
                <a:ea typeface="PMingLiU" panose="02020500000000000000" pitchFamily="18" charset="-120"/>
              </a:rPr>
              <a:t>1952</a:t>
            </a:r>
            <a:r>
              <a:rPr lang="ja-JP" altLang="en-US" sz="2800">
                <a:latin typeface="PMingLiU" panose="02020500000000000000" pitchFamily="18" charset="-120"/>
                <a:ea typeface="PMingLiU" panose="02020500000000000000" pitchFamily="18" charset="-120"/>
              </a:rPr>
              <a:t>年至</a:t>
            </a:r>
            <a:r>
              <a:rPr lang="en-US" altLang="ja-JP" sz="2800" dirty="0">
                <a:latin typeface="PMingLiU" panose="02020500000000000000" pitchFamily="18" charset="-120"/>
                <a:ea typeface="PMingLiU" panose="02020500000000000000" pitchFamily="18" charset="-120"/>
              </a:rPr>
              <a:t>1955</a:t>
            </a:r>
            <a:r>
              <a:rPr lang="ja-JP" altLang="en-US" sz="2800">
                <a:latin typeface="PMingLiU" panose="02020500000000000000" pitchFamily="18" charset="-120"/>
                <a:ea typeface="PMingLiU" panose="02020500000000000000" pitchFamily="18" charset="-120"/>
              </a:rPr>
              <a:t>年間，建造了約瑟夫</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史達林文化中心， 動用了</a:t>
            </a:r>
            <a:r>
              <a:rPr lang="en-US" altLang="ja-JP" sz="2800" dirty="0">
                <a:latin typeface="PMingLiU" panose="02020500000000000000" pitchFamily="18" charset="-120"/>
                <a:ea typeface="PMingLiU" panose="02020500000000000000" pitchFamily="18" charset="-120"/>
              </a:rPr>
              <a:t>5000</a:t>
            </a:r>
            <a:r>
              <a:rPr lang="ja-JP" altLang="en-US" sz="2800">
                <a:latin typeface="PMingLiU" panose="02020500000000000000" pitchFamily="18" charset="-120"/>
                <a:ea typeface="PMingLiU" panose="02020500000000000000" pitchFamily="18" charset="-120"/>
              </a:rPr>
              <a:t>名蘇聯工人和</a:t>
            </a:r>
            <a:r>
              <a:rPr lang="en-US" altLang="ja-JP" sz="2800" dirty="0">
                <a:latin typeface="PMingLiU" panose="02020500000000000000" pitchFamily="18" charset="-120"/>
                <a:ea typeface="PMingLiU" panose="02020500000000000000" pitchFamily="18" charset="-120"/>
              </a:rPr>
              <a:t>4000</a:t>
            </a:r>
            <a:r>
              <a:rPr lang="ja-JP" altLang="en-US" sz="2800">
                <a:latin typeface="PMingLiU" panose="02020500000000000000" pitchFamily="18" charset="-120"/>
                <a:ea typeface="PMingLiU" panose="02020500000000000000" pitchFamily="18" charset="-120"/>
              </a:rPr>
              <a:t>名波蘭工人。</a:t>
            </a:r>
          </a:p>
          <a:p>
            <a:r>
              <a:rPr lang="ja-JP" altLang="en-US" sz="2800">
                <a:latin typeface="PMingLiU" panose="02020500000000000000" pitchFamily="18" charset="-120"/>
                <a:ea typeface="PMingLiU" panose="02020500000000000000" pitchFamily="18" charset="-120"/>
              </a:rPr>
              <a:t>名義上說是送給波蘭的禮物，實際上利用宏偉的建築來展示共產主義的偉大。</a:t>
            </a:r>
          </a:p>
          <a:p>
            <a:r>
              <a:rPr lang="ja-JP" altLang="en-US" sz="2800">
                <a:latin typeface="PMingLiU" panose="02020500000000000000" pitchFamily="18" charset="-120"/>
                <a:ea typeface="PMingLiU" panose="02020500000000000000" pitchFamily="18" charset="-120"/>
              </a:rPr>
              <a:t>現在建築物仍在，但再也沒有「約瑟夫</a:t>
            </a:r>
            <a:r>
              <a:rPr lang="en-US" altLang="ja-JP" sz="2800" dirty="0">
                <a:latin typeface="PMingLiU" panose="02020500000000000000" pitchFamily="18" charset="-120"/>
                <a:ea typeface="PMingLiU" panose="02020500000000000000" pitchFamily="18" charset="-120"/>
              </a:rPr>
              <a:t>·</a:t>
            </a:r>
            <a:r>
              <a:rPr lang="ja-JP" altLang="en-US" sz="2800">
                <a:latin typeface="PMingLiU" panose="02020500000000000000" pitchFamily="18" charset="-120"/>
                <a:ea typeface="PMingLiU" panose="02020500000000000000" pitchFamily="18" charset="-120"/>
              </a:rPr>
              <a:t>史達林」這個名字。</a:t>
            </a:r>
            <a:endParaRPr lang="en-US" sz="2800" dirty="0">
              <a:latin typeface="PMingLiU" panose="02020500000000000000" pitchFamily="18" charset="-120"/>
              <a:ea typeface="PMingLiU" panose="02020500000000000000" pitchFamily="18" charset="-120"/>
            </a:endParaRPr>
          </a:p>
        </p:txBody>
      </p:sp>
      <p:pic>
        <p:nvPicPr>
          <p:cNvPr id="4" name="Picture 3" descr="E:\essays\warsaw_stalin_cultural_center.jpg"/>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03382" y="1453618"/>
            <a:ext cx="3336474" cy="5004711"/>
          </a:xfrm>
          <a:prstGeom prst="rect">
            <a:avLst/>
          </a:prstGeom>
          <a:noFill/>
          <a:ln>
            <a:noFill/>
          </a:ln>
        </p:spPr>
      </p:pic>
    </p:spTree>
    <p:extLst>
      <p:ext uri="{BB962C8B-B14F-4D97-AF65-F5344CB8AC3E}">
        <p14:creationId xmlns:p14="http://schemas.microsoft.com/office/powerpoint/2010/main" val="2075840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波蘭播下革命的種子</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p:txBody>
          <a:bodyPr>
            <a:normAutofit/>
          </a:bodyPr>
          <a:lstStyle/>
          <a:p>
            <a:r>
              <a:rPr lang="ja-JP" altLang="en-US" sz="2800">
                <a:latin typeface="PMingLiU" panose="02020500000000000000" pitchFamily="18" charset="-120"/>
                <a:ea typeface="PMingLiU" panose="02020500000000000000" pitchFamily="18" charset="-120"/>
              </a:rPr>
              <a:t>波蘭花了</a:t>
            </a:r>
            <a:r>
              <a:rPr lang="en-US" altLang="ja-JP" sz="2800" dirty="0">
                <a:latin typeface="PMingLiU" panose="02020500000000000000" pitchFamily="18" charset="-120"/>
                <a:ea typeface="PMingLiU" panose="02020500000000000000" pitchFamily="18" charset="-120"/>
              </a:rPr>
              <a:t>10</a:t>
            </a:r>
            <a:r>
              <a:rPr lang="ja-JP" altLang="en-US" sz="2800">
                <a:latin typeface="PMingLiU" panose="02020500000000000000" pitchFamily="18" charset="-120"/>
                <a:ea typeface="PMingLiU" panose="02020500000000000000" pitchFamily="18" charset="-120"/>
              </a:rPr>
              <a:t>年才推翻共產黨政權。</a:t>
            </a:r>
          </a:p>
          <a:p>
            <a:r>
              <a:rPr lang="ja-JP" altLang="en-US" sz="2800">
                <a:latin typeface="PMingLiU" panose="02020500000000000000" pitchFamily="18" charset="-120"/>
                <a:ea typeface="PMingLiU" panose="02020500000000000000" pitchFamily="18" charset="-120"/>
              </a:rPr>
              <a:t>匈牙利要</a:t>
            </a:r>
            <a:r>
              <a:rPr lang="en-US" altLang="ja-JP" sz="2800" dirty="0">
                <a:latin typeface="PMingLiU" panose="02020500000000000000" pitchFamily="18" charset="-120"/>
                <a:ea typeface="PMingLiU" panose="02020500000000000000" pitchFamily="18" charset="-120"/>
              </a:rPr>
              <a:t>10</a:t>
            </a:r>
            <a:r>
              <a:rPr lang="ja-JP" altLang="en-US" sz="2800">
                <a:latin typeface="PMingLiU" panose="02020500000000000000" pitchFamily="18" charset="-120"/>
                <a:ea typeface="PMingLiU" panose="02020500000000000000" pitchFamily="18" charset="-120"/>
              </a:rPr>
              <a:t>個月</a:t>
            </a:r>
          </a:p>
          <a:p>
            <a:r>
              <a:rPr lang="ja-JP" altLang="en-US" sz="2800">
                <a:latin typeface="PMingLiU" panose="02020500000000000000" pitchFamily="18" charset="-120"/>
                <a:ea typeface="PMingLiU" panose="02020500000000000000" pitchFamily="18" charset="-120"/>
              </a:rPr>
              <a:t>東德</a:t>
            </a:r>
            <a:r>
              <a:rPr lang="en-US" altLang="ja-JP" sz="2800" dirty="0">
                <a:latin typeface="PMingLiU" panose="02020500000000000000" pitchFamily="18" charset="-120"/>
                <a:ea typeface="PMingLiU" panose="02020500000000000000" pitchFamily="18" charset="-120"/>
              </a:rPr>
              <a:t>10</a:t>
            </a:r>
            <a:r>
              <a:rPr lang="ja-JP" altLang="en-US" sz="2800">
                <a:latin typeface="PMingLiU" panose="02020500000000000000" pitchFamily="18" charset="-120"/>
                <a:ea typeface="PMingLiU" panose="02020500000000000000" pitchFamily="18" charset="-120"/>
              </a:rPr>
              <a:t>週</a:t>
            </a:r>
          </a:p>
          <a:p>
            <a:r>
              <a:rPr lang="ja-JP" altLang="en-US" sz="2800">
                <a:latin typeface="PMingLiU" panose="02020500000000000000" pitchFamily="18" charset="-120"/>
                <a:ea typeface="PMingLiU" panose="02020500000000000000" pitchFamily="18" charset="-120"/>
              </a:rPr>
              <a:t>捷克斯洛伐克</a:t>
            </a:r>
            <a:r>
              <a:rPr lang="en-US" altLang="ja-JP" sz="2800" dirty="0">
                <a:latin typeface="PMingLiU" panose="02020500000000000000" pitchFamily="18" charset="-120"/>
                <a:ea typeface="PMingLiU" panose="02020500000000000000" pitchFamily="18" charset="-120"/>
              </a:rPr>
              <a:t>10</a:t>
            </a:r>
            <a:r>
              <a:rPr lang="ja-JP" altLang="en-US" sz="2800">
                <a:latin typeface="PMingLiU" panose="02020500000000000000" pitchFamily="18" charset="-120"/>
                <a:ea typeface="PMingLiU" panose="02020500000000000000" pitchFamily="18" charset="-120"/>
              </a:rPr>
              <a:t>天</a:t>
            </a:r>
          </a:p>
          <a:p>
            <a:r>
              <a:rPr lang="ja-JP" altLang="en-US" sz="2800">
                <a:latin typeface="PMingLiU" panose="02020500000000000000" pitchFamily="18" charset="-120"/>
                <a:ea typeface="PMingLiU" panose="02020500000000000000" pitchFamily="18" charset="-120"/>
              </a:rPr>
              <a:t>羅馬尼亞</a:t>
            </a:r>
            <a:r>
              <a:rPr lang="en-US" altLang="ja-JP" sz="2800" dirty="0">
                <a:latin typeface="PMingLiU" panose="02020500000000000000" pitchFamily="18" charset="-120"/>
                <a:ea typeface="PMingLiU" panose="02020500000000000000" pitchFamily="18" charset="-120"/>
              </a:rPr>
              <a:t>10</a:t>
            </a:r>
            <a:r>
              <a:rPr lang="ja-JP" altLang="en-US" sz="2800">
                <a:latin typeface="PMingLiU" panose="02020500000000000000" pitchFamily="18" charset="-120"/>
                <a:ea typeface="PMingLiU" panose="02020500000000000000" pitchFamily="18" charset="-120"/>
              </a:rPr>
              <a:t>小時</a:t>
            </a:r>
          </a:p>
          <a:p>
            <a:r>
              <a:rPr lang="ja-JP" altLang="en-US" sz="2800">
                <a:latin typeface="PMingLiU" panose="02020500000000000000" pitchFamily="18" charset="-120"/>
                <a:ea typeface="PMingLiU" panose="02020500000000000000" pitchFamily="18" charset="-120"/>
              </a:rPr>
              <a:t>這一切在</a:t>
            </a:r>
            <a:r>
              <a:rPr lang="en-US" altLang="ja-JP" sz="2800" dirty="0">
                <a:latin typeface="PMingLiU" panose="02020500000000000000" pitchFamily="18" charset="-120"/>
                <a:ea typeface="PMingLiU" panose="02020500000000000000" pitchFamily="18" charset="-120"/>
              </a:rPr>
              <a:t>1980</a:t>
            </a:r>
            <a:r>
              <a:rPr lang="ja-JP" altLang="en-US" sz="2800">
                <a:latin typeface="PMingLiU" panose="02020500000000000000" pitchFamily="18" charset="-120"/>
                <a:ea typeface="PMingLiU" panose="02020500000000000000" pitchFamily="18" charset="-120"/>
              </a:rPr>
              <a:t>年從波蘭開始。</a:t>
            </a:r>
            <a:endParaRPr lang="en-US" sz="2800" dirty="0">
              <a:latin typeface="PMingLiU" panose="02020500000000000000" pitchFamily="18" charset="-120"/>
              <a:ea typeface="PMingLiU" panose="02020500000000000000" pitchFamily="18" charset="-120"/>
            </a:endParaRPr>
          </a:p>
        </p:txBody>
      </p:sp>
      <p:pic>
        <p:nvPicPr>
          <p:cNvPr id="1026" name="Picture 2">
            <a:extLst>
              <a:ext uri="{FF2B5EF4-FFF2-40B4-BE49-F238E27FC236}">
                <a16:creationId xmlns:a16="http://schemas.microsoft.com/office/drawing/2014/main" id="{47779521-9136-61DD-0A74-7932D65173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2636" y="2195462"/>
            <a:ext cx="3740727" cy="3740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857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1956-1970</a:t>
            </a:r>
          </a:p>
        </p:txBody>
      </p:sp>
      <p:sp>
        <p:nvSpPr>
          <p:cNvPr id="3" name="Content Placeholder 2"/>
          <p:cNvSpPr>
            <a:spLocks noGrp="1"/>
          </p:cNvSpPr>
          <p:nvPr>
            <p:ph idx="1"/>
          </p:nvPr>
        </p:nvSpPr>
        <p:spPr>
          <a:xfrm>
            <a:off x="680322" y="2336873"/>
            <a:ext cx="5346405" cy="3599316"/>
          </a:xfrm>
        </p:spPr>
        <p:txBody>
          <a:bodyPr>
            <a:normAutofit/>
          </a:bodyPr>
          <a:lstStyle/>
          <a:p>
            <a:r>
              <a:rPr lang="ja-JP" altLang="en-US" sz="2800">
                <a:latin typeface="PMingLiU" panose="02020500000000000000" pitchFamily="18" charset="-120"/>
                <a:ea typeface="PMingLiU" panose="02020500000000000000" pitchFamily="18" charset="-120"/>
              </a:rPr>
              <a:t>匈牙利之春被蘇聯坦克摧毀了。</a:t>
            </a:r>
          </a:p>
          <a:p>
            <a:r>
              <a:rPr lang="ja-JP" altLang="en-US" sz="2800">
                <a:latin typeface="PMingLiU" panose="02020500000000000000" pitchFamily="18" charset="-120"/>
                <a:ea typeface="PMingLiU" panose="02020500000000000000" pitchFamily="18" charset="-120"/>
              </a:rPr>
              <a:t>波蘭人湧</a:t>
            </a:r>
            <a:r>
              <a:rPr lang="ja-JP" altLang="en-US" sz="2800" dirty="0">
                <a:latin typeface="PMingLiU" panose="02020500000000000000" pitchFamily="18" charset="-120"/>
                <a:ea typeface="PMingLiU" panose="02020500000000000000" pitchFamily="18" charset="-120"/>
              </a:rPr>
              <a:t>向</a:t>
            </a:r>
            <a:r>
              <a:rPr lang="ja-JP" altLang="en-US" sz="2800">
                <a:latin typeface="PMingLiU" panose="02020500000000000000" pitchFamily="18" charset="-120"/>
                <a:ea typeface="PMingLiU" panose="02020500000000000000" pitchFamily="18" charset="-120"/>
              </a:rPr>
              <a:t>光明山的黑色聖魔去表達不滿。</a:t>
            </a:r>
          </a:p>
          <a:p>
            <a:r>
              <a:rPr lang="ja-JP" altLang="en-US" sz="2800">
                <a:latin typeface="PMingLiU" panose="02020500000000000000" pitchFamily="18" charset="-120"/>
                <a:ea typeface="PMingLiU" panose="02020500000000000000" pitchFamily="18" charset="-120"/>
              </a:rPr>
              <a:t>波蘭食物短缺，人們的不滿情緒越來越強烈。</a:t>
            </a:r>
            <a:endParaRPr lang="en-US" sz="2800"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a:stretch>
            <a:fillRect/>
          </a:stretch>
        </p:blipFill>
        <p:spPr>
          <a:xfrm>
            <a:off x="6182592" y="2105326"/>
            <a:ext cx="5693599" cy="4253050"/>
          </a:xfrm>
          <a:prstGeom prst="rect">
            <a:avLst/>
          </a:prstGeom>
        </p:spPr>
      </p:pic>
    </p:spTree>
    <p:extLst>
      <p:ext uri="{BB962C8B-B14F-4D97-AF65-F5344CB8AC3E}">
        <p14:creationId xmlns:p14="http://schemas.microsoft.com/office/powerpoint/2010/main" val="3638647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1978: </a:t>
            </a:r>
            <a:r>
              <a:rPr lang="en-US" dirty="0" err="1">
                <a:latin typeface="PMingLiU" panose="02020500000000000000" pitchFamily="18" charset="-120"/>
                <a:ea typeface="PMingLiU" panose="02020500000000000000" pitchFamily="18" charset="-120"/>
              </a:rPr>
              <a:t>新教宗</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580784" y="2457212"/>
            <a:ext cx="5918737" cy="3731467"/>
          </a:xfrm>
        </p:spPr>
        <p:txBody>
          <a:bodyPr>
            <a:noAutofit/>
          </a:bodyPr>
          <a:lstStyle/>
          <a:p>
            <a:r>
              <a:rPr lang="ja-JP" altLang="en-US">
                <a:latin typeface="PMingLiU" panose="02020500000000000000" pitchFamily="18" charset="-120"/>
                <a:ea typeface="PMingLiU" panose="02020500000000000000" pitchFamily="18" charset="-120"/>
              </a:rPr>
              <a:t>來自波蘭的新教宗和新希望。</a:t>
            </a:r>
          </a:p>
          <a:p>
            <a:r>
              <a:rPr lang="en-US" altLang="ja-JP" dirty="0">
                <a:latin typeface="PMingLiU" panose="02020500000000000000" pitchFamily="18" charset="-120"/>
                <a:ea typeface="PMingLiU" panose="02020500000000000000" pitchFamily="18" charset="-120"/>
              </a:rPr>
              <a:t>400 </a:t>
            </a:r>
            <a:r>
              <a:rPr lang="ja-JP" altLang="en-US">
                <a:latin typeface="PMingLiU" panose="02020500000000000000" pitchFamily="18" charset="-120"/>
                <a:ea typeface="PMingLiU" panose="02020500000000000000" pitchFamily="18" charset="-120"/>
              </a:rPr>
              <a:t>年來第一位非義大利教皇。</a:t>
            </a:r>
          </a:p>
          <a:p>
            <a:r>
              <a:rPr lang="ja-JP" altLang="en-US">
                <a:latin typeface="PMingLiU" panose="02020500000000000000" pitchFamily="18" charset="-120"/>
                <a:ea typeface="PMingLiU" panose="02020500000000000000" pitchFamily="18" charset="-120"/>
              </a:rPr>
              <a:t>史上最年輕主教：</a:t>
            </a:r>
            <a:r>
              <a:rPr lang="en-US" altLang="ja-JP" dirty="0">
                <a:latin typeface="PMingLiU" panose="02020500000000000000" pitchFamily="18" charset="-120"/>
                <a:ea typeface="PMingLiU" panose="02020500000000000000" pitchFamily="18" charset="-120"/>
              </a:rPr>
              <a:t>38</a:t>
            </a:r>
            <a:r>
              <a:rPr lang="ja-JP" altLang="en-US">
                <a:latin typeface="PMingLiU" panose="02020500000000000000" pitchFamily="18" charset="-120"/>
                <a:ea typeface="PMingLiU" panose="02020500000000000000" pitchFamily="18" charset="-120"/>
              </a:rPr>
              <a:t>歲。</a:t>
            </a:r>
          </a:p>
          <a:p>
            <a:r>
              <a:rPr lang="en-US" altLang="ja-JP" dirty="0">
                <a:latin typeface="PMingLiU" panose="02020500000000000000" pitchFamily="18" charset="-120"/>
                <a:ea typeface="PMingLiU" panose="02020500000000000000" pitchFamily="18" charset="-120"/>
              </a:rPr>
              <a:t>1935</a:t>
            </a:r>
            <a:r>
              <a:rPr lang="ja-JP" altLang="en-US">
                <a:latin typeface="PMingLiU" panose="02020500000000000000" pitchFamily="18" charset="-120"/>
                <a:ea typeface="PMingLiU" panose="02020500000000000000" pitchFamily="18" charset="-120"/>
              </a:rPr>
              <a:t>年史太林曾經嘲諷地說：「教皇有多少個師（軍隊）？ 」</a:t>
            </a:r>
          </a:p>
          <a:p>
            <a:r>
              <a:rPr lang="ja-JP" altLang="en-US">
                <a:latin typeface="PMingLiU" panose="02020500000000000000" pitchFamily="18" charset="-120"/>
                <a:ea typeface="PMingLiU" panose="02020500000000000000" pitchFamily="18" charset="-120"/>
              </a:rPr>
              <a:t>教宗的信息：「不要害怕。」</a:t>
            </a:r>
          </a:p>
          <a:p>
            <a:r>
              <a:rPr lang="en-US" altLang="ja-JP" dirty="0">
                <a:latin typeface="PMingLiU" panose="02020500000000000000" pitchFamily="18" charset="-120"/>
                <a:ea typeface="PMingLiU" panose="02020500000000000000" pitchFamily="18" charset="-120"/>
              </a:rPr>
              <a:t>1979</a:t>
            </a:r>
            <a:r>
              <a:rPr lang="ja-JP" altLang="en-US">
                <a:latin typeface="PMingLiU" panose="02020500000000000000" pitchFamily="18" charset="-120"/>
                <a:ea typeface="PMingLiU" panose="02020500000000000000" pitchFamily="18" charset="-120"/>
              </a:rPr>
              <a:t>年</a:t>
            </a:r>
            <a:r>
              <a:rPr lang="en-US" altLang="ja-JP" dirty="0">
                <a:latin typeface="PMingLiU" panose="02020500000000000000" pitchFamily="18" charset="-120"/>
                <a:ea typeface="PMingLiU" panose="02020500000000000000" pitchFamily="18" charset="-120"/>
              </a:rPr>
              <a:t>6</a:t>
            </a:r>
            <a:r>
              <a:rPr lang="ja-JP" altLang="en-US">
                <a:latin typeface="PMingLiU" panose="02020500000000000000" pitchFamily="18" charset="-120"/>
                <a:ea typeface="PMingLiU" panose="02020500000000000000" pitchFamily="18" charset="-120"/>
              </a:rPr>
              <a:t>月訪問波蘭。</a:t>
            </a:r>
          </a:p>
          <a:p>
            <a:r>
              <a:rPr lang="ja-JP" altLang="en-US">
                <a:latin typeface="PMingLiU" panose="02020500000000000000" pitchFamily="18" charset="-120"/>
                <a:ea typeface="PMingLiU" panose="02020500000000000000" pitchFamily="18" charset="-120"/>
              </a:rPr>
              <a:t>鼓舞了波蘭人不怕強權。</a:t>
            </a:r>
            <a:endParaRPr lang="en-US"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20177" y="3637990"/>
            <a:ext cx="4191039" cy="2657732"/>
          </a:xfrm>
          <a:prstGeom prst="rect">
            <a:avLst/>
          </a:prstGeom>
          <a:ln>
            <a:solidFill>
              <a:schemeClr val="tx1"/>
            </a:solidFill>
          </a:ln>
        </p:spPr>
      </p:pic>
      <p:pic>
        <p:nvPicPr>
          <p:cNvPr id="5" name="Picture 4"/>
          <p:cNvPicPr/>
          <p:nvPr/>
        </p:nvPicPr>
        <p:blipFill>
          <a:blip r:embed="rId3" cstate="screen">
            <a:extLst>
              <a:ext uri="{28A0092B-C50C-407E-A947-70E740481C1C}">
                <a14:useLocalDpi xmlns:a14="http://schemas.microsoft.com/office/drawing/2010/main"/>
              </a:ext>
            </a:extLst>
          </a:blip>
          <a:stretch>
            <a:fillRect/>
          </a:stretch>
        </p:blipFill>
        <p:spPr>
          <a:xfrm>
            <a:off x="6653166" y="130182"/>
            <a:ext cx="2862530" cy="4292582"/>
          </a:xfrm>
          <a:prstGeom prst="rect">
            <a:avLst/>
          </a:prstGeom>
        </p:spPr>
      </p:pic>
    </p:spTree>
    <p:extLst>
      <p:ext uri="{BB962C8B-B14F-4D97-AF65-F5344CB8AC3E}">
        <p14:creationId xmlns:p14="http://schemas.microsoft.com/office/powerpoint/2010/main" val="3734714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哈維爾啟發了波蘭人</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80322" y="2770908"/>
            <a:ext cx="4584405" cy="2479965"/>
          </a:xfrm>
        </p:spPr>
        <p:txBody>
          <a:bodyPr>
            <a:noAutofit/>
          </a:bodyPr>
          <a:lstStyle/>
          <a:p>
            <a:pPr>
              <a:lnSpc>
                <a:spcPct val="100000"/>
              </a:lnSpc>
            </a:pPr>
            <a:r>
              <a:rPr lang="ja-JP" altLang="en-US">
                <a:latin typeface="PMingLiU" panose="02020500000000000000" pitchFamily="18" charset="-120"/>
                <a:ea typeface="PMingLiU" panose="02020500000000000000" pitchFamily="18" charset="-120"/>
              </a:rPr>
              <a:t>捷克異見人士哈維爾提出「無能者的能力」，他提出怎樣在壓迫之下追尋真實的生活。</a:t>
            </a:r>
            <a:endParaRPr lang="en-US" altLang="ja-JP" dirty="0">
              <a:latin typeface="PMingLiU" panose="02020500000000000000" pitchFamily="18" charset="-120"/>
              <a:ea typeface="PMingLiU" panose="02020500000000000000" pitchFamily="18" charset="-120"/>
            </a:endParaRPr>
          </a:p>
          <a:p>
            <a:pPr>
              <a:lnSpc>
                <a:spcPct val="100000"/>
              </a:lnSpc>
            </a:pPr>
            <a:r>
              <a:rPr lang="ja-JP" altLang="en-US">
                <a:latin typeface="PMingLiU" panose="02020500000000000000" pitchFamily="18" charset="-120"/>
                <a:ea typeface="PMingLiU" panose="02020500000000000000" pitchFamily="18" charset="-120"/>
              </a:rPr>
              <a:t>他認為蘇聯將因外部壓力而解體。</a:t>
            </a:r>
            <a:endParaRPr lang="en-US" altLang="ja-JP" dirty="0">
              <a:latin typeface="PMingLiU" panose="02020500000000000000" pitchFamily="18" charset="-120"/>
              <a:ea typeface="PMingLiU" panose="02020500000000000000" pitchFamily="18" charset="-120"/>
            </a:endParaRPr>
          </a:p>
          <a:p>
            <a:pPr>
              <a:lnSpc>
                <a:spcPct val="100000"/>
              </a:lnSpc>
            </a:pPr>
            <a:r>
              <a:rPr lang="ja-JP" altLang="en-US">
                <a:latin typeface="PMingLiU" panose="02020500000000000000" pitchFamily="18" charset="-120"/>
                <a:ea typeface="PMingLiU" panose="02020500000000000000" pitchFamily="18" charset="-120"/>
              </a:rPr>
              <a:t>哈維爾啟發了波蘭人。</a:t>
            </a:r>
            <a:endParaRPr lang="en-US"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a:stretch>
            <a:fillRect/>
          </a:stretch>
        </p:blipFill>
        <p:spPr>
          <a:xfrm>
            <a:off x="5487251" y="2097402"/>
            <a:ext cx="2939958" cy="3416707"/>
          </a:xfrm>
          <a:prstGeom prst="rect">
            <a:avLst/>
          </a:prstGeom>
        </p:spPr>
      </p:pic>
      <p:pic>
        <p:nvPicPr>
          <p:cNvPr id="5" name="Picture 2" descr="Related 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844146" y="1190041"/>
            <a:ext cx="2830864" cy="43240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61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 of Communism</a:t>
            </a:r>
          </a:p>
        </p:txBody>
      </p:sp>
      <p:sp>
        <p:nvSpPr>
          <p:cNvPr id="3" name="Content Placeholder 2"/>
          <p:cNvSpPr>
            <a:spLocks noGrp="1"/>
          </p:cNvSpPr>
          <p:nvPr>
            <p:ph idx="1"/>
          </p:nvPr>
        </p:nvSpPr>
        <p:spPr>
          <a:xfrm>
            <a:off x="448674" y="2429442"/>
            <a:ext cx="7427358" cy="3599316"/>
          </a:xfrm>
        </p:spPr>
        <p:txBody>
          <a:bodyPr/>
          <a:lstStyle/>
          <a:p>
            <a:r>
              <a:rPr lang="en-US" dirty="0"/>
              <a:t>Started from 1980 with the firing of a shipyard worker named Anna in Gdansk.</a:t>
            </a:r>
          </a:p>
          <a:p>
            <a:r>
              <a:rPr lang="en-US" dirty="0"/>
              <a:t>Accused of anti-government activities</a:t>
            </a:r>
          </a:p>
          <a:p>
            <a:r>
              <a:rPr lang="en-US" dirty="0"/>
              <a:t>When arrested, she said: “Your days are numbered and I could not care less.”</a:t>
            </a:r>
          </a:p>
          <a:p>
            <a:r>
              <a:rPr lang="en-US" dirty="0"/>
              <a:t>Led to a workers uprising and the founding of the Solidarity political movement. </a:t>
            </a:r>
          </a:p>
          <a:p>
            <a:r>
              <a:rPr lang="en-US" dirty="0">
                <a:hlinkClick r:id="rId2"/>
              </a:rPr>
              <a:t>https://www.youtube.com/watch?v=DsCioOgr3FQ</a:t>
            </a:r>
            <a:endParaRPr lang="en-US" dirty="0"/>
          </a:p>
          <a:p>
            <a:endParaRPr lang="en-US" dirty="0"/>
          </a:p>
        </p:txBody>
      </p:sp>
      <p:pic>
        <p:nvPicPr>
          <p:cNvPr id="4" name="Picture 3"/>
          <p:cNvPicPr>
            <a:picLocks noChangeAspect="1"/>
          </p:cNvPicPr>
          <p:nvPr/>
        </p:nvPicPr>
        <p:blipFill>
          <a:blip r:embed="rId3"/>
          <a:stretch>
            <a:fillRect/>
          </a:stretch>
        </p:blipFill>
        <p:spPr>
          <a:xfrm>
            <a:off x="8315511" y="2238624"/>
            <a:ext cx="3542857" cy="3980952"/>
          </a:xfrm>
          <a:prstGeom prst="rect">
            <a:avLst/>
          </a:prstGeom>
        </p:spPr>
      </p:pic>
    </p:spTree>
    <p:extLst>
      <p:ext uri="{BB962C8B-B14F-4D97-AF65-F5344CB8AC3E}">
        <p14:creationId xmlns:p14="http://schemas.microsoft.com/office/powerpoint/2010/main" val="3125842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安娜</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568036" y="2336873"/>
            <a:ext cx="5666509" cy="3599316"/>
          </a:xfrm>
        </p:spPr>
        <p:txBody>
          <a:bodyPr>
            <a:normAutofit/>
          </a:bodyPr>
          <a:lstStyle/>
          <a:p>
            <a:r>
              <a:rPr lang="en-US" altLang="ja-JP" sz="2800" dirty="0">
                <a:latin typeface="PMingLiU" panose="02020500000000000000" pitchFamily="18" charset="-120"/>
                <a:ea typeface="PMingLiU" panose="02020500000000000000" pitchFamily="18" charset="-120"/>
              </a:rPr>
              <a:t>4 </a:t>
            </a:r>
            <a:r>
              <a:rPr lang="ja-JP" altLang="en-US" sz="2800">
                <a:latin typeface="PMingLiU" panose="02020500000000000000" pitchFamily="18" charset="-120"/>
                <a:ea typeface="PMingLiU" panose="02020500000000000000" pitchFamily="18" charset="-120"/>
              </a:rPr>
              <a:t>英尺 </a:t>
            </a:r>
            <a:r>
              <a:rPr lang="en-US" altLang="ja-JP" sz="2800" dirty="0">
                <a:latin typeface="PMingLiU" panose="02020500000000000000" pitchFamily="18" charset="-120"/>
                <a:ea typeface="PMingLiU" panose="02020500000000000000" pitchFamily="18" charset="-120"/>
              </a:rPr>
              <a:t>11 </a:t>
            </a:r>
            <a:r>
              <a:rPr lang="ja-JP" altLang="en-US" sz="2800">
                <a:latin typeface="PMingLiU" panose="02020500000000000000" pitchFamily="18" charset="-120"/>
                <a:ea typeface="PMingLiU" panose="02020500000000000000" pitchFamily="18" charset="-120"/>
              </a:rPr>
              <a:t>英寸高。</a:t>
            </a:r>
          </a:p>
          <a:p>
            <a:r>
              <a:rPr lang="ja-JP" altLang="en-US" sz="2800">
                <a:latin typeface="PMingLiU" panose="02020500000000000000" pitchFamily="18" charset="-120"/>
                <a:ea typeface="PMingLiU" panose="02020500000000000000" pitchFamily="18" charset="-120"/>
              </a:rPr>
              <a:t>出生於</a:t>
            </a:r>
            <a:r>
              <a:rPr lang="en-US" altLang="ja-JP" sz="2800" dirty="0">
                <a:latin typeface="PMingLiU" panose="02020500000000000000" pitchFamily="18" charset="-120"/>
                <a:ea typeface="PMingLiU" panose="02020500000000000000" pitchFamily="18" charset="-120"/>
              </a:rPr>
              <a:t>1929</a:t>
            </a:r>
            <a:r>
              <a:rPr lang="ja-JP" altLang="en-US" sz="2800">
                <a:latin typeface="PMingLiU" panose="02020500000000000000" pitchFamily="18" charset="-120"/>
                <a:ea typeface="PMingLiU" panose="02020500000000000000" pitchFamily="18" charset="-120"/>
              </a:rPr>
              <a:t>年。</a:t>
            </a:r>
          </a:p>
          <a:p>
            <a:r>
              <a:rPr lang="ja-JP" altLang="en-US" sz="2800">
                <a:latin typeface="PMingLiU" panose="02020500000000000000" pitchFamily="18" charset="-120"/>
                <a:ea typeface="PMingLiU" panose="02020500000000000000" pitchFamily="18" charset="-120"/>
              </a:rPr>
              <a:t>二戰期間成為孤兒。</a:t>
            </a:r>
          </a:p>
          <a:p>
            <a:r>
              <a:rPr lang="en-US" altLang="ja-JP" sz="2800" dirty="0">
                <a:latin typeface="PMingLiU" panose="02020500000000000000" pitchFamily="18" charset="-120"/>
                <a:ea typeface="PMingLiU" panose="02020500000000000000" pitchFamily="18" charset="-120"/>
              </a:rPr>
              <a:t>1950</a:t>
            </a:r>
            <a:r>
              <a:rPr lang="ja-JP" altLang="en-US" sz="2800">
                <a:latin typeface="PMingLiU" panose="02020500000000000000" pitchFamily="18" charset="-120"/>
                <a:ea typeface="PMingLiU" panose="02020500000000000000" pitchFamily="18" charset="-120"/>
              </a:rPr>
              <a:t>年在造船廠工作。</a:t>
            </a:r>
          </a:p>
          <a:p>
            <a:r>
              <a:rPr lang="ja-JP" altLang="en-US" sz="2800">
                <a:latin typeface="PMingLiU" panose="02020500000000000000" pitchFamily="18" charset="-120"/>
                <a:ea typeface="PMingLiU" panose="02020500000000000000" pitchFamily="18" charset="-120"/>
              </a:rPr>
              <a:t>起初是共產主義的支持者</a:t>
            </a:r>
          </a:p>
          <a:p>
            <a:r>
              <a:rPr lang="ja-JP" altLang="en-US" sz="2800">
                <a:latin typeface="PMingLiU" panose="02020500000000000000" pitchFamily="18" charset="-120"/>
                <a:ea typeface="PMingLiU" panose="02020500000000000000" pitchFamily="18" charset="-120"/>
              </a:rPr>
              <a:t>後來發聲反對腐敗（例如經理拿走了工人的獎金） 。</a:t>
            </a:r>
            <a:endParaRPr lang="en-US" sz="2800" dirty="0">
              <a:latin typeface="PMingLiU" panose="02020500000000000000" pitchFamily="18" charset="-120"/>
              <a:ea typeface="PMingLiU" panose="02020500000000000000" pitchFamily="18" charset="-12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34545" y="2392392"/>
            <a:ext cx="5488575" cy="2866385"/>
          </a:xfrm>
          <a:prstGeom prst="rect">
            <a:avLst/>
          </a:prstGeom>
        </p:spPr>
      </p:pic>
    </p:spTree>
    <p:extLst>
      <p:ext uri="{BB962C8B-B14F-4D97-AF65-F5344CB8AC3E}">
        <p14:creationId xmlns:p14="http://schemas.microsoft.com/office/powerpoint/2010/main" val="1684485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安娜</a:t>
            </a:r>
            <a:endParaRPr lang="en-US" dirty="0"/>
          </a:p>
        </p:txBody>
      </p:sp>
      <p:sp>
        <p:nvSpPr>
          <p:cNvPr id="3" name="Content Placeholder 2"/>
          <p:cNvSpPr>
            <a:spLocks noGrp="1"/>
          </p:cNvSpPr>
          <p:nvPr>
            <p:ph idx="1"/>
          </p:nvPr>
        </p:nvSpPr>
        <p:spPr>
          <a:xfrm>
            <a:off x="680321" y="2051236"/>
            <a:ext cx="6598303" cy="4053536"/>
          </a:xfrm>
        </p:spPr>
        <p:txBody>
          <a:bodyPr>
            <a:noAutofit/>
          </a:bodyPr>
          <a:lstStyle/>
          <a:p>
            <a:r>
              <a:rPr lang="ja-JP" altLang="en-US">
                <a:latin typeface="PMingLiU" panose="02020500000000000000" pitchFamily="18" charset="-120"/>
                <a:ea typeface="PMingLiU" panose="02020500000000000000" pitchFamily="18" charset="-120"/>
              </a:rPr>
              <a:t>解僱她引起了憤怒和抗議</a:t>
            </a:r>
          </a:p>
          <a:p>
            <a:r>
              <a:rPr lang="en-US" dirty="0">
                <a:latin typeface="PMingLiU" panose="02020500000000000000" pitchFamily="18" charset="-120"/>
                <a:ea typeface="PMingLiU" panose="02020500000000000000" pitchFamily="18" charset="-120"/>
              </a:rPr>
              <a:t>KOR：</a:t>
            </a:r>
            <a:r>
              <a:rPr lang="ja-JP" altLang="en-US">
                <a:latin typeface="PMingLiU" panose="02020500000000000000" pitchFamily="18" charset="-120"/>
                <a:ea typeface="PMingLiU" panose="02020500000000000000" pitchFamily="18" charset="-120"/>
              </a:rPr>
              <a:t>出版地下報紙</a:t>
            </a:r>
          </a:p>
          <a:p>
            <a:r>
              <a:rPr lang="ja-JP" altLang="en-US">
                <a:latin typeface="PMingLiU" panose="02020500000000000000" pitchFamily="18" charset="-120"/>
                <a:ea typeface="PMingLiU" panose="02020500000000000000" pitchFamily="18" charset="-120"/>
              </a:rPr>
              <a:t>全國範圍內的罷工，包括煤礦工人</a:t>
            </a:r>
          </a:p>
          <a:p>
            <a:r>
              <a:rPr lang="ja-JP" altLang="en-US">
                <a:latin typeface="PMingLiU" panose="02020500000000000000" pitchFamily="18" charset="-120"/>
                <a:ea typeface="PMingLiU" panose="02020500000000000000" pitchFamily="18" charset="-120"/>
              </a:rPr>
              <a:t>要求把工作還給她</a:t>
            </a:r>
          </a:p>
          <a:p>
            <a:r>
              <a:rPr lang="ja-JP" altLang="en-US">
                <a:latin typeface="PMingLiU" panose="02020500000000000000" pitchFamily="18" charset="-120"/>
                <a:ea typeface="PMingLiU" panose="02020500000000000000" pitchFamily="18" charset="-120"/>
              </a:rPr>
              <a:t>新要求：</a:t>
            </a:r>
          </a:p>
          <a:p>
            <a:pPr lvl="1"/>
            <a:r>
              <a:rPr lang="ja-JP" altLang="en-US" sz="2400">
                <a:latin typeface="PMingLiU" panose="02020500000000000000" pitchFamily="18" charset="-120"/>
                <a:ea typeface="PMingLiU" panose="02020500000000000000" pitchFamily="18" charset="-120"/>
              </a:rPr>
              <a:t>自由工會</a:t>
            </a:r>
          </a:p>
          <a:p>
            <a:pPr lvl="1"/>
            <a:r>
              <a:rPr lang="ja-JP" altLang="en-US" sz="2400">
                <a:latin typeface="PMingLiU" panose="02020500000000000000" pitchFamily="18" charset="-120"/>
                <a:ea typeface="PMingLiU" panose="02020500000000000000" pitchFamily="18" charset="-120"/>
              </a:rPr>
              <a:t>言論自由</a:t>
            </a:r>
          </a:p>
          <a:p>
            <a:pPr lvl="1"/>
            <a:r>
              <a:rPr lang="ja-JP" altLang="en-US" sz="2400">
                <a:latin typeface="PMingLiU" panose="02020500000000000000" pitchFamily="18" charset="-120"/>
                <a:ea typeface="PMingLiU" panose="02020500000000000000" pitchFamily="18" charset="-120"/>
              </a:rPr>
              <a:t>釋放政治犯</a:t>
            </a:r>
          </a:p>
          <a:p>
            <a:pPr lvl="1"/>
            <a:r>
              <a:rPr lang="ja-JP" altLang="en-US" sz="2400">
                <a:latin typeface="PMingLiU" panose="02020500000000000000" pitchFamily="18" charset="-120"/>
                <a:ea typeface="PMingLiU" panose="02020500000000000000" pitchFamily="18" charset="-120"/>
              </a:rPr>
              <a:t>加薪</a:t>
            </a:r>
          </a:p>
          <a:p>
            <a:r>
              <a:rPr lang="ja-JP" altLang="en-US">
                <a:latin typeface="PMingLiU" panose="02020500000000000000" pitchFamily="18" charset="-120"/>
                <a:ea typeface="PMingLiU" panose="02020500000000000000" pitchFamily="18" charset="-120"/>
              </a:rPr>
              <a:t>政府讓步</a:t>
            </a:r>
            <a:endParaRPr lang="en-US"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85163" y="2217737"/>
            <a:ext cx="5523457" cy="2936154"/>
          </a:xfrm>
          <a:prstGeom prst="rect">
            <a:avLst/>
          </a:prstGeom>
        </p:spPr>
      </p:pic>
    </p:spTree>
    <p:extLst>
      <p:ext uri="{BB962C8B-B14F-4D97-AF65-F5344CB8AC3E}">
        <p14:creationId xmlns:p14="http://schemas.microsoft.com/office/powerpoint/2010/main" val="1247498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團結工會</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80321" y="2129055"/>
            <a:ext cx="10015387" cy="3599316"/>
          </a:xfrm>
        </p:spPr>
        <p:txBody>
          <a:bodyPr>
            <a:normAutofit/>
          </a:bodyPr>
          <a:lstStyle/>
          <a:p>
            <a:endParaRPr lang="en-US" sz="2800" dirty="0">
              <a:latin typeface="PMingLiU" panose="02020500000000000000" pitchFamily="18" charset="-120"/>
              <a:ea typeface="PMingLiU" panose="02020500000000000000" pitchFamily="18" charset="-120"/>
            </a:endParaRPr>
          </a:p>
        </p:txBody>
      </p:sp>
      <p:pic>
        <p:nvPicPr>
          <p:cNvPr id="5" name="Picture 4"/>
          <p:cNvPicPr>
            <a:picLocks noChangeAspect="1"/>
          </p:cNvPicPr>
          <p:nvPr/>
        </p:nvPicPr>
        <p:blipFill>
          <a:blip r:embed="rId2"/>
          <a:stretch>
            <a:fillRect/>
          </a:stretch>
        </p:blipFill>
        <p:spPr>
          <a:xfrm>
            <a:off x="2463213" y="2144672"/>
            <a:ext cx="7765422" cy="4062163"/>
          </a:xfrm>
          <a:prstGeom prst="rect">
            <a:avLst/>
          </a:prstGeom>
        </p:spPr>
      </p:pic>
    </p:spTree>
    <p:extLst>
      <p:ext uri="{BB962C8B-B14F-4D97-AF65-F5344CB8AC3E}">
        <p14:creationId xmlns:p14="http://schemas.microsoft.com/office/powerpoint/2010/main" val="1659245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Lech Walesa </a:t>
            </a:r>
            <a:r>
              <a:rPr lang="en-US" dirty="0" err="1">
                <a:latin typeface="PMingLiU" panose="02020500000000000000" pitchFamily="18" charset="-120"/>
                <a:ea typeface="PMingLiU" panose="02020500000000000000" pitchFamily="18" charset="-120"/>
              </a:rPr>
              <a:t>華里沙</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80322" y="2336873"/>
            <a:ext cx="7299896" cy="3599316"/>
          </a:xfrm>
        </p:spPr>
        <p:txBody>
          <a:bodyPr>
            <a:noAutofit/>
          </a:bodyPr>
          <a:lstStyle/>
          <a:p>
            <a:r>
              <a:rPr lang="en-US" altLang="ja-JP" sz="2800" dirty="0">
                <a:latin typeface="PMingLiU" panose="02020500000000000000" pitchFamily="18" charset="-120"/>
                <a:ea typeface="PMingLiU" panose="02020500000000000000" pitchFamily="18" charset="-120"/>
              </a:rPr>
              <a:t>36</a:t>
            </a:r>
            <a:r>
              <a:rPr lang="ja-JP" altLang="en-US" sz="2800">
                <a:latin typeface="PMingLiU" panose="02020500000000000000" pitchFamily="18" charset="-120"/>
                <a:ea typeface="PMingLiU" panose="02020500000000000000" pitchFamily="18" charset="-120"/>
              </a:rPr>
              <a:t>歲的萊赫</a:t>
            </a:r>
            <a:r>
              <a:rPr lang="en-US" altLang="ja-JP" sz="2800" dirty="0">
                <a:latin typeface="PMingLiU" panose="02020500000000000000" pitchFamily="18" charset="-120"/>
                <a:ea typeface="PMingLiU" panose="02020500000000000000" pitchFamily="18" charset="-120"/>
              </a:rPr>
              <a:t>·</a:t>
            </a:r>
            <a:r>
              <a:rPr lang="en-US" sz="2800" dirty="0">
                <a:latin typeface="PMingLiU" panose="02020500000000000000" pitchFamily="18" charset="-120"/>
                <a:ea typeface="PMingLiU" panose="02020500000000000000" pitchFamily="18" charset="-120"/>
              </a:rPr>
              <a:t> </a:t>
            </a:r>
            <a:r>
              <a:rPr lang="en-US" sz="2800" dirty="0" err="1">
                <a:latin typeface="PMingLiU" panose="02020500000000000000" pitchFamily="18" charset="-120"/>
                <a:ea typeface="PMingLiU" panose="02020500000000000000" pitchFamily="18" charset="-120"/>
              </a:rPr>
              <a:t>華里沙</a:t>
            </a:r>
            <a:r>
              <a:rPr lang="ja-JP" altLang="en-US" sz="2800">
                <a:latin typeface="PMingLiU" panose="02020500000000000000" pitchFamily="18" charset="-120"/>
                <a:ea typeface="PMingLiU" panose="02020500000000000000" pitchFamily="18" charset="-120"/>
              </a:rPr>
              <a:t>成為工會領袖。</a:t>
            </a:r>
          </a:p>
          <a:p>
            <a:r>
              <a:rPr lang="ja-JP" altLang="en-US" sz="2800">
                <a:latin typeface="PMingLiU" panose="02020500000000000000" pitchFamily="18" charset="-120"/>
                <a:ea typeface="PMingLiU" panose="02020500000000000000" pitchFamily="18" charset="-120"/>
              </a:rPr>
              <a:t>策略：表現得像你是自由和獨立的；無視政府所說的話。</a:t>
            </a:r>
          </a:p>
          <a:p>
            <a:r>
              <a:rPr lang="ja-JP" altLang="en-US" sz="2800">
                <a:latin typeface="PMingLiU" panose="02020500000000000000" pitchFamily="18" charset="-120"/>
                <a:ea typeface="PMingLiU" panose="02020500000000000000" pitchFamily="18" charset="-120"/>
              </a:rPr>
              <a:t>到 </a:t>
            </a:r>
            <a:r>
              <a:rPr lang="en-US" altLang="ja-JP" sz="2800" dirty="0">
                <a:latin typeface="PMingLiU" panose="02020500000000000000" pitchFamily="18" charset="-120"/>
                <a:ea typeface="PMingLiU" panose="02020500000000000000" pitchFamily="18" charset="-120"/>
              </a:rPr>
              <a:t>1980 </a:t>
            </a:r>
            <a:r>
              <a:rPr lang="ja-JP" altLang="en-US" sz="2800">
                <a:latin typeface="PMingLiU" panose="02020500000000000000" pitchFamily="18" charset="-120"/>
                <a:ea typeface="PMingLiU" panose="02020500000000000000" pitchFamily="18" charset="-120"/>
              </a:rPr>
              <a:t>年 </a:t>
            </a:r>
            <a:r>
              <a:rPr lang="en-US" altLang="ja-JP" sz="2800" dirty="0">
                <a:latin typeface="PMingLiU" panose="02020500000000000000" pitchFamily="18" charset="-120"/>
                <a:ea typeface="PMingLiU" panose="02020500000000000000" pitchFamily="18" charset="-120"/>
              </a:rPr>
              <a:t>11 </a:t>
            </a:r>
            <a:r>
              <a:rPr lang="ja-JP" altLang="en-US" sz="2800">
                <a:latin typeface="PMingLiU" panose="02020500000000000000" pitchFamily="18" charset="-120"/>
                <a:ea typeface="PMingLiU" panose="02020500000000000000" pitchFamily="18" charset="-120"/>
              </a:rPr>
              <a:t>月會員人數達到 </a:t>
            </a:r>
            <a:r>
              <a:rPr lang="en-US" altLang="ja-JP" sz="2800" dirty="0">
                <a:latin typeface="PMingLiU" panose="02020500000000000000" pitchFamily="18" charset="-120"/>
                <a:ea typeface="PMingLiU" panose="02020500000000000000" pitchFamily="18" charset="-120"/>
              </a:rPr>
              <a:t>800 </a:t>
            </a:r>
            <a:r>
              <a:rPr lang="ja-JP" altLang="en-US" sz="2800">
                <a:latin typeface="PMingLiU" panose="02020500000000000000" pitchFamily="18" charset="-120"/>
                <a:ea typeface="PMingLiU" panose="02020500000000000000" pitchFamily="18" charset="-120"/>
              </a:rPr>
              <a:t>萬，佔所有波蘭成年人的 </a:t>
            </a:r>
            <a:r>
              <a:rPr lang="en-US" altLang="ja-JP" sz="2800" dirty="0">
                <a:latin typeface="PMingLiU" panose="02020500000000000000" pitchFamily="18" charset="-120"/>
                <a:ea typeface="PMingLiU" panose="02020500000000000000" pitchFamily="18" charset="-120"/>
              </a:rPr>
              <a:t>1/3</a:t>
            </a:r>
            <a:r>
              <a:rPr lang="ja-JP" altLang="en-US" sz="2800">
                <a:latin typeface="PMingLiU" panose="02020500000000000000" pitchFamily="18" charset="-120"/>
                <a:ea typeface="PMingLiU" panose="02020500000000000000" pitchFamily="18" charset="-120"/>
              </a:rPr>
              <a:t>。</a:t>
            </a:r>
          </a:p>
          <a:p>
            <a:r>
              <a:rPr lang="en-US" sz="2800" dirty="0">
                <a:latin typeface="PMingLiU" panose="02020500000000000000" pitchFamily="18" charset="-120"/>
                <a:ea typeface="PMingLiU" panose="02020500000000000000" pitchFamily="18" charset="-120"/>
              </a:rPr>
              <a:t>1981年會員人數增至一千萬</a:t>
            </a:r>
            <a:r>
              <a:rPr lang="ja-JP" altLang="en-US" sz="2800">
                <a:latin typeface="PMingLiU" panose="02020500000000000000" pitchFamily="18" charset="-120"/>
                <a:ea typeface="PMingLiU" panose="02020500000000000000" pitchFamily="18" charset="-120"/>
              </a:rPr>
              <a:t>。</a:t>
            </a:r>
          </a:p>
          <a:p>
            <a:r>
              <a:rPr lang="ja-JP" altLang="en-US" sz="2800">
                <a:latin typeface="PMingLiU" panose="02020500000000000000" pitchFamily="18" charset="-120"/>
                <a:ea typeface="PMingLiU" panose="02020500000000000000" pitchFamily="18" charset="-120"/>
              </a:rPr>
              <a:t>共產黨失去了</a:t>
            </a:r>
            <a:r>
              <a:rPr lang="en-US" altLang="ja-JP" sz="2800" dirty="0">
                <a:latin typeface="PMingLiU" panose="02020500000000000000" pitchFamily="18" charset="-120"/>
                <a:ea typeface="PMingLiU" panose="02020500000000000000" pitchFamily="18" charset="-120"/>
              </a:rPr>
              <a:t>1/3</a:t>
            </a:r>
            <a:r>
              <a:rPr lang="ja-JP" altLang="en-US" sz="2800">
                <a:latin typeface="PMingLiU" panose="02020500000000000000" pitchFamily="18" charset="-120"/>
                <a:ea typeface="PMingLiU" panose="02020500000000000000" pitchFamily="18" charset="-120"/>
              </a:rPr>
              <a:t>的黨員。</a:t>
            </a:r>
          </a:p>
          <a:p>
            <a:r>
              <a:rPr lang="ja-JP" altLang="en-US" sz="2800">
                <a:latin typeface="PMingLiU" panose="02020500000000000000" pitchFamily="18" charset="-120"/>
                <a:ea typeface="PMingLiU" panose="02020500000000000000" pitchFamily="18" charset="-120"/>
              </a:rPr>
              <a:t>全國性罷工使國家停擺四小時。</a:t>
            </a:r>
            <a:endParaRPr lang="en-US" sz="2800"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a:stretch>
            <a:fillRect/>
          </a:stretch>
        </p:blipFill>
        <p:spPr>
          <a:xfrm>
            <a:off x="8401659" y="2336873"/>
            <a:ext cx="2828571" cy="4057143"/>
          </a:xfrm>
          <a:prstGeom prst="rect">
            <a:avLst/>
          </a:prstGeom>
        </p:spPr>
      </p:pic>
    </p:spTree>
    <p:extLst>
      <p:ext uri="{BB962C8B-B14F-4D97-AF65-F5344CB8AC3E}">
        <p14:creationId xmlns:p14="http://schemas.microsoft.com/office/powerpoint/2010/main" val="3389564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軍法統治</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680321" y="2336873"/>
            <a:ext cx="7611624" cy="4095100"/>
          </a:xfrm>
        </p:spPr>
        <p:txBody>
          <a:bodyPr>
            <a:noAutofit/>
          </a:bodyPr>
          <a:lstStyle/>
          <a:p>
            <a:r>
              <a:rPr lang="ja-JP" altLang="en-US">
                <a:latin typeface="PMingLiU" panose="02020500000000000000" pitchFamily="18" charset="-120"/>
                <a:ea typeface="PMingLiU" panose="02020500000000000000" pitchFamily="18" charset="-120"/>
              </a:rPr>
              <a:t>蘇聯和華約軍隊計劃入侵波蘭。</a:t>
            </a:r>
          </a:p>
          <a:p>
            <a:r>
              <a:rPr lang="ja-JP" altLang="en-US">
                <a:latin typeface="PMingLiU" panose="02020500000000000000" pitchFamily="18" charset="-120"/>
                <a:ea typeface="PMingLiU" panose="02020500000000000000" pitchFamily="18" charset="-120"/>
              </a:rPr>
              <a:t>波蘭政府進行談判。</a:t>
            </a:r>
          </a:p>
          <a:p>
            <a:r>
              <a:rPr lang="ja-JP" altLang="en-US">
                <a:latin typeface="PMingLiU" panose="02020500000000000000" pitchFamily="18" charset="-120"/>
                <a:ea typeface="PMingLiU" panose="02020500000000000000" pitchFamily="18" charset="-120"/>
              </a:rPr>
              <a:t>波蘭領袖謝魯索斯基宣布戒嚴：</a:t>
            </a:r>
            <a:r>
              <a:rPr lang="en-US" altLang="ja-JP" dirty="0">
                <a:latin typeface="PMingLiU" panose="02020500000000000000" pitchFamily="18" charset="-120"/>
                <a:ea typeface="PMingLiU" panose="02020500000000000000" pitchFamily="18" charset="-120"/>
              </a:rPr>
              <a:t>1981</a:t>
            </a:r>
            <a:r>
              <a:rPr lang="ja-JP" altLang="en-US">
                <a:latin typeface="PMingLiU" panose="02020500000000000000" pitchFamily="18" charset="-120"/>
                <a:ea typeface="PMingLiU" panose="02020500000000000000" pitchFamily="18" charset="-120"/>
              </a:rPr>
              <a:t>年</a:t>
            </a:r>
            <a:r>
              <a:rPr lang="en-US" altLang="ja-JP" dirty="0">
                <a:latin typeface="PMingLiU" panose="02020500000000000000" pitchFamily="18" charset="-120"/>
                <a:ea typeface="PMingLiU" panose="02020500000000000000" pitchFamily="18" charset="-120"/>
              </a:rPr>
              <a:t>12</a:t>
            </a:r>
            <a:r>
              <a:rPr lang="ja-JP" altLang="en-US">
                <a:latin typeface="PMingLiU" panose="02020500000000000000" pitchFamily="18" charset="-120"/>
                <a:ea typeface="PMingLiU" panose="02020500000000000000" pitchFamily="18" charset="-120"/>
              </a:rPr>
              <a:t>月</a:t>
            </a:r>
            <a:r>
              <a:rPr lang="en-US" altLang="ja-JP" dirty="0">
                <a:latin typeface="PMingLiU" panose="02020500000000000000" pitchFamily="18" charset="-120"/>
                <a:ea typeface="PMingLiU" panose="02020500000000000000" pitchFamily="18" charset="-120"/>
              </a:rPr>
              <a:t>13</a:t>
            </a:r>
            <a:r>
              <a:rPr lang="ja-JP" altLang="en-US">
                <a:latin typeface="PMingLiU" panose="02020500000000000000" pitchFamily="18" charset="-120"/>
                <a:ea typeface="PMingLiU" panose="02020500000000000000" pitchFamily="18" charset="-120"/>
              </a:rPr>
              <a:t>日至</a:t>
            </a:r>
            <a:r>
              <a:rPr lang="en-US" altLang="ja-JP" dirty="0">
                <a:latin typeface="PMingLiU" panose="02020500000000000000" pitchFamily="18" charset="-120"/>
                <a:ea typeface="PMingLiU" panose="02020500000000000000" pitchFamily="18" charset="-120"/>
              </a:rPr>
              <a:t>1983</a:t>
            </a:r>
            <a:r>
              <a:rPr lang="ja-JP" altLang="en-US">
                <a:latin typeface="PMingLiU" panose="02020500000000000000" pitchFamily="18" charset="-120"/>
                <a:ea typeface="PMingLiU" panose="02020500000000000000" pitchFamily="18" charset="-120"/>
              </a:rPr>
              <a:t>年</a:t>
            </a:r>
            <a:r>
              <a:rPr lang="en-US" altLang="ja-JP" dirty="0">
                <a:latin typeface="PMingLiU" panose="02020500000000000000" pitchFamily="18" charset="-120"/>
                <a:ea typeface="PMingLiU" panose="02020500000000000000" pitchFamily="18" charset="-120"/>
              </a:rPr>
              <a:t>7</a:t>
            </a:r>
            <a:r>
              <a:rPr lang="ja-JP" altLang="en-US">
                <a:latin typeface="PMingLiU" panose="02020500000000000000" pitchFamily="18" charset="-120"/>
                <a:ea typeface="PMingLiU" panose="02020500000000000000" pitchFamily="18" charset="-120"/>
              </a:rPr>
              <a:t>月</a:t>
            </a:r>
            <a:r>
              <a:rPr lang="en-US" altLang="ja-JP" dirty="0">
                <a:latin typeface="PMingLiU" panose="02020500000000000000" pitchFamily="18" charset="-120"/>
                <a:ea typeface="PMingLiU" panose="02020500000000000000" pitchFamily="18" charset="-120"/>
              </a:rPr>
              <a:t>22</a:t>
            </a:r>
            <a:r>
              <a:rPr lang="ja-JP" altLang="en-US">
                <a:latin typeface="PMingLiU" panose="02020500000000000000" pitchFamily="18" charset="-120"/>
                <a:ea typeface="PMingLiU" panose="02020500000000000000" pitchFamily="18" charset="-120"/>
              </a:rPr>
              <a:t>日 </a:t>
            </a:r>
          </a:p>
          <a:p>
            <a:r>
              <a:rPr lang="ja-JP" altLang="en-US">
                <a:latin typeface="PMingLiU" panose="02020500000000000000" pitchFamily="18" charset="-120"/>
                <a:ea typeface="PMingLiU" panose="02020500000000000000" pitchFamily="18" charset="-120"/>
              </a:rPr>
              <a:t>逮捕了 </a:t>
            </a:r>
            <a:r>
              <a:rPr lang="en-US" altLang="ja-JP" dirty="0">
                <a:latin typeface="PMingLiU" panose="02020500000000000000" pitchFamily="18" charset="-120"/>
                <a:ea typeface="PMingLiU" panose="02020500000000000000" pitchFamily="18" charset="-120"/>
              </a:rPr>
              <a:t>6000 </a:t>
            </a:r>
            <a:r>
              <a:rPr lang="ja-JP" altLang="en-US">
                <a:latin typeface="PMingLiU" panose="02020500000000000000" pitchFamily="18" charset="-120"/>
                <a:ea typeface="PMingLiU" panose="02020500000000000000" pitchFamily="18" charset="-120"/>
              </a:rPr>
              <a:t>名團結工會成員，其中包括華里沙。</a:t>
            </a:r>
          </a:p>
          <a:p>
            <a:r>
              <a:rPr lang="en-US" altLang="ja-JP" dirty="0">
                <a:latin typeface="PMingLiU" panose="02020500000000000000" pitchFamily="18" charset="-120"/>
                <a:ea typeface="PMingLiU" panose="02020500000000000000" pitchFamily="18" charset="-120"/>
              </a:rPr>
              <a:t>91</a:t>
            </a:r>
            <a:r>
              <a:rPr lang="ja-JP" altLang="en-US">
                <a:latin typeface="PMingLiU" panose="02020500000000000000" pitchFamily="18" charset="-120"/>
                <a:ea typeface="PMingLiU" panose="02020500000000000000" pitchFamily="18" charset="-120"/>
              </a:rPr>
              <a:t>人被殺。</a:t>
            </a:r>
          </a:p>
          <a:p>
            <a:r>
              <a:rPr lang="ja-JP" altLang="en-US">
                <a:latin typeface="PMingLiU" panose="02020500000000000000" pitchFamily="18" charset="-120"/>
                <a:ea typeface="PMingLiU" panose="02020500000000000000" pitchFamily="18" charset="-120"/>
              </a:rPr>
              <a:t>許多政治犯直到 </a:t>
            </a:r>
            <a:r>
              <a:rPr lang="en-US" altLang="ja-JP" dirty="0">
                <a:latin typeface="PMingLiU" panose="02020500000000000000" pitchFamily="18" charset="-120"/>
                <a:ea typeface="PMingLiU" panose="02020500000000000000" pitchFamily="18" charset="-120"/>
              </a:rPr>
              <a:t>1986 </a:t>
            </a:r>
            <a:r>
              <a:rPr lang="ja-JP" altLang="en-US">
                <a:latin typeface="PMingLiU" panose="02020500000000000000" pitchFamily="18" charset="-120"/>
                <a:ea typeface="PMingLiU" panose="02020500000000000000" pitchFamily="18" charset="-120"/>
              </a:rPr>
              <a:t>年大赦才被釋放。</a:t>
            </a:r>
          </a:p>
          <a:p>
            <a:r>
              <a:rPr lang="ja-JP" altLang="en-US">
                <a:latin typeface="PMingLiU" panose="02020500000000000000" pitchFamily="18" charset="-120"/>
                <a:ea typeface="PMingLiU" panose="02020500000000000000" pitchFamily="18" charset="-120"/>
              </a:rPr>
              <a:t>團結工會轉入地下。</a:t>
            </a:r>
            <a:endParaRPr lang="en-US"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a:stretch>
            <a:fillRect/>
          </a:stretch>
        </p:blipFill>
        <p:spPr>
          <a:xfrm>
            <a:off x="8505156" y="1834166"/>
            <a:ext cx="3161905" cy="4552381"/>
          </a:xfrm>
          <a:prstGeom prst="rect">
            <a:avLst/>
          </a:prstGeom>
        </p:spPr>
      </p:pic>
    </p:spTree>
    <p:extLst>
      <p:ext uri="{BB962C8B-B14F-4D97-AF65-F5344CB8AC3E}">
        <p14:creationId xmlns:p14="http://schemas.microsoft.com/office/powerpoint/2010/main" val="368439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Zomo</a:t>
            </a:r>
            <a:endParaRPr lang="en-US" dirty="0"/>
          </a:p>
        </p:txBody>
      </p:sp>
      <p:sp>
        <p:nvSpPr>
          <p:cNvPr id="3" name="Content Placeholder 2"/>
          <p:cNvSpPr>
            <a:spLocks noGrp="1"/>
          </p:cNvSpPr>
          <p:nvPr>
            <p:ph idx="1"/>
          </p:nvPr>
        </p:nvSpPr>
        <p:spPr>
          <a:xfrm>
            <a:off x="680322" y="2336873"/>
            <a:ext cx="5609642" cy="3599316"/>
          </a:xfrm>
        </p:spPr>
        <p:txBody>
          <a:bodyPr>
            <a:normAutofit/>
          </a:bodyPr>
          <a:lstStyle/>
          <a:p>
            <a:r>
              <a:rPr lang="en-US" sz="2800" dirty="0" err="1">
                <a:latin typeface="PMingLiU" panose="02020500000000000000" pitchFamily="18" charset="-120"/>
                <a:ea typeface="PMingLiU" panose="02020500000000000000" pitchFamily="18" charset="-120"/>
              </a:rPr>
              <a:t>Zomo</a:t>
            </a:r>
            <a:r>
              <a:rPr lang="en-US" sz="2800" dirty="0">
                <a:latin typeface="PMingLiU" panose="02020500000000000000" pitchFamily="18" charset="-120"/>
                <a:ea typeface="PMingLiU" panose="02020500000000000000" pitchFamily="18" charset="-120"/>
              </a:rPr>
              <a:t>: </a:t>
            </a:r>
            <a:r>
              <a:rPr lang="en-US" sz="2800" dirty="0" err="1">
                <a:latin typeface="PMingLiU" panose="02020500000000000000" pitchFamily="18" charset="-120"/>
                <a:ea typeface="PMingLiU" panose="02020500000000000000" pitchFamily="18" charset="-120"/>
              </a:rPr>
              <a:t>用來鎮壓人民的特種部隊</a:t>
            </a:r>
            <a:endParaRPr lang="en-US"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創立於</a:t>
            </a:r>
            <a:r>
              <a:rPr lang="en-US" altLang="ja-JP" sz="2800" dirty="0">
                <a:latin typeface="PMingLiU" panose="02020500000000000000" pitchFamily="18" charset="-120"/>
                <a:ea typeface="PMingLiU" panose="02020500000000000000" pitchFamily="18" charset="-120"/>
              </a:rPr>
              <a:t>1956</a:t>
            </a:r>
            <a:r>
              <a:rPr lang="ja-JP" altLang="en-US" sz="2800">
                <a:latin typeface="PMingLiU" panose="02020500000000000000" pitchFamily="18" charset="-120"/>
                <a:ea typeface="PMingLiU" panose="02020500000000000000" pitchFamily="18" charset="-120"/>
              </a:rPr>
              <a:t>年</a:t>
            </a:r>
          </a:p>
          <a:p>
            <a:r>
              <a:rPr lang="en-US" altLang="ja-JP" sz="2800" dirty="0">
                <a:latin typeface="PMingLiU" panose="02020500000000000000" pitchFamily="18" charset="-120"/>
                <a:ea typeface="PMingLiU" panose="02020500000000000000" pitchFamily="18" charset="-120"/>
              </a:rPr>
              <a:t>1989</a:t>
            </a:r>
            <a:r>
              <a:rPr lang="ja-JP" altLang="en-US" sz="2800">
                <a:latin typeface="PMingLiU" panose="02020500000000000000" pitchFamily="18" charset="-120"/>
                <a:ea typeface="PMingLiU" panose="02020500000000000000" pitchFamily="18" charset="-120"/>
              </a:rPr>
              <a:t>年</a:t>
            </a:r>
            <a:r>
              <a:rPr lang="en-US" altLang="ja-JP" sz="2800" dirty="0">
                <a:latin typeface="PMingLiU" panose="02020500000000000000" pitchFamily="18" charset="-120"/>
                <a:ea typeface="PMingLiU" panose="02020500000000000000" pitchFamily="18" charset="-120"/>
              </a:rPr>
              <a:t>9</a:t>
            </a:r>
            <a:r>
              <a:rPr lang="ja-JP" altLang="en-US" sz="2800">
                <a:latin typeface="PMingLiU" panose="02020500000000000000" pitchFamily="18" charset="-120"/>
                <a:ea typeface="PMingLiU" panose="02020500000000000000" pitchFamily="18" charset="-120"/>
              </a:rPr>
              <a:t>月</a:t>
            </a:r>
            <a:r>
              <a:rPr lang="en-US" altLang="ja-JP" sz="2800" dirty="0">
                <a:latin typeface="PMingLiU" panose="02020500000000000000" pitchFamily="18" charset="-120"/>
                <a:ea typeface="PMingLiU" panose="02020500000000000000" pitchFamily="18" charset="-120"/>
              </a:rPr>
              <a:t>7</a:t>
            </a:r>
            <a:r>
              <a:rPr lang="ja-JP" altLang="en-US" sz="2800">
                <a:latin typeface="PMingLiU" panose="02020500000000000000" pitchFamily="18" charset="-120"/>
                <a:ea typeface="PMingLiU" panose="02020500000000000000" pitchFamily="18" charset="-120"/>
              </a:rPr>
              <a:t>日解散</a:t>
            </a:r>
          </a:p>
          <a:p>
            <a:r>
              <a:rPr lang="en-US" altLang="ja-JP" sz="2800" dirty="0">
                <a:latin typeface="PMingLiU" panose="02020500000000000000" pitchFamily="18" charset="-120"/>
                <a:ea typeface="PMingLiU" panose="02020500000000000000" pitchFamily="18" charset="-120"/>
              </a:rPr>
              <a:t>9</a:t>
            </a:r>
            <a:r>
              <a:rPr lang="ja-JP" altLang="en-US" sz="2800">
                <a:latin typeface="PMingLiU" panose="02020500000000000000" pitchFamily="18" charset="-120"/>
                <a:ea typeface="PMingLiU" panose="02020500000000000000" pitchFamily="18" charset="-120"/>
              </a:rPr>
              <a:t>名礦人在「平亂」中被殺</a:t>
            </a:r>
          </a:p>
          <a:p>
            <a:r>
              <a:rPr lang="en-US" altLang="ja-JP" sz="2800" dirty="0">
                <a:latin typeface="PMingLiU" panose="02020500000000000000" pitchFamily="18" charset="-120"/>
                <a:ea typeface="PMingLiU" panose="02020500000000000000" pitchFamily="18" charset="-120"/>
              </a:rPr>
              <a:t>1990</a:t>
            </a:r>
            <a:r>
              <a:rPr lang="ja-JP" altLang="en-US" sz="2800">
                <a:latin typeface="PMingLiU" panose="02020500000000000000" pitchFamily="18" charset="-120"/>
                <a:ea typeface="PMingLiU" panose="02020500000000000000" pitchFamily="18" charset="-120"/>
              </a:rPr>
              <a:t>年代面臨審訊</a:t>
            </a:r>
            <a:endParaRPr lang="en-US" sz="2800" dirty="0">
              <a:latin typeface="PMingLiU" panose="02020500000000000000" pitchFamily="18" charset="-120"/>
              <a:ea typeface="PMingLiU" panose="02020500000000000000" pitchFamily="18" charset="-120"/>
            </a:endParaRPr>
          </a:p>
        </p:txBody>
      </p:sp>
      <p:pic>
        <p:nvPicPr>
          <p:cNvPr id="2050" name="Picture 2" descr="https://upload.wikimedia.org/wikipedia/commons/thumb/d/da/Stan_wojenny_w_Polsce_-_1981-1983_-_11a.JPG/310px-Stan_wojenny_w_Polsce_-_1981-1983_-_11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59392" y="2336872"/>
            <a:ext cx="5017632" cy="3301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271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157" y="697810"/>
            <a:ext cx="9613861" cy="1080938"/>
          </a:xfrm>
        </p:spPr>
        <p:txBody>
          <a:bodyPr/>
          <a:lstStyle/>
          <a:p>
            <a:r>
              <a:rPr lang="en-US" dirty="0" err="1">
                <a:latin typeface="PMingLiU" panose="02020500000000000000" pitchFamily="18" charset="-120"/>
                <a:ea typeface="PMingLiU" panose="02020500000000000000" pitchFamily="18" charset="-120"/>
              </a:rPr>
              <a:t>外部的支持</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569485" y="2318473"/>
            <a:ext cx="6622310" cy="3599316"/>
          </a:xfrm>
        </p:spPr>
        <p:txBody>
          <a:bodyPr>
            <a:noAutofit/>
          </a:bodyPr>
          <a:lstStyle/>
          <a:p>
            <a:r>
              <a:rPr lang="en-US" sz="2800" dirty="0" err="1">
                <a:latin typeface="PMingLiU" panose="02020500000000000000" pitchFamily="18" charset="-120"/>
                <a:ea typeface="PMingLiU" panose="02020500000000000000" pitchFamily="18" charset="-120"/>
              </a:rPr>
              <a:t>列根總統</a:t>
            </a:r>
            <a:r>
              <a:rPr lang="en-US" sz="2800" dirty="0">
                <a:latin typeface="PMingLiU" panose="02020500000000000000" pitchFamily="18" charset="-120"/>
                <a:ea typeface="PMingLiU" panose="02020500000000000000" pitchFamily="18" charset="-120"/>
              </a:rPr>
              <a:t>(12/23/1981): </a:t>
            </a:r>
            <a:r>
              <a:rPr lang="en-US" sz="2800" dirty="0">
                <a:hlinkClick r:id="rId2"/>
              </a:rPr>
              <a:t>https://www.youtube.com/watch?v=D2AxXNwzZvQ </a:t>
            </a:r>
            <a:r>
              <a:rPr lang="en-US" sz="2800" dirty="0"/>
              <a:t>(3:55)</a:t>
            </a:r>
          </a:p>
          <a:p>
            <a:r>
              <a:rPr lang="ja-JP" altLang="en-US" sz="2800">
                <a:latin typeface="PMingLiU" panose="02020500000000000000" pitchFamily="18" charset="-120"/>
                <a:ea typeface="PMingLiU" panose="02020500000000000000" pitchFamily="18" charset="-120"/>
              </a:rPr>
              <a:t>美國製裁蘇聯。</a:t>
            </a:r>
          </a:p>
          <a:p>
            <a:r>
              <a:rPr lang="ja-JP" altLang="en-US" sz="2800">
                <a:latin typeface="PMingLiU" panose="02020500000000000000" pitchFamily="18" charset="-120"/>
                <a:ea typeface="PMingLiU" panose="02020500000000000000" pitchFamily="18" charset="-120"/>
              </a:rPr>
              <a:t>中央情報局提供支持，例如印刷宣傳品。</a:t>
            </a:r>
          </a:p>
          <a:p>
            <a:r>
              <a:rPr lang="en-US" altLang="ja-JP" sz="2800" dirty="0">
                <a:latin typeface="PMingLiU" panose="02020500000000000000" pitchFamily="18" charset="-120"/>
                <a:ea typeface="PMingLiU" panose="02020500000000000000" pitchFamily="18" charset="-120"/>
              </a:rPr>
              <a:t>1982</a:t>
            </a:r>
            <a:r>
              <a:rPr lang="ja-JP" altLang="en-US" sz="2800">
                <a:latin typeface="PMingLiU" panose="02020500000000000000" pitchFamily="18" charset="-120"/>
                <a:ea typeface="PMingLiU" panose="02020500000000000000" pitchFamily="18" charset="-120"/>
              </a:rPr>
              <a:t>年華里沙獲釋</a:t>
            </a:r>
          </a:p>
          <a:p>
            <a:r>
              <a:rPr lang="ja-JP" altLang="en-US" sz="2800">
                <a:latin typeface="PMingLiU" panose="02020500000000000000" pitchFamily="18" charset="-120"/>
                <a:ea typeface="PMingLiU" panose="02020500000000000000" pitchFamily="18" charset="-120"/>
              </a:rPr>
              <a:t>榮獲諾貝爾和平獎</a:t>
            </a:r>
          </a:p>
          <a:p>
            <a:r>
              <a:rPr lang="ja-JP" altLang="en-US" sz="2800">
                <a:latin typeface="PMingLiU" panose="02020500000000000000" pitchFamily="18" charset="-120"/>
                <a:ea typeface="PMingLiU" panose="02020500000000000000" pitchFamily="18" charset="-120"/>
              </a:rPr>
              <a:t>不準出境</a:t>
            </a:r>
            <a:endParaRPr lang="en-US" sz="2800"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3"/>
          <a:stretch>
            <a:fillRect/>
          </a:stretch>
        </p:blipFill>
        <p:spPr>
          <a:xfrm>
            <a:off x="7302631" y="2336873"/>
            <a:ext cx="4515551" cy="3172399"/>
          </a:xfrm>
          <a:prstGeom prst="rect">
            <a:avLst/>
          </a:prstGeom>
        </p:spPr>
      </p:pic>
    </p:spTree>
    <p:extLst>
      <p:ext uri="{BB962C8B-B14F-4D97-AF65-F5344CB8AC3E}">
        <p14:creationId xmlns:p14="http://schemas.microsoft.com/office/powerpoint/2010/main" val="2240541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PMingLiU" panose="02020500000000000000" pitchFamily="18" charset="-120"/>
                <a:ea typeface="PMingLiU" panose="02020500000000000000" pitchFamily="18" charset="-120"/>
              </a:rPr>
              <a:t>天主教的角色</a:t>
            </a:r>
            <a:endParaRPr lang="en-US" dirty="0">
              <a:latin typeface="PMingLiU" panose="02020500000000000000" pitchFamily="18" charset="-120"/>
              <a:ea typeface="PMingLiU" panose="02020500000000000000" pitchFamily="18" charset="-120"/>
            </a:endParaRPr>
          </a:p>
        </p:txBody>
      </p:sp>
      <p:sp>
        <p:nvSpPr>
          <p:cNvPr id="3" name="Content Placeholder 2"/>
          <p:cNvSpPr>
            <a:spLocks noGrp="1"/>
          </p:cNvSpPr>
          <p:nvPr>
            <p:ph idx="1"/>
          </p:nvPr>
        </p:nvSpPr>
        <p:spPr>
          <a:xfrm>
            <a:off x="448514" y="2347264"/>
            <a:ext cx="3624723" cy="3599316"/>
          </a:xfrm>
        </p:spPr>
        <p:txBody>
          <a:bodyPr>
            <a:normAutofit/>
          </a:bodyPr>
          <a:lstStyle/>
          <a:p>
            <a:r>
              <a:rPr lang="en-US" altLang="ja-JP" sz="2800" dirty="0">
                <a:latin typeface="PMingLiU" panose="02020500000000000000" pitchFamily="18" charset="-120"/>
                <a:ea typeface="PMingLiU" panose="02020500000000000000" pitchFamily="18" charset="-120"/>
              </a:rPr>
              <a:t>1981</a:t>
            </a:r>
            <a:r>
              <a:rPr lang="ja-JP" altLang="en-US" sz="2800">
                <a:latin typeface="PMingLiU" panose="02020500000000000000" pitchFamily="18" charset="-120"/>
                <a:ea typeface="PMingLiU" panose="02020500000000000000" pitchFamily="18" charset="-120"/>
              </a:rPr>
              <a:t>年，教宗若望保祿二世被暗殺。</a:t>
            </a:r>
            <a:endParaRPr lang="en-US" altLang="ja-JP" sz="2800" dirty="0">
              <a:latin typeface="PMingLiU" panose="02020500000000000000" pitchFamily="18" charset="-120"/>
              <a:ea typeface="PMingLiU" panose="02020500000000000000" pitchFamily="18" charset="-120"/>
            </a:endParaRPr>
          </a:p>
          <a:p>
            <a:r>
              <a:rPr lang="ja-JP" altLang="en-US" sz="2800">
                <a:latin typeface="PMingLiU" panose="02020500000000000000" pitchFamily="18" charset="-120"/>
                <a:ea typeface="PMingLiU" panose="02020500000000000000" pitchFamily="18" charset="-120"/>
              </a:rPr>
              <a:t>可能由蘇聯或華沙條約國家策劃暗殺行動。</a:t>
            </a:r>
          </a:p>
          <a:p>
            <a:r>
              <a:rPr lang="ja-JP" altLang="en-US" sz="2800">
                <a:latin typeface="PMingLiU" panose="02020500000000000000" pitchFamily="18" charset="-120"/>
                <a:ea typeface="PMingLiU" panose="02020500000000000000" pitchFamily="18" charset="-120"/>
              </a:rPr>
              <a:t>反共的傑西神父 （</a:t>
            </a:r>
            <a:r>
              <a:rPr lang="en-US" sz="2800" dirty="0">
                <a:latin typeface="PMingLiU" panose="02020500000000000000" pitchFamily="18" charset="-120"/>
                <a:ea typeface="PMingLiU" panose="02020500000000000000" pitchFamily="18" charset="-120"/>
              </a:rPr>
              <a:t> Father Jerzy</a:t>
            </a:r>
            <a:r>
              <a:rPr lang="ja-JP" altLang="en-US" sz="2800">
                <a:latin typeface="PMingLiU" panose="02020500000000000000" pitchFamily="18" charset="-120"/>
                <a:ea typeface="PMingLiU" panose="02020500000000000000" pitchFamily="18" charset="-120"/>
              </a:rPr>
              <a:t> ） 被秘密警察殺害。</a:t>
            </a:r>
            <a:endParaRPr lang="en-US" altLang="ja-JP" sz="2800" dirty="0">
              <a:latin typeface="PMingLiU" panose="02020500000000000000" pitchFamily="18" charset="-120"/>
              <a:ea typeface="PMingLiU" panose="02020500000000000000" pitchFamily="18" charset="-120"/>
            </a:endParaRPr>
          </a:p>
        </p:txBody>
      </p:sp>
      <p:pic>
        <p:nvPicPr>
          <p:cNvPr id="4" name="Picture 3"/>
          <p:cNvPicPr>
            <a:picLocks noChangeAspect="1"/>
          </p:cNvPicPr>
          <p:nvPr/>
        </p:nvPicPr>
        <p:blipFill>
          <a:blip r:embed="rId2"/>
          <a:srcRect t="2569" b="-1"/>
          <a:stretch/>
        </p:blipFill>
        <p:spPr>
          <a:xfrm>
            <a:off x="8226393" y="574159"/>
            <a:ext cx="3647619" cy="4110668"/>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49883" y="3176674"/>
            <a:ext cx="3868882" cy="3016307"/>
          </a:xfrm>
          <a:prstGeom prst="rect">
            <a:avLst/>
          </a:prstGeom>
        </p:spPr>
      </p:pic>
    </p:spTree>
    <p:extLst>
      <p:ext uri="{BB962C8B-B14F-4D97-AF65-F5344CB8AC3E}">
        <p14:creationId xmlns:p14="http://schemas.microsoft.com/office/powerpoint/2010/main" val="1868849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1988-1991</a:t>
            </a:r>
            <a:endParaRPr lang="en-US" dirty="0"/>
          </a:p>
        </p:txBody>
      </p:sp>
      <p:sp>
        <p:nvSpPr>
          <p:cNvPr id="3" name="Content Placeholder 2"/>
          <p:cNvSpPr>
            <a:spLocks noGrp="1"/>
          </p:cNvSpPr>
          <p:nvPr>
            <p:ph idx="1"/>
          </p:nvPr>
        </p:nvSpPr>
        <p:spPr>
          <a:xfrm>
            <a:off x="680321" y="2336873"/>
            <a:ext cx="10409437" cy="4053294"/>
          </a:xfrm>
        </p:spPr>
        <p:txBody>
          <a:bodyPr>
            <a:normAutofit lnSpcReduction="10000"/>
          </a:bodyPr>
          <a:lstStyle/>
          <a:p>
            <a:r>
              <a:rPr lang="en-US" altLang="ja-JP" dirty="0">
                <a:latin typeface="PMingLiU" panose="02020500000000000000" pitchFamily="18" charset="-120"/>
                <a:ea typeface="PMingLiU" panose="02020500000000000000" pitchFamily="18" charset="-120"/>
              </a:rPr>
              <a:t>1988</a:t>
            </a:r>
            <a:r>
              <a:rPr lang="ja-JP" altLang="en-US">
                <a:latin typeface="PMingLiU" panose="02020500000000000000" pitchFamily="18" charset="-120"/>
                <a:ea typeface="PMingLiU" panose="02020500000000000000" pitchFamily="18" charset="-120"/>
              </a:rPr>
              <a:t>年掀起罷工浪潮。</a:t>
            </a:r>
          </a:p>
          <a:p>
            <a:r>
              <a:rPr lang="ja-JP" altLang="en-US">
                <a:latin typeface="PMingLiU" panose="02020500000000000000" pitchFamily="18" charset="-120"/>
                <a:ea typeface="PMingLiU" panose="02020500000000000000" pitchFamily="18" charset="-120"/>
              </a:rPr>
              <a:t>工人們要求團結工會重新合法化。</a:t>
            </a:r>
          </a:p>
          <a:p>
            <a:r>
              <a:rPr lang="en-US" altLang="ja-JP" dirty="0">
                <a:latin typeface="PMingLiU" panose="02020500000000000000" pitchFamily="18" charset="-120"/>
                <a:ea typeface="PMingLiU" panose="02020500000000000000" pitchFamily="18" charset="-120"/>
              </a:rPr>
              <a:t>1989 </a:t>
            </a:r>
            <a:r>
              <a:rPr lang="ja-JP" altLang="en-US">
                <a:latin typeface="PMingLiU" panose="02020500000000000000" pitchFamily="18" charset="-120"/>
                <a:ea typeface="PMingLiU" panose="02020500000000000000" pitchFamily="18" charset="-120"/>
              </a:rPr>
              <a:t>年 </a:t>
            </a:r>
            <a:r>
              <a:rPr lang="en-US" altLang="ja-JP" dirty="0">
                <a:latin typeface="PMingLiU" panose="02020500000000000000" pitchFamily="18" charset="-120"/>
                <a:ea typeface="PMingLiU" panose="02020500000000000000" pitchFamily="18" charset="-120"/>
              </a:rPr>
              <a:t>4 </a:t>
            </a:r>
            <a:r>
              <a:rPr lang="ja-JP" altLang="en-US">
                <a:latin typeface="PMingLiU" panose="02020500000000000000" pitchFamily="18" charset="-120"/>
                <a:ea typeface="PMingLiU" panose="02020500000000000000" pitchFamily="18" charset="-120"/>
              </a:rPr>
              <a:t>月 </a:t>
            </a:r>
            <a:r>
              <a:rPr lang="en-US" altLang="ja-JP" dirty="0">
                <a:latin typeface="PMingLiU" panose="02020500000000000000" pitchFamily="18" charset="-120"/>
                <a:ea typeface="PMingLiU" panose="02020500000000000000" pitchFamily="18" charset="-120"/>
              </a:rPr>
              <a:t>4 </a:t>
            </a:r>
            <a:r>
              <a:rPr lang="ja-JP" altLang="en-US">
                <a:latin typeface="PMingLiU" panose="02020500000000000000" pitchFamily="18" charset="-120"/>
                <a:ea typeface="PMingLiU" panose="02020500000000000000" pitchFamily="18" charset="-120"/>
              </a:rPr>
              <a:t>日，簽署了圓桌協議，使團結合法化，並規定 </a:t>
            </a:r>
            <a:r>
              <a:rPr lang="en-US" altLang="ja-JP" dirty="0">
                <a:latin typeface="PMingLiU" panose="02020500000000000000" pitchFamily="18" charset="-120"/>
                <a:ea typeface="PMingLiU" panose="02020500000000000000" pitchFamily="18" charset="-120"/>
              </a:rPr>
              <a:t>1989 </a:t>
            </a:r>
            <a:r>
              <a:rPr lang="ja-JP" altLang="en-US">
                <a:latin typeface="PMingLiU" panose="02020500000000000000" pitchFamily="18" charset="-120"/>
                <a:ea typeface="PMingLiU" panose="02020500000000000000" pitchFamily="18" charset="-120"/>
              </a:rPr>
              <a:t>年 </a:t>
            </a:r>
            <a:r>
              <a:rPr lang="en-US" altLang="ja-JP" dirty="0">
                <a:latin typeface="PMingLiU" panose="02020500000000000000" pitchFamily="18" charset="-120"/>
                <a:ea typeface="PMingLiU" panose="02020500000000000000" pitchFamily="18" charset="-120"/>
              </a:rPr>
              <a:t>6 </a:t>
            </a:r>
            <a:r>
              <a:rPr lang="ja-JP" altLang="en-US">
                <a:latin typeface="PMingLiU" panose="02020500000000000000" pitchFamily="18" charset="-120"/>
                <a:ea typeface="PMingLiU" panose="02020500000000000000" pitchFamily="18" charset="-120"/>
              </a:rPr>
              <a:t>月 </a:t>
            </a:r>
            <a:r>
              <a:rPr lang="en-US" altLang="ja-JP" dirty="0">
                <a:latin typeface="PMingLiU" panose="02020500000000000000" pitchFamily="18" charset="-120"/>
                <a:ea typeface="PMingLiU" panose="02020500000000000000" pitchFamily="18" charset="-120"/>
              </a:rPr>
              <a:t>4 </a:t>
            </a:r>
            <a:r>
              <a:rPr lang="ja-JP" altLang="en-US">
                <a:latin typeface="PMingLiU" panose="02020500000000000000" pitchFamily="18" charset="-120"/>
                <a:ea typeface="PMingLiU" panose="02020500000000000000" pitchFamily="18" charset="-120"/>
              </a:rPr>
              <a:t>日舉行部分自由的議會選舉。</a:t>
            </a:r>
          </a:p>
          <a:p>
            <a:r>
              <a:rPr lang="ja-JP" altLang="en-US">
                <a:latin typeface="PMingLiU" panose="02020500000000000000" pitchFamily="18" charset="-120"/>
                <a:ea typeface="PMingLiU" panose="02020500000000000000" pitchFamily="18" charset="-120"/>
              </a:rPr>
              <a:t>共產黨總理切斯瓦夫</a:t>
            </a:r>
            <a:r>
              <a:rPr lang="en-US" altLang="ja-JP" dirty="0">
                <a:latin typeface="PMingLiU" panose="02020500000000000000" pitchFamily="18" charset="-120"/>
                <a:ea typeface="PMingLiU" panose="02020500000000000000" pitchFamily="18" charset="-120"/>
              </a:rPr>
              <a:t>·</a:t>
            </a:r>
            <a:r>
              <a:rPr lang="ja-JP" altLang="en-US">
                <a:latin typeface="PMingLiU" panose="02020500000000000000" pitchFamily="18" charset="-120"/>
                <a:ea typeface="PMingLiU" panose="02020500000000000000" pitchFamily="18" charset="-120"/>
              </a:rPr>
              <a:t>基什恰克 （</a:t>
            </a:r>
            <a:r>
              <a:rPr lang="en-US" altLang="ja-JP" dirty="0" err="1">
                <a:latin typeface="PMingLiU" panose="02020500000000000000" pitchFamily="18" charset="-120"/>
                <a:ea typeface="PMingLiU" panose="02020500000000000000" pitchFamily="18" charset="-120"/>
              </a:rPr>
              <a:t>Czesław</a:t>
            </a:r>
            <a:r>
              <a:rPr lang="en-US" altLang="ja-JP" dirty="0">
                <a:latin typeface="PMingLiU" panose="02020500000000000000" pitchFamily="18" charset="-120"/>
                <a:ea typeface="PMingLiU" panose="02020500000000000000" pitchFamily="18" charset="-120"/>
              </a:rPr>
              <a:t> </a:t>
            </a:r>
            <a:r>
              <a:rPr lang="en-US" altLang="ja-JP" dirty="0" err="1">
                <a:latin typeface="PMingLiU" panose="02020500000000000000" pitchFamily="18" charset="-120"/>
                <a:ea typeface="PMingLiU" panose="02020500000000000000" pitchFamily="18" charset="-120"/>
              </a:rPr>
              <a:t>Kiszczak</a:t>
            </a:r>
            <a:r>
              <a:rPr lang="ja-JP" altLang="en-US">
                <a:latin typeface="PMingLiU" panose="02020500000000000000" pitchFamily="18" charset="-120"/>
                <a:ea typeface="PMingLiU" panose="02020500000000000000" pitchFamily="18" charset="-120"/>
              </a:rPr>
              <a:t>）將軍辭職，允許非共產黨人組成政府。</a:t>
            </a:r>
          </a:p>
          <a:p>
            <a:r>
              <a:rPr lang="en-US" altLang="ja-JP" dirty="0">
                <a:latin typeface="PMingLiU" panose="02020500000000000000" pitchFamily="18" charset="-120"/>
                <a:ea typeface="PMingLiU" panose="02020500000000000000" pitchFamily="18" charset="-120"/>
              </a:rPr>
              <a:t>1989</a:t>
            </a:r>
            <a:r>
              <a:rPr lang="ja-JP" altLang="en-US">
                <a:latin typeface="PMingLiU" panose="02020500000000000000" pitchFamily="18" charset="-120"/>
                <a:ea typeface="PMingLiU" panose="02020500000000000000" pitchFamily="18" charset="-120"/>
              </a:rPr>
              <a:t>年</a:t>
            </a:r>
            <a:r>
              <a:rPr lang="en-US" altLang="ja-JP" dirty="0">
                <a:latin typeface="PMingLiU" panose="02020500000000000000" pitchFamily="18" charset="-120"/>
                <a:ea typeface="PMingLiU" panose="02020500000000000000" pitchFamily="18" charset="-120"/>
              </a:rPr>
              <a:t>8</a:t>
            </a:r>
            <a:r>
              <a:rPr lang="ja-JP" altLang="en-US">
                <a:latin typeface="PMingLiU" panose="02020500000000000000" pitchFamily="18" charset="-120"/>
                <a:ea typeface="PMingLiU" panose="02020500000000000000" pitchFamily="18" charset="-120"/>
              </a:rPr>
              <a:t>月</a:t>
            </a:r>
            <a:r>
              <a:rPr lang="en-US" altLang="ja-JP" dirty="0">
                <a:latin typeface="PMingLiU" panose="02020500000000000000" pitchFamily="18" charset="-120"/>
                <a:ea typeface="PMingLiU" panose="02020500000000000000" pitchFamily="18" charset="-120"/>
              </a:rPr>
              <a:t>24</a:t>
            </a:r>
            <a:r>
              <a:rPr lang="ja-JP" altLang="en-US">
                <a:latin typeface="PMingLiU" panose="02020500000000000000" pitchFamily="18" charset="-120"/>
                <a:ea typeface="PMingLiU" panose="02020500000000000000" pitchFamily="18" charset="-120"/>
              </a:rPr>
              <a:t>日，馬佐維耶茨基（</a:t>
            </a:r>
            <a:r>
              <a:rPr lang="en-US" altLang="ja-JP" dirty="0">
                <a:latin typeface="PMingLiU" panose="02020500000000000000" pitchFamily="18" charset="-120"/>
                <a:ea typeface="PMingLiU" panose="02020500000000000000" pitchFamily="18" charset="-120"/>
              </a:rPr>
              <a:t>Mazowiecki </a:t>
            </a:r>
            <a:r>
              <a:rPr lang="ja-JP" altLang="en-US">
                <a:latin typeface="PMingLiU" panose="02020500000000000000" pitchFamily="18" charset="-120"/>
                <a:ea typeface="PMingLiU" panose="02020500000000000000" pitchFamily="18" charset="-120"/>
              </a:rPr>
              <a:t>）當選為第一位非共產主義總理。</a:t>
            </a:r>
          </a:p>
          <a:p>
            <a:r>
              <a:rPr lang="en-US" altLang="ja-JP" dirty="0">
                <a:latin typeface="PMingLiU" panose="02020500000000000000" pitchFamily="18" charset="-120"/>
                <a:ea typeface="PMingLiU" panose="02020500000000000000" pitchFamily="18" charset="-120"/>
              </a:rPr>
              <a:t>1990</a:t>
            </a:r>
            <a:r>
              <a:rPr lang="ja-JP" altLang="en-US">
                <a:latin typeface="PMingLiU" panose="02020500000000000000" pitchFamily="18" charset="-120"/>
                <a:ea typeface="PMingLiU" panose="02020500000000000000" pitchFamily="18" charset="-120"/>
              </a:rPr>
              <a:t>年華里沙贏得</a:t>
            </a:r>
            <a:r>
              <a:rPr lang="en-US" altLang="ja-JP" dirty="0">
                <a:latin typeface="PMingLiU" panose="02020500000000000000" pitchFamily="18" charset="-120"/>
                <a:ea typeface="PMingLiU" panose="02020500000000000000" pitchFamily="18" charset="-120"/>
              </a:rPr>
              <a:t>1990</a:t>
            </a:r>
            <a:r>
              <a:rPr lang="ja-JP" altLang="en-US">
                <a:latin typeface="PMingLiU" panose="02020500000000000000" pitchFamily="18" charset="-120"/>
                <a:ea typeface="PMingLiU" panose="02020500000000000000" pitchFamily="18" charset="-120"/>
              </a:rPr>
              <a:t>年總統大選。</a:t>
            </a:r>
          </a:p>
          <a:p>
            <a:r>
              <a:rPr lang="ja-JP" altLang="en-US">
                <a:latin typeface="PMingLiU" panose="02020500000000000000" pitchFamily="18" charset="-120"/>
                <a:ea typeface="PMingLiU" panose="02020500000000000000" pitchFamily="18" charset="-120"/>
              </a:rPr>
              <a:t>曾經是北約最大威脅的華沙條約組織於 </a:t>
            </a:r>
            <a:r>
              <a:rPr lang="en-US" altLang="ja-JP" dirty="0">
                <a:latin typeface="PMingLiU" panose="02020500000000000000" pitchFamily="18" charset="-120"/>
                <a:ea typeface="PMingLiU" panose="02020500000000000000" pitchFamily="18" charset="-120"/>
              </a:rPr>
              <a:t>1991 </a:t>
            </a:r>
            <a:r>
              <a:rPr lang="ja-JP" altLang="en-US">
                <a:latin typeface="PMingLiU" panose="02020500000000000000" pitchFamily="18" charset="-120"/>
                <a:ea typeface="PMingLiU" panose="02020500000000000000" pitchFamily="18" charset="-120"/>
              </a:rPr>
              <a:t>年 </a:t>
            </a:r>
            <a:r>
              <a:rPr lang="en-US" altLang="ja-JP" dirty="0">
                <a:latin typeface="PMingLiU" panose="02020500000000000000" pitchFamily="18" charset="-120"/>
                <a:ea typeface="PMingLiU" panose="02020500000000000000" pitchFamily="18" charset="-120"/>
              </a:rPr>
              <a:t>7 </a:t>
            </a:r>
            <a:r>
              <a:rPr lang="ja-JP" altLang="en-US">
                <a:latin typeface="PMingLiU" panose="02020500000000000000" pitchFamily="18" charset="-120"/>
                <a:ea typeface="PMingLiU" panose="02020500000000000000" pitchFamily="18" charset="-120"/>
              </a:rPr>
              <a:t>月 </a:t>
            </a:r>
            <a:r>
              <a:rPr lang="en-US" altLang="ja-JP" dirty="0">
                <a:latin typeface="PMingLiU" panose="02020500000000000000" pitchFamily="18" charset="-120"/>
                <a:ea typeface="PMingLiU" panose="02020500000000000000" pitchFamily="18" charset="-120"/>
              </a:rPr>
              <a:t>1 </a:t>
            </a:r>
            <a:r>
              <a:rPr lang="ja-JP" altLang="en-US">
                <a:latin typeface="PMingLiU" panose="02020500000000000000" pitchFamily="18" charset="-120"/>
                <a:ea typeface="PMingLiU" panose="02020500000000000000" pitchFamily="18" charset="-120"/>
              </a:rPr>
              <a:t>日解散。</a:t>
            </a:r>
            <a:endParaRPr lang="en-US"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66352009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324</TotalTime>
  <Words>1877</Words>
  <Application>Microsoft Macintosh PowerPoint</Application>
  <PresentationFormat>Widescreen</PresentationFormat>
  <Paragraphs>130</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PMingLiU</vt:lpstr>
      <vt:lpstr>Arial</vt:lpstr>
      <vt:lpstr>Trebuchet MS</vt:lpstr>
      <vt:lpstr>Berlin</vt:lpstr>
      <vt:lpstr>波瀾壯闊的波蘭革命</vt:lpstr>
      <vt:lpstr>共產主義的目標：世界革命</vt:lpstr>
      <vt:lpstr>共產主義的目標：世界革命</vt:lpstr>
      <vt:lpstr>共產主義的目標：世界革命</vt:lpstr>
      <vt:lpstr>共產主義的目標：世界革命</vt:lpstr>
      <vt:lpstr>共產主義的目標：世界革命</vt:lpstr>
      <vt:lpstr>波蘭是世界革命的頭一個目標</vt:lpstr>
      <vt:lpstr>波蘭與蘇聯戰爭1920-1921</vt:lpstr>
      <vt:lpstr>波蘭與蘇聯戰爭1920-1921</vt:lpstr>
      <vt:lpstr>波蘭與蘇聯戰爭1920-1921(黑色聖母)</vt:lpstr>
      <vt:lpstr>黑色聖母</vt:lpstr>
      <vt:lpstr>波蘭與蘇聯戰爭1920-1921（美國空軍支援隊）</vt:lpstr>
      <vt:lpstr>波蘭與蘇聯戰爭1920-1921（美國空軍支援隊）</vt:lpstr>
      <vt:lpstr>二次大戰波蘭被瓜分</vt:lpstr>
      <vt:lpstr>波蘭起義</vt:lpstr>
      <vt:lpstr>二戰之後</vt:lpstr>
      <vt:lpstr>波蘭播下革命的種子</vt:lpstr>
      <vt:lpstr>1956-1970</vt:lpstr>
      <vt:lpstr>1978: 新教宗</vt:lpstr>
      <vt:lpstr>哈維爾啟發了波蘭人</vt:lpstr>
      <vt:lpstr>Fall of Communism</vt:lpstr>
      <vt:lpstr>安娜</vt:lpstr>
      <vt:lpstr>安娜</vt:lpstr>
      <vt:lpstr>團結工會</vt:lpstr>
      <vt:lpstr>Lech Walesa 華里沙</vt:lpstr>
      <vt:lpstr>軍法統治</vt:lpstr>
      <vt:lpstr>Zomo</vt:lpstr>
      <vt:lpstr>外部的支持</vt:lpstr>
      <vt:lpstr>天主教的角色</vt:lpstr>
      <vt:lpstr>1988-1991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Revolution of Poland</dc:title>
  <dc:creator>Chong Ho Yu</dc:creator>
  <cp:lastModifiedBy>Chong Ho Yu</cp:lastModifiedBy>
  <cp:revision>156</cp:revision>
  <dcterms:created xsi:type="dcterms:W3CDTF">2019-11-16T20:06:29Z</dcterms:created>
  <dcterms:modified xsi:type="dcterms:W3CDTF">2024-08-18T09:30:48Z</dcterms:modified>
</cp:coreProperties>
</file>