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2" r:id="rId5"/>
    <p:sldId id="259" r:id="rId6"/>
    <p:sldId id="260" r:id="rId7"/>
    <p:sldId id="261" r:id="rId8"/>
    <p:sldId id="266" r:id="rId9"/>
    <p:sldId id="267" r:id="rId10"/>
    <p:sldId id="268" r:id="rId11"/>
    <p:sldId id="264" r:id="rId12"/>
    <p:sldId id="265" r:id="rId13"/>
    <p:sldId id="269" r:id="rId14"/>
    <p:sldId id="262" r:id="rId15"/>
    <p:sldId id="263" r:id="rId16"/>
    <p:sldId id="270" r:id="rId17"/>
    <p:sldId id="271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84"/>
    <p:restoredTop sz="94130"/>
  </p:normalViewPr>
  <p:slideViewPr>
    <p:cSldViewPr snapToGrid="0" snapToObjects="1">
      <p:cViewPr varScale="1">
        <p:scale>
          <a:sx n="103" d="100"/>
          <a:sy n="103" d="100"/>
        </p:scale>
        <p:origin x="52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8/17/24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EzTFmiCeks" TargetMode="External"/><Relationship Id="rId2" Type="http://schemas.openxmlformats.org/officeDocument/2006/relationships/hyperlink" Target="https://www.youtube.com/watch?v=VCeWr8OFuE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WIbCtz_Xwk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hyperlink" Target="https://www.youtube.com/watch?v=HFBnP1HQ7rQ&amp;bpctr=1581810001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youtube.com/watch?v=OSsPfbup0ac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hyperlink" Target="https://www.youtube.com/watch?v=Y-2c5LZssc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2B6EA-8954-864D-BA6E-506097851F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b="1" dirty="0"/>
              <a:t>羅馬尼亞革命：</a:t>
            </a:r>
            <a:br>
              <a:rPr lang="en-US" altLang="zh-TW" b="1" dirty="0"/>
            </a:br>
            <a:r>
              <a:rPr lang="zh-TW" altLang="en-US" b="1" dirty="0"/>
              <a:t>壽頭歸西，斯人作古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4A9BE0-6BC1-FA46-888D-554CEA463B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000" dirty="0">
                <a:latin typeface="PMingLiU" panose="02020500000000000000" pitchFamily="18" charset="-120"/>
                <a:ea typeface="PMingLiU" panose="02020500000000000000" pitchFamily="18" charset="-120"/>
              </a:rPr>
              <a:t>余創豪</a:t>
            </a:r>
          </a:p>
        </p:txBody>
      </p:sp>
    </p:spTree>
    <p:extLst>
      <p:ext uri="{BB962C8B-B14F-4D97-AF65-F5344CB8AC3E}">
        <p14:creationId xmlns:p14="http://schemas.microsoft.com/office/powerpoint/2010/main" val="1079646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BE165-64CA-804D-A487-6B4619961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東歐革命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A742E-918E-5848-89A6-9DB2D38F7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波蘭需要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10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年才能實現自由化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匈牙利需要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10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個月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東德需要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10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週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捷克斯洛伐克需要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10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天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羅馬尼亞只需要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10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小時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66039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8CC77-C1CF-1240-BAB1-F88929FB6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壽西斯古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672B7-BC82-944E-8167-0F296E665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834" y="2420620"/>
            <a:ext cx="6586966" cy="3734648"/>
          </a:xfrm>
        </p:spPr>
        <p:txBody>
          <a:bodyPr>
            <a:noAutofit/>
          </a:bodyPr>
          <a:lstStyle/>
          <a:p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1989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年革命推翻了羅馬尼亞前總統壽西斯古</a:t>
            </a:r>
            <a:r>
              <a:rPr lang="zh-TW" altLang="en-US" sz="2800" dirty="0"/>
              <a:t>（</a:t>
            </a:r>
            <a:r>
              <a:rPr lang="en-US" sz="2800" dirty="0"/>
              <a:t>Nicolae Ceausescu</a:t>
            </a:r>
            <a:r>
              <a:rPr lang="zh-TW" altLang="en-US" sz="2800" dirty="0"/>
              <a:t>）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長逢二十四年的高壓統治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壽西斯古夫婦在同年的聖誕節遭受處決。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新政府成立之後，羅馬尼亞分別於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2004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年和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2007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年成為北約和歐盟的成員。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699770-11D6-ED45-9BD5-A372E3D00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5448" y="973668"/>
            <a:ext cx="3517110" cy="536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440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88823-2877-464F-AC88-A2F17B925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壽西斯古鼓勵生育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4469C-3F18-D043-B7CA-D7FA70EF2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114" y="2481580"/>
            <a:ext cx="7257526" cy="4025900"/>
          </a:xfrm>
        </p:spPr>
        <p:txBody>
          <a:bodyPr>
            <a:normAutofit lnSpcReduction="10000"/>
          </a:bodyPr>
          <a:lstStyle/>
          <a:p>
            <a:r>
              <a:rPr lang="zh-TW" altLang="en-US" sz="2400" dirty="0"/>
              <a:t>羅馬尼亞共產黨政府鼓勵人們生孩子，並承諾政府會照顧他們。</a:t>
            </a:r>
            <a:endParaRPr lang="en-US" altLang="zh-TW" sz="2400" dirty="0"/>
          </a:p>
          <a:p>
            <a:r>
              <a:rPr lang="zh-TW" altLang="en-US" sz="2400" dirty="0"/>
              <a:t>當壽西斯古於</a:t>
            </a:r>
            <a:r>
              <a:rPr lang="en-US" sz="2400" dirty="0"/>
              <a:t>1990</a:t>
            </a:r>
            <a:r>
              <a:rPr lang="zh-TW" altLang="en-US" sz="2400" dirty="0"/>
              <a:t>年推翻時，人們震驚地發現，原來所謂受政府照顧的兒童根本缺乏關心和愛䕶，結果，這些孩子的大腦發育受到抑制，他們的身體機能、心理健康、社交技巧都低於正常水平。</a:t>
            </a:r>
            <a:endParaRPr lang="en-US" altLang="zh-TW" sz="2400" dirty="0"/>
          </a:p>
          <a:p>
            <a:r>
              <a:rPr lang="en-US" sz="2400" dirty="0">
                <a:hlinkClick r:id="rId2"/>
              </a:rPr>
              <a:t>https://www.youtube.com/watch?v=VCeWr8OFuEs</a:t>
            </a:r>
            <a:endParaRPr lang="en-US" altLang="zh-TW" sz="2400" dirty="0"/>
          </a:p>
          <a:p>
            <a:r>
              <a:rPr lang="en-US" sz="2400" dirty="0">
                <a:hlinkClick r:id="rId3"/>
              </a:rPr>
              <a:t>https://www.youtube.com/watch?v=PEzTFmiCeks</a:t>
            </a:r>
            <a:r>
              <a:rPr lang="en-US" sz="24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14AB57-5AE0-4740-84AB-727D379A8F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5167" y="2481580"/>
            <a:ext cx="39624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456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EFBA4-B1F6-CE47-9EC9-06BC3D8A3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柏林圍牆倒塌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06268-B555-F843-BBD4-0AD9CC252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/>
              <a:t>在</a:t>
            </a:r>
            <a:r>
              <a:rPr lang="en-US" altLang="zh-TW" sz="2400" dirty="0"/>
              <a:t>1989</a:t>
            </a:r>
            <a:r>
              <a:rPr lang="zh-TW" altLang="en-US" sz="2400" dirty="0"/>
              <a:t>年</a:t>
            </a:r>
            <a:r>
              <a:rPr lang="en-US" altLang="zh-TW" sz="2400" dirty="0"/>
              <a:t>11</a:t>
            </a:r>
            <a:r>
              <a:rPr lang="zh-TW" altLang="en-US" sz="2400" dirty="0"/>
              <a:t>月</a:t>
            </a:r>
            <a:r>
              <a:rPr lang="en-US" altLang="zh-TW" sz="2400" dirty="0"/>
              <a:t>9</a:t>
            </a:r>
            <a:r>
              <a:rPr lang="zh-TW" altLang="en-US" sz="2400" dirty="0"/>
              <a:t>日柏林圍牆倒塌之後的頭幾天，羅馬尼亞的官方新聞機構封鎖消息，表面看起來，羅馬尼亞太平無事。</a:t>
            </a:r>
            <a:endParaRPr lang="en-US" altLang="zh-TW" sz="2400" dirty="0"/>
          </a:p>
          <a:p>
            <a:r>
              <a:rPr lang="en-US" altLang="zh-TW" sz="2400" dirty="0"/>
              <a:t>12</a:t>
            </a:r>
            <a:r>
              <a:rPr lang="zh-TW" altLang="en-US" sz="2400" dirty="0"/>
              <a:t>月</a:t>
            </a:r>
            <a:r>
              <a:rPr lang="en-US" altLang="zh-TW" sz="2400" dirty="0"/>
              <a:t>16</a:t>
            </a:r>
            <a:r>
              <a:rPr lang="zh-TW" altLang="en-US" sz="2400" dirty="0"/>
              <a:t>日，由於政府試圖驅逐一位匈牙利裔的逆權牧師，故此一些匈牙利裔的少數民族公開抗議，那位牧師曾經批評羅馬尼亞人被政府剝奪了人權，無奈人民受到洗腦，所以他們根本不知道自己的基本人權是什麼。</a:t>
            </a:r>
            <a:endParaRPr lang="en-US" altLang="zh-TW" sz="2400" dirty="0"/>
          </a:p>
          <a:p>
            <a:r>
              <a:rPr lang="zh-TW" altLang="en-US" sz="2400" dirty="0"/>
              <a:t>政府這些鎮壓言論自由的行動激發起零星的抗議，壽西斯古指出：這些事件的起因，源於外國勢力干涉羅馬尼亞內政。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89635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570D0-DC8A-D941-AD97-E3A4B337E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首都廣場支持壽西斯古集會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241A5-6F04-7E47-B165-84A04223A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114" y="2631440"/>
            <a:ext cx="5748765" cy="3658870"/>
          </a:xfrm>
        </p:spPr>
        <p:txBody>
          <a:bodyPr>
            <a:normAutofit/>
          </a:bodyPr>
          <a:lstStyle/>
          <a:p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12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月</a:t>
            </a:r>
            <a:r>
              <a:rPr lang="en-US" altLang="ja-JP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21</a:t>
            </a:r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日上午，政府召集了十萬人在首都廣場，壽西斯古從中央委員會大樓的陽台上向人群講話，原本的計劃是使壽西斯古看起來仍然深受人民愛戴。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起初在廣場上群衆不自願地高呼「壽西斯古萬歲」和其他支持政府的口號。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05D977-2F48-9547-A094-50D45537B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500" y="2618740"/>
            <a:ext cx="5302450" cy="367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307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8D269-828A-1249-B4CC-D00EDBDEC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由支持變反抗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C5487-2981-FE4E-90B7-C7B6AFC66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但突然之間，有些人吶喊「打倒獨裁者」、「打倒壽西斯古」，在一呼百應之下，整個廣場由歌功頌德變成了公民抗命。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在大學廣場上，一位年輕人揮舞著羅馬尼亞的三色旗，但他撕下了正中的共產黨徽章，於是乎許多人開始仿效這位年輕示威者的做法。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sz="2800" dirty="0">
                <a:hlinkClick r:id="rId2"/>
              </a:rPr>
              <a:t>https://www.youtube.com/watch?v=wWIbCtz_Xwk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46185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DDAC4-2748-CC43-A94E-2F42799C1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開洞的三色旗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BD46E-6A00-EA49-A679-2D75118C1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EBFB7F-344F-3140-99CC-47D43328E08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7788" y="1918548"/>
            <a:ext cx="6699990" cy="446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791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DDAC4-2748-CC43-A94E-2F42799C1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開洞的三色旗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BD46E-6A00-EA49-A679-2D75118C1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9E3B4B-C51D-7F4D-9180-4C007BBE8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600" y="1823720"/>
            <a:ext cx="7026542" cy="46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929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DDAC4-2748-CC43-A94E-2F42799C1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開洞的三色旗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BD46E-6A00-EA49-A679-2D75118C1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9E3B4B-C51D-7F4D-9180-4C007BBE8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600" y="1823720"/>
            <a:ext cx="7026542" cy="46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98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329BB-B1FF-0A4B-B5AE-2F76CC5A1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武裝起義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9DCC9-0AD9-D84D-A789-E0F820D3C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9268" y="5701914"/>
            <a:ext cx="9744932" cy="927486"/>
          </a:xfrm>
        </p:spPr>
        <p:txBody>
          <a:bodyPr/>
          <a:lstStyle/>
          <a:p>
            <a:r>
              <a:rPr lang="en-US" sz="2400" dirty="0">
                <a:hlinkClick r:id="rId2"/>
              </a:rPr>
              <a:t>https://www.youtube.com/watch?v=HFBnP1HQ7rQ&amp;bpctr=1581810001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78C0FF-6590-B845-A70A-8B8DFF2EB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7920" y="973668"/>
            <a:ext cx="8102600" cy="456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315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329BB-B1FF-0A4B-B5AE-2F76CC5A1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武裝起義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9DCC9-0AD9-D84D-A789-E0F820D3C8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5B1275-E24C-0441-8197-8EC7DFBFB4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571" y="2259308"/>
            <a:ext cx="5832589" cy="41046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2F97C2-8AFE-1C4B-9862-E80CE379E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7543" y="1487192"/>
            <a:ext cx="40640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934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329BB-B1FF-0A4B-B5AE-2F76CC5A1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武裝起義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9DCC9-0AD9-D84D-A789-E0F820D3C8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18D624-E2DD-5649-8782-80A304948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600" y="1680632"/>
            <a:ext cx="8890000" cy="500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223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13740-D83F-B14F-87F1-969C7D38B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壽西斯古逃亡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D30E6-D838-0E4D-A042-402C34AF24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翌日，壽西斯古和他的太太試圖乘坐直升機逃亡，在空中，壽西斯古的私人駕駛員故意令直升機上下搖擺， 他欺騙壽西斯古，說這是為了避免直升機受到攻擊，壽西斯古驚慌失措，於是命令機師立即降落。</a:t>
            </a:r>
            <a:endParaRPr lang="en-US" altLang="ja-JP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800">
                <a:latin typeface="PMingLiU" panose="02020500000000000000" pitchFamily="18" charset="-120"/>
                <a:ea typeface="PMingLiU" panose="02020500000000000000" pitchFamily="18" charset="-120"/>
              </a:rPr>
              <a:t>降落後，保安人員安排了一輛汽車接應，但司機假裝汽車引擎發生故障，車子在路上拋錨。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36484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13740-D83F-B14F-87F1-969C7D38B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壽西斯古逃亡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D30E6-D838-0E4D-A042-402C34AF2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835" y="2466340"/>
            <a:ext cx="5139165" cy="3629660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另一輛車繼續將他們帶走，另一位司機答應將壽西斯古夫婦藏在一個秘密的地方，實際上，司機將他們鎖在一間屋子裡，結果二人束手就擒。</a:t>
            </a:r>
            <a:endParaRPr lang="en-US" altLang="zh-TW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12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月</a:t>
            </a:r>
            <a:r>
              <a:rPr lang="en-US" altLang="zh-TW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25</a:t>
            </a:r>
            <a:r>
              <a:rPr lang="zh-TW" altLang="en-US" sz="2800" dirty="0">
                <a:latin typeface="PMingLiU" panose="02020500000000000000" pitchFamily="18" charset="-120"/>
                <a:ea typeface="PMingLiU" panose="02020500000000000000" pitchFamily="18" charset="-120"/>
              </a:rPr>
              <a:t>日聖誕節，壽西斯古夫婦受到革命政府審訊，兩人被判死判，在同一日遭到處決，從此「壽頭歸西，斯人作古」。</a:t>
            </a:r>
            <a:endParaRPr lang="en-US" sz="2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097DD4-CF34-9244-BAFB-1226E939F1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700" y="2466340"/>
            <a:ext cx="5715901" cy="40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873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A5BA7-37D7-FF4C-948E-78E5B3BF5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1956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年赫魯曉夫批判史太林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54FB8-82E2-B648-A7C8-DBFEDFFA4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714" y="2573020"/>
            <a:ext cx="6312646" cy="3736340"/>
          </a:xfrm>
        </p:spPr>
        <p:txBody>
          <a:bodyPr>
            <a:noAutofit/>
          </a:bodyPr>
          <a:lstStyle/>
          <a:p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在史大林在位期間，五百萬烏克蘭人被故意餓死，七十八萬多名蘇聯人被處決，三百八十萬人被送往古拉格和其他地方監禁， </a:t>
            </a:r>
            <a:r>
              <a:rPr lang="en-US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1953</a:t>
            </a:r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年史太林蒙馬克斯寵召。</a:t>
            </a:r>
            <a:endParaRPr lang="en-US" altLang="zh-TW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1956</a:t>
            </a:r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年</a:t>
            </a:r>
            <a:r>
              <a:rPr lang="en-US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月</a:t>
            </a:r>
            <a:r>
              <a:rPr lang="en-US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25</a:t>
            </a:r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日，共產黨第一書記赫魯曉夫發表了講話：</a:t>
            </a:r>
            <a:r>
              <a:rPr lang="en-US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【</a:t>
            </a:r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關於個人崇拜及其後果</a:t>
            </a:r>
            <a:r>
              <a:rPr lang="en-US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】</a:t>
            </a:r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，在長達四個小時的演講中，他批判史大林犯下了嚴重罪行，並且描述人民在史大林的獨裁統治下如何飽受折磨。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54B9FE-6D40-8A43-A7B4-A37497DB8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7360" y="2550160"/>
            <a:ext cx="5080000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624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A5BA7-37D7-FF4C-948E-78E5B3BF5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latin typeface="PMingLiU" panose="02020500000000000000" pitchFamily="18" charset="-120"/>
                <a:ea typeface="PMingLiU" panose="02020500000000000000" pitchFamily="18" charset="-120"/>
              </a:rPr>
              <a:t>1956</a:t>
            </a:r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年赫魯曉夫批判史太林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54FB8-82E2-B648-A7C8-DBFEDFFA4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2603500"/>
            <a:ext cx="6233160" cy="3416300"/>
          </a:xfrm>
        </p:spPr>
        <p:txBody>
          <a:bodyPr>
            <a:noAutofit/>
          </a:bodyPr>
          <a:lstStyle/>
          <a:p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那時候與會者共有</a:t>
            </a:r>
            <a:r>
              <a:rPr lang="en-US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1400</a:t>
            </a:r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名代表，其中有至少</a:t>
            </a:r>
            <a:r>
              <a:rPr lang="en-US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40%</a:t>
            </a:r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都是史大林在世時提拔的。</a:t>
            </a:r>
            <a:endParaRPr lang="en-US" altLang="zh-TW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在會議期間，突然有人說：「史大林掌權時你做過什麼？ 」赫魯曉夫大喊：「誰說的？ 站起來！ 」全場鴉雀無聲，沒有人敢站起來，赫魯曉夫說：「那時候我做你現在做的事情。」</a:t>
            </a:r>
            <a:endParaRPr lang="en-US" altLang="zh-TW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赫魯曉夫還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把史大林的遺體移出了列寧墓。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590F75-DEC8-DC4F-B26E-2A105B22D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4705" y="4072890"/>
            <a:ext cx="4445000" cy="2495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CEB48E-9F6F-0E47-98CD-8C7A3AFE2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1" y="915246"/>
            <a:ext cx="4439286" cy="295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85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5F9D5-E950-5546-8415-1F99E19E4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判斷形勢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46A0C-0052-D54A-8B62-5481A2544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560" y="2603500"/>
            <a:ext cx="9622618" cy="3416300"/>
          </a:xfrm>
        </p:spPr>
        <p:txBody>
          <a:bodyPr>
            <a:normAutofit/>
          </a:bodyPr>
          <a:lstStyle/>
          <a:p>
            <a:r>
              <a:rPr lang="zh-TW" altLang="en-US" sz="2800" dirty="0"/>
              <a:t>在史太林極權統治期間，赫魯曉夫認為，縱使自己振臂一呼，但其他人未必會支持自己，因為其他人可能亦抱著同樣想法，不用說，這風險實在太大，赫魯曉夫當然不想以自己的性命來賭博，於是將賭注押在史大林那一邊。</a:t>
            </a:r>
            <a:endParaRPr lang="en-US" altLang="zh-TW" sz="2800" dirty="0"/>
          </a:p>
          <a:p>
            <a:r>
              <a:rPr lang="en-US" altLang="zh-TW" sz="2800" dirty="0"/>
              <a:t>1953</a:t>
            </a:r>
            <a:r>
              <a:rPr lang="zh-TW" altLang="en-US" sz="2800" dirty="0"/>
              <a:t>年史太林去了會見馬克斯，三年後赫魯曉夫認為已經沒有威脅，才膽敢公開清算前老闆。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363043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5F9D5-E950-5546-8415-1F99E19E4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PMingLiU" panose="02020500000000000000" pitchFamily="18" charset="-120"/>
                <a:ea typeface="PMingLiU" panose="02020500000000000000" pitchFamily="18" charset="-120"/>
              </a:rPr>
              <a:t>判斷形勢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46A0C-0052-D54A-8B62-5481A2544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560" y="2603500"/>
            <a:ext cx="10611159" cy="34163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TW" sz="2400" dirty="0"/>
              <a:t>1989</a:t>
            </a:r>
            <a:r>
              <a:rPr lang="zh-TW" altLang="en-US" sz="2400" dirty="0"/>
              <a:t>年</a:t>
            </a:r>
            <a:r>
              <a:rPr lang="en-US" altLang="zh-TW" sz="2400" dirty="0"/>
              <a:t>12</a:t>
            </a:r>
            <a:r>
              <a:rPr lang="zh-TW" altLang="en-US" sz="2400" dirty="0"/>
              <a:t>月</a:t>
            </a:r>
            <a:r>
              <a:rPr lang="en-US" altLang="zh-TW" sz="2400" dirty="0"/>
              <a:t>21</a:t>
            </a:r>
            <a:r>
              <a:rPr lang="zh-TW" altLang="en-US" sz="2400" dirty="0"/>
              <a:t>日首先呼喊「打倒壽西斯古」的無名英雄，對當時的形勢卻作出不同的判斷，他知道討厭壽西斯古的人絕對不只自己一個，無論如何，這賭博的風險不大，因為他混在人群中，即使失敗也可以全身而退。</a:t>
            </a:r>
            <a:endParaRPr lang="en-US" altLang="zh-TW" sz="2400" dirty="0"/>
          </a:p>
          <a:p>
            <a:pPr>
              <a:lnSpc>
                <a:spcPct val="120000"/>
              </a:lnSpc>
            </a:pPr>
            <a:r>
              <a:rPr lang="zh-TW" altLang="en-US" sz="2400" dirty="0"/>
              <a:t>結果他的吶喊形成了骨牌效應，引發了整個廣場上的群眾倒戈，而後來那些飛機師和汽車司機看見形勢逆轉，於是也背叛了壽西斯古。</a:t>
            </a:r>
            <a:endParaRPr lang="en-US" altLang="zh-TW" sz="2400" dirty="0"/>
          </a:p>
          <a:p>
            <a:pPr>
              <a:lnSpc>
                <a:spcPct val="120000"/>
              </a:lnSpc>
            </a:pPr>
            <a:r>
              <a:rPr lang="zh-TW" altLang="en-US" sz="2400" dirty="0"/>
              <a:t>假設</a:t>
            </a:r>
            <a:r>
              <a:rPr lang="en-US" altLang="zh-TW" sz="2400" dirty="0"/>
              <a:t>1989</a:t>
            </a:r>
            <a:r>
              <a:rPr lang="zh-TW" altLang="en-US" sz="2400" dirty="0"/>
              <a:t>年</a:t>
            </a:r>
            <a:r>
              <a:rPr lang="en-US" altLang="zh-TW" sz="2400" dirty="0"/>
              <a:t>12</a:t>
            </a:r>
            <a:r>
              <a:rPr lang="zh-TW" altLang="en-US" sz="2400" dirty="0"/>
              <a:t>月</a:t>
            </a:r>
            <a:r>
              <a:rPr lang="en-US" altLang="zh-TW" sz="2400" dirty="0"/>
              <a:t>21</a:t>
            </a:r>
            <a:r>
              <a:rPr lang="zh-TW" altLang="en-US" sz="2400" dirty="0"/>
              <a:t>日在廣場上人人都選擇不發聲，那麼羅馬尼亞的歷史便會改寫。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3664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2A2C7-EF93-1949-93C8-5EB7F4A37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「旁觀者效應」（</a:t>
            </a:r>
            <a:r>
              <a:rPr lang="en-US" dirty="0"/>
              <a:t>Bystander effect</a:t>
            </a:r>
            <a:r>
              <a:rPr lang="zh-TW" altLang="en-US" dirty="0"/>
              <a:t>）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C63C0-0EE6-FB4B-9D0F-35D443039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074" y="2618740"/>
            <a:ext cx="6761196" cy="3843020"/>
          </a:xfrm>
        </p:spPr>
        <p:txBody>
          <a:bodyPr>
            <a:normAutofit fontScale="92500"/>
          </a:bodyPr>
          <a:lstStyle/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大多數人只會袖手旁觀；而旁觀者的數量越多，受害者得到幫助的可能性就越小。 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在一個實驗中，一名研究人員假裝在繁忙的街道上昏倒，儘管有許多人經過，但沒有人伸出援手。但當有一個人開始嘗試幫助那「病人」時，就會有越來越多人圍在「病人」周邊，提供不同類型的幫助。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這就是一呼百應，但必須要有第一個站出來的英雄。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sz="2400" dirty="0">
                <a:hlinkClick r:id="rId2"/>
              </a:rPr>
              <a:t>https://www.youtube.com/watch?v=OSsPfbup0ac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55DBF0-15BA-A74A-A90C-35688B6ACF6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1762" y="2621281"/>
            <a:ext cx="3995412" cy="290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261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E6666-1039-B340-BF7B-0FD0B641B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/>
          <a:p>
            <a:r>
              <a:rPr lang="zh-TW" altLang="en-US" dirty="0"/>
              <a:t>津巴多（</a:t>
            </a:r>
            <a:r>
              <a:rPr lang="en-US" dirty="0"/>
              <a:t>Phillip Zimbardo</a:t>
            </a:r>
            <a:r>
              <a:rPr lang="zh-TW" altLang="en-US" dirty="0"/>
              <a:t>）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BC166-C909-6349-ACF7-438265A76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275" y="2527300"/>
            <a:ext cx="7592806" cy="3846204"/>
          </a:xfrm>
        </p:spPr>
        <p:txBody>
          <a:bodyPr>
            <a:normAutofit fontScale="92500"/>
          </a:bodyPr>
          <a:lstStyle/>
          <a:p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在</a:t>
            </a:r>
            <a:r>
              <a:rPr lang="en-US" altLang="zh-TW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2011</a:t>
            </a:r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年發起了一個名為「英雄想像計劃」（</a:t>
            </a:r>
            <a:r>
              <a:rPr 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Heroic Imagination Program</a:t>
            </a:r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）的項目，以訓練一般人成為英雄。</a:t>
            </a:r>
            <a:endParaRPr lang="en-US" altLang="zh-TW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英雄並非罕見的超人，任何人都有能力做到非凡的事。</a:t>
            </a:r>
            <a:endParaRPr lang="en-US" altLang="zh-TW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在培訓的第一階段，學生通過心理學去理解人性的弱點，第二階段的重點是以建立同理心來幫助學生剋服那些弱點。</a:t>
            </a:r>
            <a:endParaRPr lang="en-US" altLang="zh-TW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但最重要的一點，就是與其等待其他人先出手，不如自己抱持「舍我其誰」的心態，想像自己就是英雄！</a:t>
            </a:r>
            <a:endParaRPr lang="en-US" altLang="zh-TW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en-US" sz="2400" dirty="0">
                <a:hlinkClick r:id="rId2"/>
              </a:rPr>
              <a:t>https://www.youtube.com/watch?v=Y-2c5LZsscw</a:t>
            </a:r>
            <a:r>
              <a:rPr lang="en-US" sz="2400" dirty="0"/>
              <a:t> </a:t>
            </a:r>
          </a:p>
          <a:p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4A41E1-AA28-764F-87AC-BD9FB08B0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6020" y="2279650"/>
            <a:ext cx="2616200" cy="39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3832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77</TotalTime>
  <Words>2042</Words>
  <Application>Microsoft Macintosh PowerPoint</Application>
  <PresentationFormat>Widescreen</PresentationFormat>
  <Paragraphs>66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PMingLiU</vt:lpstr>
      <vt:lpstr>Arial</vt:lpstr>
      <vt:lpstr>Century Gothic</vt:lpstr>
      <vt:lpstr>Wingdings 3</vt:lpstr>
      <vt:lpstr>Ion Boardroom</vt:lpstr>
      <vt:lpstr>羅馬尼亞革命： 壽頭歸西，斯人作古</vt:lpstr>
      <vt:lpstr>東歐革命</vt:lpstr>
      <vt:lpstr>壽西斯古</vt:lpstr>
      <vt:lpstr>壽西斯古鼓勵生育</vt:lpstr>
      <vt:lpstr>柏林圍牆倒塌</vt:lpstr>
      <vt:lpstr>首都廣場支持壽西斯古集會</vt:lpstr>
      <vt:lpstr>由支持變反抗</vt:lpstr>
      <vt:lpstr>開洞的三色旗</vt:lpstr>
      <vt:lpstr>開洞的三色旗</vt:lpstr>
      <vt:lpstr>開洞的三色旗</vt:lpstr>
      <vt:lpstr>武裝起義</vt:lpstr>
      <vt:lpstr>武裝起義</vt:lpstr>
      <vt:lpstr>武裝起義</vt:lpstr>
      <vt:lpstr>壽西斯古逃亡</vt:lpstr>
      <vt:lpstr>壽西斯古逃亡</vt:lpstr>
      <vt:lpstr>1956年赫魯曉夫批判史太林</vt:lpstr>
      <vt:lpstr>1956年赫魯曉夫批判史太林</vt:lpstr>
      <vt:lpstr>判斷形勢</vt:lpstr>
      <vt:lpstr>判斷形勢</vt:lpstr>
      <vt:lpstr>「旁觀者效應」（Bystander effect）</vt:lpstr>
      <vt:lpstr>津巴多（Phillip Zimbardo）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Chong Ho (Alex) Yu</dc:creator>
  <cp:lastModifiedBy>Chong Ho Yu</cp:lastModifiedBy>
  <cp:revision>40</cp:revision>
  <dcterms:created xsi:type="dcterms:W3CDTF">2020-02-15T22:24:22Z</dcterms:created>
  <dcterms:modified xsi:type="dcterms:W3CDTF">2024-08-18T03:34:05Z</dcterms:modified>
</cp:coreProperties>
</file>