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6" r:id="rId4"/>
    <p:sldId id="273" r:id="rId5"/>
    <p:sldId id="260" r:id="rId6"/>
    <p:sldId id="257" r:id="rId7"/>
    <p:sldId id="258" r:id="rId8"/>
    <p:sldId id="261" r:id="rId9"/>
    <p:sldId id="267" r:id="rId10"/>
    <p:sldId id="259" r:id="rId11"/>
    <p:sldId id="268" r:id="rId12"/>
    <p:sldId id="269" r:id="rId13"/>
    <p:sldId id="262" r:id="rId14"/>
    <p:sldId id="272" r:id="rId15"/>
    <p:sldId id="264" r:id="rId16"/>
    <p:sldId id="265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/>
    <p:restoredTop sz="94130"/>
  </p:normalViewPr>
  <p:slideViewPr>
    <p:cSldViewPr snapToGrid="0" snapToObjects="1">
      <p:cViewPr varScale="1">
        <p:scale>
          <a:sx n="103" d="100"/>
          <a:sy n="103" d="100"/>
        </p:scale>
        <p:origin x="2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B3C9C-FE34-7841-B896-E0E4D6DA3F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ja-JP" altLang="en-US" sz="4800">
                <a:latin typeface="PMingLiU" panose="02020500000000000000" pitchFamily="18" charset="-120"/>
                <a:ea typeface="PMingLiU" panose="02020500000000000000" pitchFamily="18" charset="-120"/>
              </a:rPr>
              <a:t>台灣的民主路</a:t>
            </a:r>
            <a:r>
              <a:rPr lang="en-US" altLang="ja-JP" sz="4800" dirty="0">
                <a:latin typeface="PMingLiU" panose="02020500000000000000" pitchFamily="18" charset="-120"/>
                <a:ea typeface="PMingLiU" panose="02020500000000000000" pitchFamily="18" charset="-120"/>
              </a:rPr>
              <a:t> I</a:t>
            </a:r>
            <a:r>
              <a:rPr lang="ja-JP" altLang="en-US" sz="480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br>
              <a:rPr lang="en-US" altLang="ja-JP" sz="4800">
                <a:latin typeface="PMingLiU" panose="02020500000000000000" pitchFamily="18" charset="-120"/>
                <a:ea typeface="PMingLiU" panose="02020500000000000000" pitchFamily="18" charset="-120"/>
              </a:rPr>
            </a:br>
            <a:r>
              <a:rPr lang="en-US" altLang="ja-JP" sz="4800">
                <a:latin typeface="PMingLiU" panose="02020500000000000000" pitchFamily="18" charset="-120"/>
                <a:ea typeface="PMingLiU" panose="02020500000000000000" pitchFamily="18" charset="-120"/>
              </a:rPr>
              <a:t>                   </a:t>
            </a:r>
            <a:r>
              <a:rPr lang="ja-JP" altLang="en-US" sz="4800">
                <a:latin typeface="PMingLiU" panose="02020500000000000000" pitchFamily="18" charset="-120"/>
                <a:ea typeface="PMingLiU" panose="02020500000000000000" pitchFamily="18" charset="-120"/>
              </a:rPr>
              <a:t>結束獨裁的獨裁者</a:t>
            </a:r>
            <a:endParaRPr lang="en-US" sz="4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AD75EC-CC04-EB4D-B6B6-B4407F8BDB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PMingLiU" panose="02020500000000000000" pitchFamily="18" charset="-120"/>
                <a:ea typeface="PMingLiU" panose="02020500000000000000" pitchFamily="18" charset="-120"/>
              </a:rPr>
              <a:t>余創豪</a:t>
            </a:r>
          </a:p>
        </p:txBody>
      </p:sp>
    </p:spTree>
    <p:extLst>
      <p:ext uri="{BB962C8B-B14F-4D97-AF65-F5344CB8AC3E}">
        <p14:creationId xmlns:p14="http://schemas.microsoft.com/office/powerpoint/2010/main" val="12785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84BC-417F-784B-A94E-98A20F5F3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蔣介石沒有實現民主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A263C-86F6-BA44-A8F1-76BF4BE8C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2"/>
            <a:ext cx="4212954" cy="376789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美國明確地希望二戰後有一個民主的中國，故此對蔣介石不滿。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10000"/>
              </a:lnSpc>
            </a:pP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蔣介石曾告訴美國的魏德邁將軍：「如果我去世時仍是個獨裁者，我必將和所有的獨裁者一起為後人遺忘。但是，如果我能替民主政府建立確實穩定的基礎，我將永遠活在中國每個家中。」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889123-8B82-9347-9D6C-7855829D2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481" y="2423370"/>
            <a:ext cx="6306822" cy="332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76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CCF9-854B-7643-9B4B-531B69847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09" y="753228"/>
            <a:ext cx="9865073" cy="1080938"/>
          </a:xfrm>
        </p:spPr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蔣介石沒有實現民主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10F85-40A0-DC40-918A-D643CBDFC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97" y="2553005"/>
            <a:ext cx="6618254" cy="359931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但蔣介石寫道，世界上有三種政府：一種是用黨控制軍隊和政府，如蘇聯；另一類型是以軍事指揮黨和政府，像戰時日本；最後一類是政府凌駕於軍人和政黨之上，如英美。</a:t>
            </a:r>
          </a:p>
          <a:p>
            <a:pPr>
              <a:lnSpc>
                <a:spcPct val="120000"/>
              </a:lnSpc>
            </a:pP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他寫道，在與共產黨的鬥爭中，他必須使用軍法統治國家，他不能向世界披露這一點，免至受民主國家誤會。此外，他還提到民主憲政和議會選舉，跟軍事行動無法配合。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20000"/>
              </a:lnSpc>
            </a:pP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孫中山三民主義的路線圖：軍政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  <a:sym typeface="Wingdings" pitchFamily="2" charset="2"/>
              </a:rPr>
              <a:t>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訓政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  <a:sym typeface="Wingdings" pitchFamily="2" charset="2"/>
              </a:rPr>
              <a:t> 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憲政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7D06BB-266F-2F41-85F2-8042E882A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5151" y="2553005"/>
            <a:ext cx="4789962" cy="319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24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F6126-75A7-204C-877C-AD98F63FE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156D0-9C44-E240-A27C-C23D7688E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238A39-8E54-2948-A6F8-F4109EE0E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374"/>
            <a:ext cx="12192000" cy="2767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18A21F-CBFE-6B47-B934-EFA8886C4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20812"/>
            <a:ext cx="12192000" cy="276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19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3E773-4071-3646-A926-69FDBF8D5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收復台灣後的文化衝突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A1006-794C-764F-9CC2-A9DA0CC04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6618254" cy="3599316"/>
          </a:xfrm>
        </p:spPr>
        <p:txBody>
          <a:bodyPr>
            <a:normAutofit lnSpcReduction="10000"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二戰結束後中華民國從日本手中收復台灣的主權，但新政府的措施激怒了許多台灣人。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去日本化和國語化運動在台灣如火如荼地展開，日本佔領台灣四十二年後才廢止中文，但台灣省長陳儀在語文上卻採用鐵腕政策。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回歸一年便廢除報紙雜誌的日文版，許多激烈的措施令台灣人反感。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892F9-5E83-4B49-8E41-3A42DEE10D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8965" y="753228"/>
            <a:ext cx="4082363" cy="550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66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40EC6-309C-7D49-AA43-3FDD2432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二二八事件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36F7C-0EFA-1B46-BC6F-5C0C897E1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一九四七年二月二十 七日警察在緝捕私售香煙的小販時誤殺一名無辜的市民，這消息通過電台廣播在全台灣迅 速地傳開，第二天示威暴動在整個島上蔓延，中央政府出兵到台灣鎮壓，打死了許多台灣人。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蔣中正訓令陳儀及軍隊不得報復，且派時任國防部長白崇禧宣導「禁止軍警濫殺無辜」 ，但下層官兵未有遵命。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在同一年三月蔣經國在檢討事件時向蔣中正報告，事件之最大原因是語言不通。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8900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40EC6-309C-7D49-AA43-3FDD2432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二二八事件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36F7C-0EFA-1B46-BC6F-5C0C897E1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15" y="2370124"/>
            <a:ext cx="7565904" cy="3897672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很長一段時間二二八事件是一個禁忌，但在二十世紀九零年代隨著台灣進入了民主時期，李登輝總統容許台灣人自由地討論二二八事件，李總統甚至代表國民黨向死難者家屬公開道歉。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根據行政院的公布的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二二八事件研究報告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，總計死亡人數有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18,000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人至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28,000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人左右。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一九九六年台北新公園改名為二二八和平紀念公園，而當年廣播警民衝突消息 的電台變成了二二八紀念館。 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 descr="F:\cw\photography\building\taiwan_4010.jpg">
            <a:extLst>
              <a:ext uri="{FF2B5EF4-FFF2-40B4-BE49-F238E27FC236}">
                <a16:creationId xmlns:a16="http://schemas.microsoft.com/office/drawing/2014/main" id="{9DE65900-0F13-D54D-A8ED-4561A976CAE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5585" y="1114366"/>
            <a:ext cx="3431862" cy="49871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2493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AC568-11B5-1740-80EE-0EFF56508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>
                <a:latin typeface="PMingLiU" panose="02020500000000000000" pitchFamily="18" charset="-120"/>
                <a:ea typeface="PMingLiU" panose="02020500000000000000" pitchFamily="18" charset="-120"/>
              </a:rPr>
              <a:t>白色恐怖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192BF-25FF-3847-8343-C4D922CA2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403" y="2339974"/>
            <a:ext cx="6173880" cy="4076661"/>
          </a:xfrm>
        </p:spPr>
        <p:txBody>
          <a:bodyPr>
            <a:normAutofit fontScale="92500"/>
          </a:bodyPr>
          <a:lstStyle/>
          <a:p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鑑於以往疏忽共產黨滲透的教訓，國民政府在台灣實施戒嚴法，限制人民集會、結社、言論、出版、旅遊等基本權利，史稱「白色恐怖」。</a:t>
            </a:r>
            <a:endParaRPr lang="en-US" altLang="zh-TW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當時政府拘捕了三民主義青年團的主任李友邦將軍，李將軍的夫人嚴秀峰向蔣經國上訴，蔣經國便釋放了李將軍，可惜在白色恐怖時期李將軍仍難逃一刦。 </a:t>
            </a:r>
            <a:endParaRPr lang="en-US" altLang="ja-JP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期間許多異見人士受到逼害，例如李敖、柏楊、陳映真。</a:t>
            </a:r>
            <a:endParaRPr lang="en-US" altLang="ja-JP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曹長青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: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情有可原，非常時期用非常手段。</a:t>
            </a:r>
            <a:endParaRPr lang="en-US" altLang="ja-JP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施明雄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: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蔣中正是第四大殺人魔。</a:t>
            </a:r>
            <a:endParaRPr lang="en-US" altLang="zh-TW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11EF65-610B-8F4C-8702-71CFB6C7E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5785" y="3622636"/>
            <a:ext cx="2247900" cy="2794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975317-65E5-3140-8236-F99139229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836" y="3626022"/>
            <a:ext cx="2496396" cy="27906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37B56C-E45C-C84E-B553-DDC5912857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8034" y="247419"/>
            <a:ext cx="2538635" cy="309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83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D14AB-3640-C742-BC45-F9FA73EB6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雷震事件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1678D-F8C9-E54C-88EB-4379E3F45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6560737" cy="3599316"/>
          </a:xfrm>
        </p:spPr>
        <p:txBody>
          <a:bodyPr>
            <a:normAutofit lnSpcReduction="10000"/>
          </a:bodyPr>
          <a:lstStyle/>
          <a:p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1960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年雷震與在野人士共同連署反對時任中華民國總統蔣介石違背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中華民國憲法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三度連任總統職位。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自由中國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殷海光執筆社論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〈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大江東流擋不住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〉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，聲言組黨就像民主潮流，乃是無可阻擋。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同年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日，臺灣警備總司令部以涉嫌叛亂罪將雷震逮捕，軍事法庭將雷震判處十年徒刑。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7F5E04-2FC4-B840-B286-CADADB612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710" y="465975"/>
            <a:ext cx="2540000" cy="406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84E561-D48E-BD44-B660-C2AF4D2E19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8896" y="3166921"/>
            <a:ext cx="2456945" cy="33006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3123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4EC8F-F3AA-E945-BA7A-01F9BBD00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美麗島事件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15CAB-ED87-554C-8CD0-6F439004A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811" y="2460567"/>
            <a:ext cx="6900887" cy="394023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1979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年發生了「美麗島事件」，又名高雄事件，以美麗島雜誌社成員為核心的黨外運動人士，於</a:t>
            </a:r>
            <a:r>
              <a:rPr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日組織群眾進行遊行及演講，訴求民主與自由，終結黨禁和戒嚴。</a:t>
            </a:r>
            <a:endParaRPr lang="en-US" altLang="zh-TW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20000"/>
              </a:lnSpc>
            </a:pP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爆發警民衝突後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，許多人遭到逮捕與審判。</a:t>
            </a:r>
            <a:endParaRPr lang="en-US" altLang="zh-TW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張系國、李歐梵、陳若曦</a:t>
            </a:r>
            <a:r>
              <a:rPr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……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等多名海外台裔學者向蔣經國總統發出聯暑抗議信。</a:t>
            </a:r>
            <a:endParaRPr lang="en-US" altLang="zh-TW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最後在美國國會議員以及各界的壓力下，除總指揮施明德判無期徒刑外，其餘皆以有期徒刑論處。</a:t>
            </a:r>
            <a:endParaRPr lang="en-US" altLang="zh-TW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63DCF5-157B-FA45-8EBC-6A94DB294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3141" y="2460567"/>
            <a:ext cx="4430191" cy="282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88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A9465-43FA-2149-A472-B5ABBE4E4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陳文成事件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A6C8E-EA3C-F344-BD0F-8B8279190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6767883" cy="3930923"/>
          </a:xfrm>
        </p:spPr>
        <p:txBody>
          <a:bodyPr>
            <a:normAutofit/>
          </a:bodyPr>
          <a:lstStyle/>
          <a:p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1981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日，美國卡內基美隆大學統計系助理教授陳文成全家由美國返台探親，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日被三名警備總部人員帶走約談並疑似遭警備總部謀殺，隔日清晨被人發現陳屍於台大研究生圖書館旁。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起美國政府重視，對國民黨政府施壓，要求進行調查，美國國會同時要求調查國民黨派至美國校園的特務學生（俗稱職業學生）。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8B9E08-3496-2447-9D49-E58900308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3271" y="2336873"/>
            <a:ext cx="4056053" cy="293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26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DF857-7E80-5F49-A840-3F1FA6C00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江南案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1EE6E-D132-5447-816F-74BE45064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385" y="2336873"/>
            <a:ext cx="6301049" cy="3949662"/>
          </a:xfrm>
        </p:spPr>
        <p:txBody>
          <a:bodyPr>
            <a:normAutofit/>
          </a:bodyPr>
          <a:lstStyle/>
          <a:p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1984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15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日，撰寫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蔣經國傳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的華裔美籍作家劉宜良（筆名「江南」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，在美國加州遭到台灣情報局吸收的台灣黑道竹聯幫份子刺殺身亡。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事件令台美關係頓時緊張，中華民國政府雖然承認江南案為該國情報局官員主使，但強調是情報局官員獨斷專行所致，並逮捕了情報局多人。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CF9A5C-DFC4-A14D-81C7-7F83DB35B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434" y="477706"/>
            <a:ext cx="2426046" cy="3658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3A4DCE-D592-F94F-B7E0-9CFE4B3D1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784" y="2489235"/>
            <a:ext cx="2997200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57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A3386-2602-2549-B59A-898D6FFEB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蔣經國是結束獨裁的最後獨裁者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6EEED-568A-B445-AEEC-A38CE7C02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566" y="2203869"/>
            <a:ext cx="7216770" cy="4113803"/>
          </a:xfrm>
        </p:spPr>
        <p:txBody>
          <a:bodyPr>
            <a:no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蔣經國面對南越政權覆亡、南韓總統朴正熙被刺殺、美麗島事件、江南案、南韓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1987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六月民主運動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……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等衝擊，他知道一黨專政是不可能永遠持續下去的。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1986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年蔣經國下令成立政治革新小組，研究政治體制改革方案。蔣經國又表示會解除戒嚴令，開放黨禁、報禁，於是民運人士在圓山飯店集會，成立了民主進步黨。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400AC7-E746-774D-9202-DB41B5ABCF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0467" y="2203869"/>
            <a:ext cx="3974205" cy="265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676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F9529-C588-8148-81D1-EA75AB31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民主進步黨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D4C24-F04F-954F-8586-4EFFB79C4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5471097" cy="3599316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成立於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1986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28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日，由黨外運動各團體於台灣戒嚴與黨禁解除前整合而成。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民主進步黨很多主要領導人，都和美麗島事件有關係。例如陳水扁、蘇貞昌、謝長廷、游錫堃等。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55B6AE-BE6E-9D48-ACB8-7CCF9C9BD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268" y="242067"/>
            <a:ext cx="4381500" cy="2933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11578F-CF29-654A-BEC8-3ADC3188A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593" y="3460035"/>
            <a:ext cx="4381500" cy="291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19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91433-98AD-1D4E-88A4-DDD7FE1EF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世上沒有永遠的執政黨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8BEF-87FB-BE45-B4DC-747726799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41" y="2270371"/>
            <a:ext cx="7665657" cy="3599316"/>
          </a:xfrm>
        </p:spPr>
        <p:txBody>
          <a:bodyPr>
            <a:no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情治部門向蔣經國呈上異見分子的名單而請求打壓行動，但蔣經國不批准，他說：「使用權力容易，難就難在曉得什麼時候不去用它。」</a:t>
            </a:r>
            <a:endParaRPr lang="en-US" altLang="zh-TW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國民黨要員質疑蔣經國的做法，沈昌煥說：「這樣可能會使我們的黨將來失去政權！」蔣經國回答：「世上沒有永遠的執政黨。」</a:t>
            </a:r>
            <a:endParaRPr lang="en-US" altLang="zh-TW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1987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年蔣經國宣佈解除戒嚴令，台灣人民得到了自由組黨、結社、出版的權利。此外，蔣經國不理會宋美齡的反對，破天荒地起用本省人李登輝。</a:t>
            </a:r>
            <a:endParaRPr lang="en-US" altLang="zh-TW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9D8675-3926-9A43-9822-D190399F82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1707" y="2270371"/>
            <a:ext cx="3315329" cy="322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35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44CBA-346A-2846-813B-97A3BC296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威權時代的開明領袖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1DBE2-245D-5442-81E3-59374152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7283272" cy="3599316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1994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年台灣開始一人一票的省長直選，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1996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年總統也是以民選的方式上台。在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2000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年總統選舉中民進黨候選人陳水扁勝出，出現了中國歷史上首次的和平政黨輪替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ja-JP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10000"/>
              </a:lnSpc>
            </a:pP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馬英九這樣評價對蔣經國：「我們可以說經國先生是一位威權時代的開明領袖，他一方面振興經濟、厚植國力，一方面親手啟動終結威權時代的政治工程。我們崇敬他，就因為他能突破家世、出身、教育、歷練乃至意識形態的局限，務實肆應變局，進而開創新局，在這個意義上，他的身影，不僅不曾褪色，反而歷久彌新。</a:t>
            </a:r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 」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CD47EA-737F-8940-8535-9FE5D9B15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1472" y="1463942"/>
            <a:ext cx="3194462" cy="447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62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1A8A1-A59A-B34B-8669-80017D66C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台灣基督長老教會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F3A3E-1247-8847-8EB5-968F5D96B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939" y="2275125"/>
            <a:ext cx="7831912" cy="4109049"/>
          </a:xfrm>
        </p:spPr>
        <p:txBody>
          <a:bodyPr>
            <a:normAutofit/>
          </a:bodyPr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1971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年發表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〈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對國是的聲明與建議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〉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，呼籲「人民自有權利決定他們自己的命運」，建議中央民意代表全面改選。</a:t>
            </a:r>
            <a:endParaRPr lang="en-US" altLang="ja-JP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1975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年發表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〈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我們的呼籲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〉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，針對各種宗教、語言迫害，提出建言。</a:t>
            </a:r>
            <a:endParaRPr lang="en-US" altLang="ja-JP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1977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年發表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〈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人權宣言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〉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，呼籲「台灣的將來應由台灣住民決定」並要求政府「在國際危急之際，面對現實，採取有效措施，使台灣成為一個新而獨立的國家」 。</a:t>
            </a:r>
            <a:endParaRPr lang="en-US" altLang="ja-JP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長老會高俊明牧師因美麗島事件後協助施明德逃亡而被捕入獄。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2000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年出任陳水扁政府時期的曾任中華民國總統府資政。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42A435-E755-1E48-8891-493DFA656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1542" y="2275126"/>
            <a:ext cx="3021484" cy="398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0049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139</TotalTime>
  <Words>2426</Words>
  <Application>Microsoft Macintosh PowerPoint</Application>
  <PresentationFormat>Widescreen</PresentationFormat>
  <Paragraphs>60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PMingLiU</vt:lpstr>
      <vt:lpstr>Arial</vt:lpstr>
      <vt:lpstr>Trebuchet MS</vt:lpstr>
      <vt:lpstr>Berlin</vt:lpstr>
      <vt:lpstr>台灣的民主路 I：                    結束獨裁的獨裁者</vt:lpstr>
      <vt:lpstr>蔣介石沒有實現民主</vt:lpstr>
      <vt:lpstr>蔣介石沒有實現民主</vt:lpstr>
      <vt:lpstr>PowerPoint Presentation</vt:lpstr>
      <vt:lpstr>收復台灣後的文化衝突</vt:lpstr>
      <vt:lpstr>二二八事件</vt:lpstr>
      <vt:lpstr>二二八事件</vt:lpstr>
      <vt:lpstr>白色恐怖</vt:lpstr>
      <vt:lpstr>雷震事件</vt:lpstr>
      <vt:lpstr>美麗島事件</vt:lpstr>
      <vt:lpstr>陳文成事件</vt:lpstr>
      <vt:lpstr>江南案</vt:lpstr>
      <vt:lpstr>蔣經國是結束獨裁的最後獨裁者</vt:lpstr>
      <vt:lpstr>民主進步黨</vt:lpstr>
      <vt:lpstr>世上沒有永遠的執政黨</vt:lpstr>
      <vt:lpstr>威權時代的開明領袖</vt:lpstr>
      <vt:lpstr>台灣基督長老教會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Chong Ho (Alex) Yu</dc:creator>
  <cp:lastModifiedBy>Chong Ho Yu</cp:lastModifiedBy>
  <cp:revision>84</cp:revision>
  <dcterms:created xsi:type="dcterms:W3CDTF">2020-01-12T04:44:18Z</dcterms:created>
  <dcterms:modified xsi:type="dcterms:W3CDTF">2024-08-18T05:19:37Z</dcterms:modified>
</cp:coreProperties>
</file>