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1" r:id="rId3"/>
    <p:sldId id="263" r:id="rId4"/>
    <p:sldId id="264" r:id="rId5"/>
    <p:sldId id="262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3" r:id="rId14"/>
    <p:sldId id="257" r:id="rId15"/>
    <p:sldId id="274" r:id="rId16"/>
    <p:sldId id="258" r:id="rId17"/>
    <p:sldId id="275" r:id="rId18"/>
    <p:sldId id="259" r:id="rId19"/>
    <p:sldId id="260" r:id="rId20"/>
    <p:sldId id="276" r:id="rId21"/>
    <p:sldId id="284" r:id="rId22"/>
    <p:sldId id="285" r:id="rId23"/>
    <p:sldId id="286" r:id="rId24"/>
    <p:sldId id="287" r:id="rId25"/>
    <p:sldId id="288" r:id="rId26"/>
    <p:sldId id="289" r:id="rId27"/>
    <p:sldId id="290" r:id="rId28"/>
    <p:sldId id="291" r:id="rId29"/>
    <p:sldId id="292" r:id="rId30"/>
    <p:sldId id="293" r:id="rId31"/>
    <p:sldId id="295" r:id="rId32"/>
    <p:sldId id="294" r:id="rId33"/>
    <p:sldId id="296" r:id="rId34"/>
    <p:sldId id="297" r:id="rId35"/>
    <p:sldId id="283" r:id="rId36"/>
    <p:sldId id="277" r:id="rId37"/>
    <p:sldId id="282" r:id="rId38"/>
    <p:sldId id="278" r:id="rId39"/>
    <p:sldId id="279" r:id="rId40"/>
    <p:sldId id="280" r:id="rId41"/>
    <p:sldId id="281" r:id="rId4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141"/>
    <p:restoredTop sz="94130"/>
  </p:normalViewPr>
  <p:slideViewPr>
    <p:cSldViewPr snapToGrid="0" snapToObjects="1">
      <p:cViewPr varScale="1">
        <p:scale>
          <a:sx n="91" d="100"/>
          <a:sy n="91" d="100"/>
        </p:scale>
        <p:origin x="208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8/17/24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XZGoAcM9MU0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hyperlink" Target="https://www.youtube.com/watch?v=X2QCaN41q5U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t.org.tw/1239113#ixzz6BQTRVPG4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s://www.youtube.com/watch?v=HaYTvlDfYQk&amp;list=PLvrTMNP6Iw6pI2be2By9mCMfumsnE9Xx1&amp;index=33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f"/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iff"/><Relationship Id="rId2" Type="http://schemas.openxmlformats.org/officeDocument/2006/relationships/hyperlink" Target="https://www.youtube.com/watch?v=PMWsIqxuhDM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7D551-E9C3-EF49-AB05-8941D22D8D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1840241"/>
            <a:ext cx="8825658" cy="2677648"/>
          </a:xfrm>
        </p:spPr>
        <p:txBody>
          <a:bodyPr/>
          <a:lstStyle/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台灣民主之路</a:t>
            </a:r>
            <a:r>
              <a:rPr lang="en-US" altLang="ja-JP" dirty="0">
                <a:latin typeface="PMingLiU" panose="02020500000000000000" pitchFamily="18" charset="-120"/>
                <a:ea typeface="PMingLiU" panose="02020500000000000000" pitchFamily="18" charset="-120"/>
              </a:rPr>
              <a:t> II</a:t>
            </a:r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br>
              <a:rPr lang="en-US" altLang="ja-JP" dirty="0">
                <a:latin typeface="PMingLiU" panose="02020500000000000000" pitchFamily="18" charset="-120"/>
                <a:ea typeface="PMingLiU" panose="02020500000000000000" pitchFamily="18" charset="-120"/>
              </a:rPr>
            </a:br>
            <a:r>
              <a:rPr lang="en-US" altLang="ja-JP" dirty="0">
                <a:latin typeface="PMingLiU" panose="02020500000000000000" pitchFamily="18" charset="-120"/>
                <a:ea typeface="PMingLiU" panose="02020500000000000000" pitchFamily="18" charset="-120"/>
              </a:rPr>
              <a:t>                 </a:t>
            </a:r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由野百合到太陽花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FEC132-A0C5-B24E-8C39-6A3E0AF8997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en-US" sz="3200" dirty="0">
                <a:latin typeface="PMingLiU" panose="02020500000000000000" pitchFamily="18" charset="-120"/>
                <a:ea typeface="PMingLiU" panose="02020500000000000000" pitchFamily="18" charset="-120"/>
              </a:rPr>
              <a:t>余創豪</a:t>
            </a:r>
          </a:p>
        </p:txBody>
      </p:sp>
    </p:spTree>
    <p:extLst>
      <p:ext uri="{BB962C8B-B14F-4D97-AF65-F5344CB8AC3E}">
        <p14:creationId xmlns:p14="http://schemas.microsoft.com/office/powerpoint/2010/main" val="1809501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1A739-28FD-934B-8738-95F55C182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b="1" dirty="0">
                <a:latin typeface="PMingLiU" panose="02020500000000000000" pitchFamily="18" charset="-120"/>
                <a:ea typeface="PMingLiU" panose="02020500000000000000" pitchFamily="18" charset="-120"/>
              </a:rPr>
              <a:t>1990 </a:t>
            </a:r>
            <a:r>
              <a:rPr lang="ja-JP" altLang="en-US" b="1">
                <a:latin typeface="PMingLiU" panose="02020500000000000000" pitchFamily="18" charset="-120"/>
                <a:ea typeface="PMingLiU" panose="02020500000000000000" pitchFamily="18" charset="-120"/>
              </a:rPr>
              <a:t>野百合學運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D161B4-86FB-D74D-85F4-95576EE042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755" y="2587735"/>
            <a:ext cx="6822398" cy="3860362"/>
          </a:xfrm>
        </p:spPr>
        <p:txBody>
          <a:bodyPr>
            <a:normAutofit/>
          </a:bodyPr>
          <a:lstStyle/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又稱三月學運（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3/16-22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） 。</a:t>
            </a:r>
            <a:endParaRPr lang="en-US" altLang="ja-JP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有將近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6000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名來自台灣各地的大學生，集結在中正紀念堂廣場上靜坐，他們提出「解散國民大會」、「廢除臨時條款」、「召開國是會議」、以及「政經改革時間表」等四大訴求。</a:t>
            </a:r>
            <a:endParaRPr lang="en-US" altLang="ja-JP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64BFEF-2F69-BE4C-AE4C-18ECB884F0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2982" y="1327150"/>
            <a:ext cx="3263900" cy="481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888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1A739-28FD-934B-8738-95F55C182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>
                <a:latin typeface="PMingLiU" panose="02020500000000000000" pitchFamily="18" charset="-120"/>
                <a:ea typeface="PMingLiU" panose="02020500000000000000" pitchFamily="18" charset="-120"/>
              </a:rPr>
              <a:t>學生廣場文宣組發出</a:t>
            </a:r>
            <a:r>
              <a:rPr lang="en-US" altLang="ja-JP" b="1" dirty="0">
                <a:latin typeface="PMingLiU" panose="02020500000000000000" pitchFamily="18" charset="-120"/>
                <a:ea typeface="PMingLiU" panose="02020500000000000000" pitchFamily="18" charset="-120"/>
              </a:rPr>
              <a:t>《</a:t>
            </a:r>
            <a:r>
              <a:rPr lang="ja-JP" altLang="en-US" b="1">
                <a:latin typeface="PMingLiU" panose="02020500000000000000" pitchFamily="18" charset="-120"/>
                <a:ea typeface="PMingLiU" panose="02020500000000000000" pitchFamily="18" charset="-120"/>
              </a:rPr>
              <a:t>野百合的春天</a:t>
            </a:r>
            <a:r>
              <a:rPr lang="en-US" altLang="ja-JP" b="1" dirty="0">
                <a:latin typeface="PMingLiU" panose="02020500000000000000" pitchFamily="18" charset="-120"/>
                <a:ea typeface="PMingLiU" panose="02020500000000000000" pitchFamily="18" charset="-120"/>
              </a:rPr>
              <a:t>》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D161B4-86FB-D74D-85F4-95576EE042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754" y="2587735"/>
            <a:ext cx="7374191" cy="3860362"/>
          </a:xfrm>
        </p:spPr>
        <p:txBody>
          <a:bodyPr>
            <a:normAutofit/>
          </a:bodyPr>
          <a:lstStyle/>
          <a:p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自主性：野百合是台灣固有種，象著着自主性。</a:t>
            </a:r>
          </a:p>
          <a:p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草根性：野百合從高山到海邊都看的到，反映了草根性。</a:t>
            </a:r>
          </a:p>
          <a:p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生命力強：她在惡劣的生長環境下，依舊堅韌地綻放。</a:t>
            </a:r>
          </a:p>
          <a:p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春天盛開：她在春天盛開，就是這個時刻！</a:t>
            </a:r>
          </a:p>
          <a:p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純潔：她白色的純潔，正如學生們一般。</a:t>
            </a:r>
          </a:p>
          <a:p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崇高：在魯凱族裏，她更是一生最崇高榮耀的象徵</a:t>
            </a:r>
            <a:endParaRPr lang="en-US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64BFEF-2F69-BE4C-AE4C-18ECB884F0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4417" y="1680632"/>
            <a:ext cx="3263900" cy="48133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83830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1A739-28FD-934B-8738-95F55C182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z="4400" b="1">
                <a:latin typeface="PMingLiU" panose="02020500000000000000" pitchFamily="18" charset="-120"/>
                <a:ea typeface="PMingLiU" panose="02020500000000000000" pitchFamily="18" charset="-120"/>
              </a:rPr>
              <a:t>野百合學運</a:t>
            </a:r>
            <a:endParaRPr lang="en-US" sz="4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D161B4-86FB-D74D-85F4-95576EE042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755" y="2587735"/>
            <a:ext cx="10670462" cy="3860362"/>
          </a:xfrm>
        </p:spPr>
        <p:txBody>
          <a:bodyPr>
            <a:normAutofit/>
          </a:bodyPr>
          <a:lstStyle/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代表軍方的參謀總長陳燊齡上將公開肯定學生的抗議是愛國行動。</a:t>
            </a:r>
            <a:endParaRPr lang="en-US" altLang="ja-JP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李登輝總統會見學生，答應訴求，在不久後於台北市圓山大飯店舉行國是會議，計一百四十一人代表出席；與會各界代表除了國民黨政府高級官員外，還包括美麗島事件受刑者、民進黨領導人和海外黑名單人士隨後於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1991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年廢除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《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動員戡亂時期臨時條款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》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，並結束「萬年國會」的運作。</a:t>
            </a:r>
            <a:endParaRPr lang="en-US" altLang="ja-JP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sz="2800" dirty="0">
                <a:hlinkClick r:id="rId2"/>
              </a:rPr>
              <a:t>https://www.youtube.com/watch?v=XZGoAcM9MU0</a:t>
            </a:r>
            <a:endParaRPr lang="en-US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04423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1A739-28FD-934B-8738-95F55C182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萬年國會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D161B4-86FB-D74D-85F4-95576EE042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138" y="2351255"/>
            <a:ext cx="7744952" cy="3860362"/>
          </a:xfrm>
        </p:spPr>
        <p:txBody>
          <a:bodyPr>
            <a:noAutofit/>
          </a:bodyPr>
          <a:lstStyle/>
          <a:p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中華民國</a:t>
            </a:r>
            <a:r>
              <a:rPr lang="en-US" altLang="ja-JP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1947</a:t>
            </a: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年在大陸選出的第一屆國民大會代表、立法委員、監察委員等中央政府民意代表，官方稱為「第一屆資深中央民意代表」 ，簡稱「資深民代」 。</a:t>
            </a:r>
            <a:endParaRPr lang="en-US" altLang="ja-JP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民間戲稱為「老國會」、「老代表」、「老法統」。</a:t>
            </a:r>
            <a:endParaRPr lang="en-US" altLang="ja-JP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ja-JP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1949</a:t>
            </a: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年中華民國政府來臺後，停止改選中央民意代表，故此屆中央民意代表長期未曾改選，不斷自我延任，任期居然長達四十三年。</a:t>
            </a:r>
            <a:endParaRPr lang="en-US" altLang="ja-JP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黨外人士施明德譏為「萬年國會」，朱高正譏為「老賊」。</a:t>
            </a:r>
            <a:endParaRPr lang="en-US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49CD2B-84D4-3E42-983E-8AD47212A7D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9090" y="482451"/>
            <a:ext cx="3825763" cy="28693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30B26F3-278B-BF44-B028-C36647BED5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9090" y="3589281"/>
            <a:ext cx="3846084" cy="2622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738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1A739-28FD-934B-8738-95F55C182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>
                <a:latin typeface="PMingLiU" panose="02020500000000000000" pitchFamily="18" charset="-120"/>
                <a:ea typeface="PMingLiU" panose="02020500000000000000" pitchFamily="18" charset="-120"/>
              </a:rPr>
              <a:t>2004 </a:t>
            </a:r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新野百合學運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D161B4-86FB-D74D-85F4-95576EE042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559" y="2351255"/>
            <a:ext cx="7283668" cy="3860362"/>
          </a:xfrm>
        </p:spPr>
        <p:txBody>
          <a:bodyPr>
            <a:noAutofit/>
          </a:bodyPr>
          <a:lstStyle/>
          <a:p>
            <a:r>
              <a:rPr lang="en-US" altLang="ja-JP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319</a:t>
            </a: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槍擊案</a:t>
            </a:r>
            <a:r>
              <a:rPr lang="en-US" altLang="ja-JP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: 2004</a:t>
            </a: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年總統選舉，本來國民黨候選人連戰佔上風</a:t>
            </a:r>
            <a:r>
              <a:rPr lang="en-US" altLang="ja-JP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，但是槍擊案令選情逆轉。</a:t>
            </a:r>
            <a:endParaRPr lang="en-US" altLang="ja-JP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sz="2400" dirty="0">
                <a:hlinkClick r:id="rId2"/>
              </a:rPr>
              <a:t>https://www.youtube.com/watch?v=X2QCaN41q5U</a:t>
            </a:r>
            <a:endParaRPr lang="en-US" altLang="ja-JP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ja-JP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2004</a:t>
            </a: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年</a:t>
            </a:r>
            <a:r>
              <a:rPr lang="en-US" altLang="ja-JP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月</a:t>
            </a:r>
            <a:r>
              <a:rPr lang="en-US" altLang="ja-JP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日至</a:t>
            </a:r>
            <a:r>
              <a:rPr lang="en-US" altLang="ja-JP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5</a:t>
            </a: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月</a:t>
            </a:r>
            <a:r>
              <a:rPr lang="en-US" altLang="ja-JP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17</a:t>
            </a: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日，多名大學生集結在中正紀念堂靜坐抗議。質疑</a:t>
            </a:r>
            <a:r>
              <a:rPr lang="en-US" altLang="ja-JP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2004</a:t>
            </a: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年總統選舉疑似不公，抗議總統陳水扁當時在</a:t>
            </a:r>
            <a:r>
              <a:rPr lang="en-US" altLang="ja-JP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319</a:t>
            </a: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槍擊案並未將真相交代。</a:t>
            </a:r>
            <a:endParaRPr lang="en-US" altLang="ja-JP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998D5F-2A03-9049-B79B-FF2C32DFC1F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5649" y="2475185"/>
            <a:ext cx="3849903" cy="293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0984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1A739-28FD-934B-8738-95F55C182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新野百合學運的五大訴求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D161B4-86FB-D74D-85F4-95576EE042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559" y="2351255"/>
            <a:ext cx="10625958" cy="3860362"/>
          </a:xfrm>
        </p:spPr>
        <p:txBody>
          <a:bodyPr>
            <a:noAutofit/>
          </a:bodyPr>
          <a:lstStyle/>
          <a:p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要求扁連宋對過去四年憲政僵局、政治亂象，向人民道歉。</a:t>
            </a:r>
          </a:p>
          <a:p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以特別法成立真相調查委員會，調查</a:t>
            </a:r>
            <a:r>
              <a:rPr lang="en-US" altLang="ja-JP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319</a:t>
            </a: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槍擊案。</a:t>
            </a:r>
          </a:p>
          <a:p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立即通過族群平等法，並設族群平等委員會。</a:t>
            </a:r>
          </a:p>
          <a:p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要求陳水扁對破壞行政中立、不當操控媒體、不尊重國會、違背憲政精神公開道歉。</a:t>
            </a:r>
          </a:p>
          <a:p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要求陳水扁公開承諾恪遵中華民國憲法，立即組成聯合政府，年底國會改選後，尊重國會多數黨組閣。</a:t>
            </a:r>
            <a:endParaRPr lang="en-US" altLang="ja-JP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1"/>
            <a:r>
              <a:rPr lang="ja-JP" altLang="en-US" sz="2200">
                <a:latin typeface="PMingLiU" panose="02020500000000000000" pitchFamily="18" charset="-120"/>
                <a:ea typeface="PMingLiU" panose="02020500000000000000" pitchFamily="18" charset="-120"/>
              </a:rPr>
              <a:t>最後以學生與支持者在</a:t>
            </a:r>
            <a:r>
              <a:rPr lang="en-US" altLang="ja-JP" sz="2200" dirty="0">
                <a:latin typeface="PMingLiU" panose="02020500000000000000" pitchFamily="18" charset="-120"/>
                <a:ea typeface="PMingLiU" panose="02020500000000000000" pitchFamily="18" charset="-120"/>
              </a:rPr>
              <a:t>5</a:t>
            </a:r>
            <a:r>
              <a:rPr lang="ja-JP" altLang="en-US" sz="2200">
                <a:latin typeface="PMingLiU" panose="02020500000000000000" pitchFamily="18" charset="-120"/>
                <a:ea typeface="PMingLiU" panose="02020500000000000000" pitchFamily="18" charset="-120"/>
              </a:rPr>
              <a:t>月</a:t>
            </a:r>
            <a:r>
              <a:rPr lang="en-US" altLang="ja-JP" sz="2200" dirty="0">
                <a:latin typeface="PMingLiU" panose="02020500000000000000" pitchFamily="18" charset="-120"/>
                <a:ea typeface="PMingLiU" panose="02020500000000000000" pitchFamily="18" charset="-120"/>
              </a:rPr>
              <a:t>17</a:t>
            </a:r>
            <a:r>
              <a:rPr lang="ja-JP" altLang="en-US" sz="2200">
                <a:latin typeface="PMingLiU" panose="02020500000000000000" pitchFamily="18" charset="-120"/>
                <a:ea typeface="PMingLiU" panose="02020500000000000000" pitchFamily="18" charset="-120"/>
              </a:rPr>
              <a:t>日被警察強制驅離為止。</a:t>
            </a:r>
            <a:endParaRPr lang="en-US" sz="22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7917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A0923-87FD-A048-AEA3-582467173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>
                <a:latin typeface="PMingLiU" panose="02020500000000000000" pitchFamily="18" charset="-120"/>
                <a:ea typeface="PMingLiU" panose="02020500000000000000" pitchFamily="18" charset="-120"/>
              </a:rPr>
              <a:t>2008 </a:t>
            </a:r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野草莓學運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FA842-2D3E-E14F-8792-8F87A531A8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386" y="2603500"/>
            <a:ext cx="8324193" cy="3718472"/>
          </a:xfrm>
        </p:spPr>
        <p:txBody>
          <a:bodyPr>
            <a:normAutofit lnSpcReduction="10000"/>
          </a:bodyPr>
          <a:lstStyle/>
          <a:p>
            <a:r>
              <a:rPr lang="en-US" altLang="ja-JP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2008</a:t>
            </a: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年中共海峽兩岸關係協會會長陳雲林訪台期間，有許多社團或公民欲對其直接表達政治意見。</a:t>
            </a:r>
            <a:endParaRPr lang="en-US" altLang="ja-JP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警政署聲稱接獲情資將有千名民眾至桃園機場丟雞蛋抗議，警方緊急決定全面淨空桃園機場，從機場至圓山飯店的道路全面交通管制。</a:t>
            </a:r>
            <a:endParaRPr lang="en-US" altLang="ja-JP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民眾認為警方維安過當，侵害到抗議團體或個人的人身自由、言論自由與集會遊行等公民權益，引起學生及公民團體抗議。</a:t>
            </a:r>
            <a:endParaRPr lang="en-US" altLang="ja-JP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國民黨員劉柏煙老先生在野草莓運動現場自焚抗議。</a:t>
            </a:r>
            <a:endParaRPr lang="en-US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3621A6-B853-D046-85B3-906CED1F8D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9033" y="2603500"/>
            <a:ext cx="2476500" cy="278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462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A0923-87FD-A048-AEA3-582467173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野草莓學運的訴求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FA842-2D3E-E14F-8792-8F87A531A8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855" y="2603500"/>
            <a:ext cx="7709338" cy="3416300"/>
          </a:xfrm>
        </p:spPr>
        <p:txBody>
          <a:bodyPr>
            <a:normAutofit/>
          </a:bodyPr>
          <a:lstStyle/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中華民國總統馬英九和行政院長劉兆玄必須公開向國人道歉。</a:t>
            </a:r>
          </a:p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警政署長王卓鈞、國安局長蔡朝明，應立刻下臺。</a:t>
            </a:r>
          </a:p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立法院立即修改限縮人民權利的「集會遊行法」 。</a:t>
            </a:r>
            <a:endParaRPr lang="en-US" altLang="ja-JP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895603-6851-114D-BE8A-2A0F988BA4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1465" y="2603500"/>
            <a:ext cx="2870200" cy="287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633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A0923-87FD-A048-AEA3-582467173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回應野草莓學運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FA842-2D3E-E14F-8792-8F87A531A8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855" y="2603500"/>
            <a:ext cx="7709338" cy="3416300"/>
          </a:xfrm>
        </p:spPr>
        <p:txBody>
          <a:bodyPr>
            <a:normAutofit/>
          </a:bodyPr>
          <a:lstStyle/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行政院通過集會遊行法修正草案，許可制改成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5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日前報備，禁制區改設安全距離，限縮警察命令解散權，將刑罰條例回歸至普通刑法，刪除集會遊行不得主張共產主義或分裂國土的規定。</a:t>
            </a:r>
            <a:endParaRPr lang="en-US" altLang="ja-JP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野草莓運動批評新制度是「換湯不換藥」 。</a:t>
            </a:r>
            <a:endParaRPr lang="en-US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895603-6851-114D-BE8A-2A0F988BA4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1465" y="2603500"/>
            <a:ext cx="2870200" cy="287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0811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6C2C4-D09A-DD48-9F10-FC5A74D0B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244" y="784482"/>
            <a:ext cx="4864515" cy="706964"/>
          </a:xfrm>
        </p:spPr>
        <p:txBody>
          <a:bodyPr/>
          <a:lstStyle/>
          <a:p>
            <a:r>
              <a:rPr lang="en-US" altLang="ja-JP" dirty="0">
                <a:latin typeface="PMingLiU" panose="02020500000000000000" pitchFamily="18" charset="-120"/>
                <a:ea typeface="PMingLiU" panose="02020500000000000000" pitchFamily="18" charset="-120"/>
              </a:rPr>
              <a:t>2012 </a:t>
            </a:r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反媒體壟斷運動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02120D-FD40-8E43-9636-222744942C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9104" y="2427891"/>
            <a:ext cx="6101255" cy="4051738"/>
          </a:xfrm>
        </p:spPr>
        <p:txBody>
          <a:bodyPr>
            <a:normAutofit/>
          </a:bodyPr>
          <a:lstStyle/>
          <a:p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又稱反媒體巨獸運動。</a:t>
            </a:r>
            <a:endParaRPr lang="en-US" altLang="ja-JP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旺旺集團先後併購</a:t>
            </a:r>
            <a:r>
              <a:rPr lang="en-US" altLang="ja-JP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《</a:t>
            </a: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中國時報</a:t>
            </a:r>
            <a:r>
              <a:rPr lang="en-US" altLang="ja-JP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》</a:t>
            </a: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、</a:t>
            </a:r>
            <a:r>
              <a:rPr lang="en-US" altLang="ja-JP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《</a:t>
            </a: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中天電視台</a:t>
            </a:r>
            <a:r>
              <a:rPr lang="en-US" altLang="ja-JP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》</a:t>
            </a: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、</a:t>
            </a:r>
            <a:r>
              <a:rPr lang="en-US" altLang="ja-JP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《</a:t>
            </a: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中國電視</a:t>
            </a:r>
            <a:r>
              <a:rPr lang="en-US" altLang="ja-JP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》</a:t>
            </a: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，旺旺集團的營運重心及主要獲利來源皆在中國大陸，僅中國大陸即開設有</a:t>
            </a:r>
            <a:r>
              <a:rPr lang="en-US" altLang="ja-JP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40</a:t>
            </a: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家以上的分公司、</a:t>
            </a:r>
            <a:r>
              <a:rPr lang="en-US" altLang="ja-JP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110</a:t>
            </a: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家以上的工廠。</a:t>
            </a:r>
            <a:endParaRPr lang="en-US" altLang="ja-JP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ja-JP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2012</a:t>
            </a: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年，</a:t>
            </a:r>
            <a:r>
              <a:rPr lang="en-US" altLang="ja-JP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《</a:t>
            </a: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華盛頓郵報</a:t>
            </a:r>
            <a:r>
              <a:rPr lang="en-US" altLang="ja-JP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》</a:t>
            </a: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採訪旺旺集團主席蔡衍明，蔡衍明認為六四事件並沒有人死亡。</a:t>
            </a:r>
            <a:endParaRPr lang="en-US" altLang="ja-JP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6AA086-6D6B-BB4B-8A82-033F18A26F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90" y="1844566"/>
            <a:ext cx="4635062" cy="4635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4422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6C2C4-D09A-DD48-9F10-FC5A74D0B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244" y="784482"/>
            <a:ext cx="4864515" cy="706964"/>
          </a:xfrm>
        </p:spPr>
        <p:txBody>
          <a:bodyPr/>
          <a:lstStyle/>
          <a:p>
            <a:r>
              <a:rPr lang="en-US" altLang="ja-JP" dirty="0">
                <a:latin typeface="PMingLiU" panose="02020500000000000000" pitchFamily="18" charset="-120"/>
                <a:ea typeface="PMingLiU" panose="02020500000000000000" pitchFamily="18" charset="-120"/>
              </a:rPr>
              <a:t>2012 </a:t>
            </a:r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反媒體壟斷運動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02120D-FD40-8E43-9636-222744942C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244" y="2710099"/>
            <a:ext cx="6109214" cy="3674935"/>
          </a:xfrm>
        </p:spPr>
        <p:txBody>
          <a:bodyPr>
            <a:normAutofit/>
          </a:bodyPr>
          <a:lstStyle/>
          <a:p>
            <a:r>
              <a:rPr lang="en-US" altLang="ja-JP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2012</a:t>
            </a: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年</a:t>
            </a:r>
            <a:r>
              <a:rPr lang="en-US" altLang="ja-JP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7</a:t>
            </a: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月起，多個團體透過臉書發起反媒體壟斷活動，呼籲大家拒看中視、不買中時。</a:t>
            </a:r>
            <a:endParaRPr lang="en-US" altLang="ja-JP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包括台大、清大等</a:t>
            </a:r>
            <a:r>
              <a:rPr lang="en-US" altLang="ja-JP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30</a:t>
            </a: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餘個學生社團，在網路上組成反媒體巨獸青年聯盟，要求制定反媒體壟斷法，以維護台灣新聞自由、反對媒體壟斷、防止中華人民共和國企業與台灣財團控制台灣媒體為主要訴求。</a:t>
            </a:r>
            <a:endParaRPr lang="en-US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C30EAA-E766-214E-B3FC-B4EFC5376B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1458" y="3394365"/>
            <a:ext cx="4499795" cy="3179855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83607EA-0578-2543-A348-3EE1C465D02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2320" y="241262"/>
            <a:ext cx="3192658" cy="3153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8853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BD5F9-ABE2-4941-9772-D1329EDD3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MingLiU" panose="02020500000000000000" pitchFamily="18" charset="-120"/>
                <a:ea typeface="PMingLiU" panose="02020500000000000000" pitchFamily="18" charset="-120"/>
              </a:rPr>
              <a:t>2014 </a:t>
            </a:r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太陽花學運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18AD66-64D9-CF4D-865F-646466E3F5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153" y="2445188"/>
            <a:ext cx="5123792" cy="4018674"/>
          </a:xfrm>
        </p:spPr>
        <p:txBody>
          <a:bodyPr>
            <a:normAutofit lnSpcReduction="10000"/>
          </a:bodyPr>
          <a:lstStyle/>
          <a:p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又被稱作</a:t>
            </a:r>
            <a:r>
              <a:rPr lang="en-US" altLang="ja-JP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318</a:t>
            </a: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學運、佔領國會事件</a:t>
            </a:r>
            <a:endParaRPr lang="en-US" altLang="ja-JP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抗議運動的主要原因在於</a:t>
            </a:r>
            <a:r>
              <a:rPr lang="en-US" altLang="ja-JP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《</a:t>
            </a: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海峽兩岸服務貿易協議</a:t>
            </a:r>
            <a:r>
              <a:rPr lang="en-US" altLang="ja-JP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》</a:t>
            </a: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遭強行通過審查，而該協議被反對者視為將損害自身經濟，並且強化中共的影響力。</a:t>
            </a:r>
            <a:endParaRPr lang="en-US" altLang="ja-JP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向日葵是「希望」的象徵，或者代表需要陽光進入黑箱作業的運動精神。</a:t>
            </a:r>
            <a:endParaRPr lang="en-US" altLang="ja-JP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ja-JP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2016</a:t>
            </a: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年民進黨政府再度執政後，兩岸服貿協議被擱置至今。</a:t>
            </a:r>
            <a:endParaRPr lang="en-US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29320B-7030-7C48-BA43-D1B81C2840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8193" y="2445188"/>
            <a:ext cx="5605136" cy="37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8630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63391-0B00-834C-9AA6-D85206A56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A35B1D-A7A8-C747-8E50-59DADDF782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E8144E-CBFD-EF4F-93C7-1B6328FDF8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5673" y="425450"/>
            <a:ext cx="7200900" cy="60071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682161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FE402-8C04-494B-AF99-62A0F149A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>
                <a:latin typeface="PMingLiU" panose="02020500000000000000" pitchFamily="18" charset="-120"/>
                <a:ea typeface="PMingLiU" panose="02020500000000000000" pitchFamily="18" charset="-120"/>
              </a:rPr>
              <a:t>《</a:t>
            </a:r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為主作見證</a:t>
            </a:r>
            <a:r>
              <a:rPr lang="en-US" altLang="ja-JP" dirty="0">
                <a:latin typeface="PMingLiU" panose="02020500000000000000" pitchFamily="18" charset="-120"/>
                <a:ea typeface="PMingLiU" panose="02020500000000000000" pitchFamily="18" charset="-120"/>
              </a:rPr>
              <a:t>》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8E12F3-9825-8741-A4E2-AD1501F6FD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9FE0B4-3FFA-444F-A6A6-B5430D2E91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678" y="2146300"/>
            <a:ext cx="8851900" cy="433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9270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7318A-8C46-2E41-9C40-614BF3808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>
                <a:latin typeface="PMingLiU" panose="02020500000000000000" pitchFamily="18" charset="-120"/>
                <a:ea typeface="PMingLiU" panose="02020500000000000000" pitchFamily="18" charset="-120"/>
              </a:rPr>
              <a:t>《</a:t>
            </a:r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為主作見證</a:t>
            </a:r>
            <a:r>
              <a:rPr lang="en-US" altLang="ja-JP" dirty="0">
                <a:latin typeface="PMingLiU" panose="02020500000000000000" pitchFamily="18" charset="-120"/>
                <a:ea typeface="PMingLiU" panose="02020500000000000000" pitchFamily="18" charset="-120"/>
              </a:rPr>
              <a:t>》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D906A-6EBE-F348-B854-3F64FC928D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10038563" cy="3416300"/>
          </a:xfrm>
        </p:spPr>
        <p:txBody>
          <a:bodyPr>
            <a:noAutofit/>
          </a:bodyPr>
          <a:lstStyle/>
          <a:p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作為基督徒，有任何困難我都和太太祈禱，然後就打開聖經尋找啟示，有牧師笑我說，我怎麼用這種方式看聖經？好像到廟裡抽籤似的。我想想確實也很好笑，不是很正確方式，但上帝就是這麼奇妙的帶領。我擔任總統</a:t>
            </a:r>
            <a:r>
              <a:rPr lang="en-US" altLang="ja-JP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12</a:t>
            </a: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年，為何有辦法推翻威權體制，讓台灣民主化、自由化，不再是帝制的傳承，這麼艱困的改革怎麼能夠順利進行？我希望藉這本書讓大家了解，是因為有上帝與我同在。</a:t>
            </a:r>
          </a:p>
          <a:p>
            <a:endParaRPr lang="ja-JP" altLang="en-US" sz="2400"/>
          </a:p>
          <a:p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文章來源：基督教論壇報 </a:t>
            </a:r>
            <a:r>
              <a:rPr lang="en-US" sz="2400" dirty="0"/>
              <a:t>https://</a:t>
            </a:r>
            <a:r>
              <a:rPr lang="en-US" sz="2400" dirty="0" err="1"/>
              <a:t>www.ct.org.tw</a:t>
            </a:r>
            <a:r>
              <a:rPr lang="en-US" sz="2400" dirty="0"/>
              <a:t>/1239105#ixzz6BPymw5ix</a:t>
            </a:r>
          </a:p>
        </p:txBody>
      </p:sp>
    </p:spTree>
    <p:extLst>
      <p:ext uri="{BB962C8B-B14F-4D97-AF65-F5344CB8AC3E}">
        <p14:creationId xmlns:p14="http://schemas.microsoft.com/office/powerpoint/2010/main" val="11992599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7318A-8C46-2E41-9C40-614BF3808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>
                <a:latin typeface="PMingLiU" panose="02020500000000000000" pitchFamily="18" charset="-120"/>
                <a:ea typeface="PMingLiU" panose="02020500000000000000" pitchFamily="18" charset="-120"/>
              </a:rPr>
              <a:t>《</a:t>
            </a:r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為主作見證</a:t>
            </a:r>
            <a:r>
              <a:rPr lang="en-US" altLang="ja-JP" dirty="0">
                <a:latin typeface="PMingLiU" panose="02020500000000000000" pitchFamily="18" charset="-120"/>
                <a:ea typeface="PMingLiU" panose="02020500000000000000" pitchFamily="18" charset="-120"/>
              </a:rPr>
              <a:t>》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D906A-6EBE-F348-B854-3F64FC928D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10038563" cy="3416300"/>
          </a:xfrm>
        </p:spPr>
        <p:txBody>
          <a:bodyPr>
            <a:noAutofit/>
          </a:bodyPr>
          <a:lstStyle/>
          <a:p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我受浸那晚，上帝啟示我</a:t>
            </a:r>
            <a:r>
              <a:rPr lang="en-US" altLang="ja-JP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60</a:t>
            </a: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歲時應該到山地去傳道，我就牢牢記在心裡；但當我</a:t>
            </a:r>
            <a:r>
              <a:rPr lang="en-US" altLang="ja-JP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60</a:t>
            </a: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歲時，正好蔣經國要我接任副總統職位，這讓我感到十分頭痛苦惱，怎麼辦？當時周聯華牧師寫了信給我和我太太，他說，「雖然上帝要你到山地傳教，但現在國家更需要你，你當副總統的影響比去山地傳教更大，應該先去當副總統，再考慮當傳道人問題。」周牧師的信很長，有諸多提醒，我原本思考個人對副總統一職並沒有特別渴求，認為把事情做好最重要，但看完了這封信後，讓我得以下定決心先做好副總統的工作。</a:t>
            </a:r>
          </a:p>
          <a:p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文章來源：基督教論壇報 </a:t>
            </a:r>
            <a:r>
              <a:rPr lang="en-US" altLang="ja-JP" sz="2400" dirty="0">
                <a:latin typeface="PMingLiU" panose="02020500000000000000" pitchFamily="18" charset="-120"/>
                <a:ea typeface="PMingLiU" panose="02020500000000000000" pitchFamily="18" charset="-120"/>
                <a:hlinkClick r:id="rId2"/>
              </a:rPr>
              <a:t>https://www.ct.org.tw/1239113#ixzz6BQTRVPG4</a:t>
            </a:r>
            <a:r>
              <a:rPr lang="en-US" altLang="ja-JP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803815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7318A-8C46-2E41-9C40-614BF3808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《</a:t>
            </a:r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為主作見證</a:t>
            </a:r>
            <a:r>
              <a:rPr lang="en-US" altLang="ja-JP" dirty="0">
                <a:latin typeface="PMingLiU" panose="02020500000000000000" pitchFamily="18" charset="-120"/>
                <a:ea typeface="PMingLiU" panose="02020500000000000000" pitchFamily="18" charset="-120"/>
              </a:rPr>
              <a:t>》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D906A-6EBE-F348-B854-3F64FC928D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10038563" cy="3416300"/>
          </a:xfrm>
        </p:spPr>
        <p:txBody>
          <a:bodyPr>
            <a:noAutofit/>
          </a:bodyPr>
          <a:lstStyle/>
          <a:p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上帝啟示我、引導我，但如何找到方法真正去施行是一大問題。我個人對很多事務涉略很多，我會去找到合適的方法，但當然這方法不能和上帝的意旨有太大差距，我的關鍵思考是，我這樣做是否是為老百姓？是否是為國家？我記得長老教會的葉啟祥牧師</a:t>
            </a:r>
            <a:r>
              <a:rPr lang="en-US" altLang="ja-JP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1990</a:t>
            </a: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年三月參加學運時，那是他第一次和我相遇，當時學生們抗議國民大會擴權，我當時也正遭逢黨內排山倒海的抗拒，我直接回答學生的疑問說：「我有權力解散國民大會嗎？」</a:t>
            </a:r>
          </a:p>
        </p:txBody>
      </p:sp>
    </p:spTree>
    <p:extLst>
      <p:ext uri="{BB962C8B-B14F-4D97-AF65-F5344CB8AC3E}">
        <p14:creationId xmlns:p14="http://schemas.microsoft.com/office/powerpoint/2010/main" val="25421598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7318A-8C46-2E41-9C40-614BF3808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>
                <a:latin typeface="PMingLiU" panose="02020500000000000000" pitchFamily="18" charset="-120"/>
                <a:ea typeface="PMingLiU" panose="02020500000000000000" pitchFamily="18" charset="-120"/>
              </a:rPr>
              <a:t>《</a:t>
            </a:r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為主作見證</a:t>
            </a:r>
            <a:r>
              <a:rPr lang="en-US" altLang="ja-JP" dirty="0">
                <a:latin typeface="PMingLiU" panose="02020500000000000000" pitchFamily="18" charset="-120"/>
                <a:ea typeface="PMingLiU" panose="02020500000000000000" pitchFamily="18" charset="-120"/>
              </a:rPr>
              <a:t>》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D906A-6EBE-F348-B854-3F64FC928D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10038563" cy="3416300"/>
          </a:xfrm>
        </p:spPr>
        <p:txBody>
          <a:bodyPr>
            <a:noAutofit/>
          </a:bodyPr>
          <a:lstStyle/>
          <a:p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當時葉牧師相當訝異，因為當學生的他們並不了解，這種事沒那麼簡單，還有一段長遠的路要走。</a:t>
            </a:r>
          </a:p>
          <a:p>
            <a:r>
              <a:rPr lang="en-US" altLang="ja-JP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17</a:t>
            </a: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年後，他有機會訪問我，問我：「很多人說你權謀，權謀和信仰是有衝突的，你怎麼看？」我也直接了當回他說：「我有權謀嗎？」、「事情該怎麼樣就怎麼樣！」我的回答一樣出乎他意料。</a:t>
            </a:r>
          </a:p>
        </p:txBody>
      </p:sp>
    </p:spTree>
    <p:extLst>
      <p:ext uri="{BB962C8B-B14F-4D97-AF65-F5344CB8AC3E}">
        <p14:creationId xmlns:p14="http://schemas.microsoft.com/office/powerpoint/2010/main" val="5625297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63FC7-DDB7-E64D-A261-6EBDD8D2E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對李登輝的批評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F46F05-18B3-5049-8405-E28BE571E5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918" y="2603500"/>
            <a:ext cx="10767848" cy="3781534"/>
          </a:xfrm>
        </p:spPr>
        <p:txBody>
          <a:bodyPr>
            <a:normAutofit lnSpcReduction="10000"/>
          </a:bodyPr>
          <a:lstStyle/>
          <a:p>
            <a:r>
              <a:rPr lang="en-US" altLang="ja-JP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1999</a:t>
            </a: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年</a:t>
            </a:r>
            <a:r>
              <a:rPr lang="en-US" altLang="ja-JP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7</a:t>
            </a: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月，李登輝在接受德國之聲錄影專訪的時候，提到海峽兩岸的關係是「特殊的國與國關係」，這就是著名的「兩國論」。</a:t>
            </a:r>
            <a:endParaRPr lang="en-US" altLang="ja-JP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ja-JP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1999</a:t>
            </a: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年，李登輝在卸任總統前一年出版</a:t>
            </a:r>
            <a:r>
              <a:rPr lang="en-US" altLang="ja-JP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《</a:t>
            </a: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臺灣的主張</a:t>
            </a:r>
            <a:r>
              <a:rPr lang="en-US" altLang="ja-JP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》</a:t>
            </a: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一書，他說：一、定義臺灣為中華民國在臺灣；二、分割中國為七部分（臺灣、西藏、新疆、蒙古、華南、華北、東北），各自競爭發展以維持安定。後者即引起軒然大波的「中國七塊論」 。</a:t>
            </a:r>
            <a:endParaRPr lang="en-US" altLang="ja-JP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ja-JP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2000</a:t>
            </a: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年大選，李登輝排擠民意支持高企的宋楚瑜，強行推連戰為總統候選人，宋楚瑜宣佈以無黨籍身份參選，最後陳水扁勝出。</a:t>
            </a:r>
            <a:endParaRPr lang="en-US" altLang="ja-JP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ja-JP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2015</a:t>
            </a: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年李登輝在日本外國記者協會舉行的記者會上表示，釣魚島是日本領土而不屬於臺灣，引起極大反彈。</a:t>
            </a:r>
            <a:endParaRPr lang="en-US" altLang="ja-JP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en-US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500727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A8F62-C118-824D-B971-5E3F9AF73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中天新聞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CED73C-A7F8-014F-BDE8-8BEBD4939D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608F94-6A01-B24E-B7B2-7FFA8644F2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113" y="1680632"/>
            <a:ext cx="8612418" cy="490447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742203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A8F62-C118-824D-B971-5E3F9AF73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中天新聞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CED73C-A7F8-014F-BDE8-8BEBD4939D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7686B7-1463-6848-A069-4AF6A3B98F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6112" y="626226"/>
            <a:ext cx="8293100" cy="5638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37174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A8F62-C118-824D-B971-5E3F9AF73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中天新聞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CED73C-A7F8-014F-BDE8-8BEBD4939D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B7CA63-F8D7-9B4B-8595-74F65AD876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839" y="1327150"/>
            <a:ext cx="8343900" cy="48133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270433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A8F62-C118-824D-B971-5E3F9AF73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中天新聞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CED73C-A7F8-014F-BDE8-8BEBD4939D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64D2D1-3F97-CC40-BD4D-82F08A3768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5711" y="673678"/>
            <a:ext cx="8407400" cy="56769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831982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A2323-2DFC-2640-B9A4-19942DA47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中天新聞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AA68CE-FD0C-5E47-ACA4-58C16668A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207A3E-59A1-E244-9F6D-0741BD1EB1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0367" y="615027"/>
            <a:ext cx="8483600" cy="57277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885523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A2323-2DFC-2640-B9A4-19942DA47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060" y="650702"/>
            <a:ext cx="8761413" cy="706964"/>
          </a:xfrm>
        </p:spPr>
        <p:txBody>
          <a:bodyPr/>
          <a:lstStyle/>
          <a:p>
            <a:r>
              <a:rPr lang="ja-JP" altLang="en-US"/>
              <a:t>中天兩岸中國夢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AA68CE-FD0C-5E47-ACA4-58C16668A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045160-15E4-5046-94D3-1CD2C51DB7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2700" y="484447"/>
            <a:ext cx="8369300" cy="56896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901730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A2323-2DFC-2640-B9A4-19942DA47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060" y="650702"/>
            <a:ext cx="8761413" cy="706964"/>
          </a:xfrm>
        </p:spPr>
        <p:txBody>
          <a:bodyPr/>
          <a:lstStyle/>
          <a:p>
            <a:r>
              <a:rPr lang="ja-JP" altLang="en-US"/>
              <a:t>中天兩岸中國夢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AA68CE-FD0C-5E47-ACA4-58C16668A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80E77-6805-F944-8817-3C6B9994C5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3746" y="484452"/>
            <a:ext cx="8318500" cy="56642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385707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A2323-2DFC-2640-B9A4-19942DA47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060" y="650702"/>
            <a:ext cx="8761413" cy="706964"/>
          </a:xfrm>
        </p:spPr>
        <p:txBody>
          <a:bodyPr/>
          <a:lstStyle/>
          <a:p>
            <a:r>
              <a:rPr lang="ja-JP" altLang="en-US"/>
              <a:t>中天兩岸中國夢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AA68CE-FD0C-5E47-ACA4-58C16668A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D15B2D-8B3F-AC42-A647-AADF39A350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0800" y="650702"/>
            <a:ext cx="8331200" cy="57023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176671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A2323-2DFC-2640-B9A4-19942DA47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060" y="650702"/>
            <a:ext cx="8761413" cy="706964"/>
          </a:xfrm>
        </p:spPr>
        <p:txBody>
          <a:bodyPr/>
          <a:lstStyle/>
          <a:p>
            <a:r>
              <a:rPr lang="ja-JP" altLang="en-US"/>
              <a:t>中天兩岸中國夢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AA68CE-FD0C-5E47-ACA4-58C16668A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hlinkClick r:id="rId2"/>
            <a:extLst>
              <a:ext uri="{FF2B5EF4-FFF2-40B4-BE49-F238E27FC236}">
                <a16:creationId xmlns:a16="http://schemas.microsoft.com/office/drawing/2014/main" id="{342705E3-366B-D34B-BA68-79BD2E2CE2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1600" y="355600"/>
            <a:ext cx="8280400" cy="56642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775790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5B7C5-72A3-364F-83FB-6BCA945FA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067" y="873916"/>
            <a:ext cx="2585774" cy="706964"/>
          </a:xfrm>
        </p:spPr>
        <p:txBody>
          <a:bodyPr/>
          <a:lstStyle/>
          <a:p>
            <a:r>
              <a:rPr lang="ja-JP" altLang="en-US"/>
              <a:t>中時電子報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1D55BD-8521-EE44-A959-58505F3005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AD96BB-954A-C74E-BCBE-0ACB4A5F02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9542" y="1718341"/>
            <a:ext cx="9105575" cy="471571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542944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5B7C5-72A3-364F-83FB-6BCA945FA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067" y="873916"/>
            <a:ext cx="2585774" cy="706964"/>
          </a:xfrm>
        </p:spPr>
        <p:txBody>
          <a:bodyPr/>
          <a:lstStyle/>
          <a:p>
            <a:r>
              <a:rPr lang="ja-JP" altLang="en-US"/>
              <a:t>中時電子報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1D55BD-8521-EE44-A959-58505F3005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03D9E5-40C0-CF42-A48A-FDD0C7E82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1841" y="573577"/>
            <a:ext cx="8082457" cy="57939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367790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5B7C5-72A3-364F-83FB-6BCA945FA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067" y="873916"/>
            <a:ext cx="2585774" cy="706964"/>
          </a:xfrm>
        </p:spPr>
        <p:txBody>
          <a:bodyPr/>
          <a:lstStyle/>
          <a:p>
            <a:r>
              <a:rPr lang="ja-JP" altLang="en-US"/>
              <a:t>中時電子報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1D55BD-8521-EE44-A959-58505F300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10183606" cy="3416300"/>
          </a:xfrm>
        </p:spPr>
        <p:txBody>
          <a:bodyPr>
            <a:normAutofit fontScale="92500"/>
          </a:bodyPr>
          <a:lstStyle/>
          <a:p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《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國家利益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》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這篇由美國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《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防務新聞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》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駐亞洲記者站主任顏文德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(Wendell Minnick)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發表的文章說，對美國而言，兩岸如果統一，美國不只是在亞洲失去一個擁有民主體制的朋友，美國還擔憂中共可能利用台灣的軍事基地發動戰爭，這對美國亞太戰略將是一場噩夢。</a:t>
            </a:r>
            <a:endParaRPr lang="en-US" altLang="ja-JP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中國視日本、台灣及菲律賓為一堵長城，美國軍事專家科爾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(</a:t>
            </a:r>
            <a:r>
              <a:rPr 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Bernard Cole)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把它稱為「海上長城」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(</a:t>
            </a:r>
            <a:r>
              <a:rPr 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The Great Wall at Sea) ，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對中共空軍和海軍來說，這裡的地理條件難以跨越，「北京除了拿下台灣外沒有其他選擇」</a:t>
            </a:r>
            <a:endParaRPr lang="en-US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742036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5B7C5-72A3-364F-83FB-6BCA945FA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067" y="873916"/>
            <a:ext cx="2585774" cy="706964"/>
          </a:xfrm>
        </p:spPr>
        <p:txBody>
          <a:bodyPr/>
          <a:lstStyle/>
          <a:p>
            <a:r>
              <a:rPr lang="ja-JP" altLang="en-US"/>
              <a:t>中時電子報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1D55BD-8521-EE44-A959-58505F300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10183606" cy="3416300"/>
          </a:xfrm>
        </p:spPr>
        <p:txBody>
          <a:bodyPr>
            <a:normAutofit/>
          </a:bodyPr>
          <a:lstStyle/>
          <a:p>
            <a:endParaRPr lang="en-US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8B1C82-1C82-624E-9A9B-BD59B229FF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1841" y="736253"/>
            <a:ext cx="8089900" cy="56515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02305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5B7C5-72A3-364F-83FB-6BCA945FA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067" y="873916"/>
            <a:ext cx="2585774" cy="706964"/>
          </a:xfrm>
        </p:spPr>
        <p:txBody>
          <a:bodyPr/>
          <a:lstStyle/>
          <a:p>
            <a:r>
              <a:rPr lang="ja-JP" altLang="en-US"/>
              <a:t>中時電子報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1D55BD-8521-EE44-A959-58505F300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10183606" cy="3416300"/>
          </a:xfrm>
        </p:spPr>
        <p:txBody>
          <a:bodyPr>
            <a:normAutofit/>
          </a:bodyPr>
          <a:lstStyle/>
          <a:p>
            <a:endParaRPr lang="en-US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6F89C8-0D04-5C43-BA0E-966A9BD4CA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1060" y="873915"/>
            <a:ext cx="8140860" cy="532737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118530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7901C-23CF-0049-8747-D05D2A93F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韓國瑜支持愛家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0AA756-7BBE-2343-832A-754249B7C6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682" y="2459419"/>
            <a:ext cx="6053959" cy="3827079"/>
          </a:xfrm>
        </p:spPr>
        <p:txBody>
          <a:bodyPr>
            <a:normAutofit/>
          </a:bodyPr>
          <a:lstStyle/>
          <a:p>
            <a:r>
              <a:rPr lang="en-US" altLang="ja-JP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2018</a:t>
            </a: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年在反同性婚姻大會牧師說，你們若願意支持教會所提的三個愛家公投，你們就可以上台來接受眾牧者的禱告。</a:t>
            </a:r>
            <a:endParaRPr lang="en-US" altLang="ja-JP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韓上台後主動說：「牧師，我現在一題一題公開回答。」他拿著麥克風，面對全體會眾跟台下許多相機、攝影機，把愛家公投的內容都唸過一遍，回答「我同意」。牧者說他們感受到他的堅定與實在。</a:t>
            </a:r>
            <a:endParaRPr lang="en-US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B4453F-FF93-CC4B-9C4A-CC9D64549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1135" y="2601309"/>
            <a:ext cx="4493317" cy="3373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8938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7901C-23CF-0049-8747-D05D2A93F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韓國瑜支持愛家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0AA756-7BBE-2343-832A-754249B7C6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682" y="2459419"/>
            <a:ext cx="6763408" cy="3827079"/>
          </a:xfrm>
        </p:spPr>
        <p:txBody>
          <a:bodyPr>
            <a:normAutofit/>
          </a:bodyPr>
          <a:lstStyle/>
          <a:p>
            <a:r>
              <a:rPr lang="en-US" altLang="ja-JP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2018</a:t>
            </a: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年</a:t>
            </a:r>
            <a:r>
              <a:rPr lang="en-US" altLang="ja-JP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6</a:t>
            </a: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月</a:t>
            </a:r>
            <a:r>
              <a:rPr lang="en-US" altLang="ja-JP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16</a:t>
            </a: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日，家長聯盟舉辦「性平教育研習」，韓國瑜簽署了愛家公投支持同意書。</a:t>
            </a:r>
            <a:endParaRPr lang="en-US" altLang="ja-JP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en-US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4C23CE-CF73-8242-BBE2-15CDA68F26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6478" y="252248"/>
            <a:ext cx="3457574" cy="62864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80D376D-ABDA-C14F-971B-14D8BD389D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6291" y="3580740"/>
            <a:ext cx="4079198" cy="2819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8287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7901C-23CF-0049-8747-D05D2A93F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韓國瑜獲牧師祈福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0AA756-7BBE-2343-832A-754249B7C6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682" y="2459419"/>
            <a:ext cx="5896303" cy="3827079"/>
          </a:xfrm>
        </p:spPr>
        <p:txBody>
          <a:bodyPr>
            <a:normAutofit/>
          </a:bodyPr>
          <a:lstStyle/>
          <a:p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大選前國內外多名牧師及弟兄姊妹一起為韓國瑜禱告，希望他成為一名好領導者，帶領國家走向更康莊道路。</a:t>
            </a:r>
            <a:endParaRPr lang="en-US" altLang="ja-JP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高雄大使命教會舉辦「歡慶基督耶穌做王」 ，大會副主席王慕飛牧師說，「我們不單是為韓市長祝福，我們也為蔡英文總統祝福，我們沒有分藍綠立場，只求上帝親自揀選一位合祂心意的人，來帶領國家走未來的路」。</a:t>
            </a:r>
            <a:endParaRPr lang="en-US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DA7634-4E36-354E-B9C1-402EDA6B7C3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3406" y="2459420"/>
            <a:ext cx="5102772" cy="3827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5996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7901C-23CF-0049-8747-D05D2A93F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韓國瑜獲牧師祈福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0AA756-7BBE-2343-832A-754249B7C6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683" y="2603500"/>
            <a:ext cx="5864772" cy="3416300"/>
          </a:xfrm>
        </p:spPr>
        <p:txBody>
          <a:bodyPr>
            <a:normAutofit/>
          </a:bodyPr>
          <a:lstStyle/>
          <a:p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國外的阿根廷、加拿大的牧師替韓國瑜祈福，韓國瑜坐在舞台上，由牧師在額頭上抹油祝禱，並致贈「庶民韓粉挺國瑜」的布條給韓國瑜，會後韓國瑜在台上和牧師合唱「中華民國頌」。</a:t>
            </a:r>
            <a:endParaRPr lang="en-US" altLang="ja-JP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台北教牧送上大幅寫滿字跡的國旗給韓國瑜，誠心祝福韓效仿關羽能夠成就一番大事。</a:t>
            </a:r>
            <a:endParaRPr lang="en-US" altLang="ja-JP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0" indent="0">
              <a:buNone/>
            </a:pPr>
            <a:endParaRPr lang="en-US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2B9155-1735-3D40-B04D-E0A11711005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0041" y="2538029"/>
            <a:ext cx="4729655" cy="3547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1558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3A563-8F68-8E49-8334-4EFD6BD3D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基督教抹油祈福為韓國瑜祝禱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80E34-78E7-DE4B-BDFB-6DEC010D78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386" y="2603500"/>
            <a:ext cx="5707117" cy="3416300"/>
          </a:xfrm>
        </p:spPr>
        <p:txBody>
          <a:bodyPr>
            <a:normAutofit/>
          </a:bodyPr>
          <a:lstStyle/>
          <a:p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韓國瑜指出，在神的殿堂都是被神祝福的子民，他來到基督教會，心中充滿溫馨，短暫之間的沉澱、洗滌，離開教會，外面的世界尤其是政治層面，紛紛擾擾，內心此時此刻是祥和的，是寧靜的。</a:t>
            </a:r>
            <a:endParaRPr lang="en-US" altLang="ja-JP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sz="2400" dirty="0">
                <a:hlinkClick r:id="rId2"/>
              </a:rPr>
              <a:t>https://www.youtube.com/watch?v=PMWsIqxuhDM</a:t>
            </a:r>
            <a:endParaRPr lang="en-US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BAE0E6-D723-6540-B65D-FAD9F960BA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0841" y="2603500"/>
            <a:ext cx="4783079" cy="3303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5591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C6247-6675-4B40-A661-63BC6017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PMingLiU" panose="02020500000000000000" pitchFamily="18" charset="-120"/>
                <a:ea typeface="PMingLiU" panose="02020500000000000000" pitchFamily="18" charset="-120"/>
              </a:rPr>
              <a:t>長老會表態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B3F5D8-4DBC-E84C-9C36-9CF3A03F27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214" y="2603500"/>
            <a:ext cx="4414345" cy="3416300"/>
          </a:xfrm>
        </p:spPr>
        <p:txBody>
          <a:bodyPr>
            <a:normAutofit/>
          </a:bodyPr>
          <a:lstStyle/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長老教會台南中會牧師机嘉勝在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2019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年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5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月揚言不會支持總統蔡英文。</a:t>
            </a:r>
            <a:endParaRPr lang="en-US" altLang="ja-JP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5636CA-B240-C94E-BD82-EABB341AFB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8308" y="852433"/>
            <a:ext cx="6388100" cy="56261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601587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41B0B-DB76-8645-9377-D2EE3A991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長老教會分裂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C266D6-EA12-8E4B-9AD4-AAB895BF1F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4504867" cy="3416300"/>
          </a:xfrm>
        </p:spPr>
        <p:txBody>
          <a:bodyPr>
            <a:normAutofit/>
          </a:bodyPr>
          <a:lstStyle/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但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2019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年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10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月近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50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位牧長組成的「台灣基督長老教會國政訪問團」，上午前往總統府面見蔡，公開支持蔡競選連任。</a:t>
            </a:r>
            <a:endParaRPr lang="en-US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093E34-E9DB-A34E-AB10-D8C81D69F3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9793" y="2440808"/>
            <a:ext cx="5730733" cy="381810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573572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187</TotalTime>
  <Words>3700</Words>
  <Application>Microsoft Macintosh PowerPoint</Application>
  <PresentationFormat>Widescreen</PresentationFormat>
  <Paragraphs>108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6" baseType="lpstr">
      <vt:lpstr>PMingLiU</vt:lpstr>
      <vt:lpstr>Arial</vt:lpstr>
      <vt:lpstr>Century Gothic</vt:lpstr>
      <vt:lpstr>Wingdings 3</vt:lpstr>
      <vt:lpstr>Ion Boardroom</vt:lpstr>
      <vt:lpstr>台灣民主之路 II：                  由野百合到太陽花</vt:lpstr>
      <vt:lpstr>1990 野百合學運</vt:lpstr>
      <vt:lpstr>學生廣場文宣組發出《野百合的春天》</vt:lpstr>
      <vt:lpstr>野百合學運</vt:lpstr>
      <vt:lpstr>萬年國會</vt:lpstr>
      <vt:lpstr>2004 新野百合學運</vt:lpstr>
      <vt:lpstr>新野百合學運的五大訴求</vt:lpstr>
      <vt:lpstr>2008 野草莓學運</vt:lpstr>
      <vt:lpstr>野草莓學運的訴求</vt:lpstr>
      <vt:lpstr>回應野草莓學運</vt:lpstr>
      <vt:lpstr>2012 反媒體壟斷運動</vt:lpstr>
      <vt:lpstr>2012 反媒體壟斷運動</vt:lpstr>
      <vt:lpstr>2014 太陽花學運</vt:lpstr>
      <vt:lpstr>PowerPoint Presentation</vt:lpstr>
      <vt:lpstr>《為主作見證》</vt:lpstr>
      <vt:lpstr>《為主作見證》</vt:lpstr>
      <vt:lpstr>《為主作見證》</vt:lpstr>
      <vt:lpstr>《為主作見證》</vt:lpstr>
      <vt:lpstr>《為主作見證》</vt:lpstr>
      <vt:lpstr>對李登輝的批評</vt:lpstr>
      <vt:lpstr>中天新聞</vt:lpstr>
      <vt:lpstr>中天新聞</vt:lpstr>
      <vt:lpstr>中天新聞</vt:lpstr>
      <vt:lpstr>中天新聞</vt:lpstr>
      <vt:lpstr>中天新聞</vt:lpstr>
      <vt:lpstr>中天兩岸中國夢</vt:lpstr>
      <vt:lpstr>中天兩岸中國夢</vt:lpstr>
      <vt:lpstr>中天兩岸中國夢</vt:lpstr>
      <vt:lpstr>中天兩岸中國夢</vt:lpstr>
      <vt:lpstr>中時電子報</vt:lpstr>
      <vt:lpstr>中時電子報</vt:lpstr>
      <vt:lpstr>中時電子報</vt:lpstr>
      <vt:lpstr>中時電子報</vt:lpstr>
      <vt:lpstr>中時電子報</vt:lpstr>
      <vt:lpstr>韓國瑜支持愛家</vt:lpstr>
      <vt:lpstr>韓國瑜支持愛家</vt:lpstr>
      <vt:lpstr>韓國瑜獲牧師祈福</vt:lpstr>
      <vt:lpstr>韓國瑜獲牧師祈福</vt:lpstr>
      <vt:lpstr>基督教抹油祈福為韓國瑜祝禱</vt:lpstr>
      <vt:lpstr>長老會表態</vt:lpstr>
      <vt:lpstr>長老教會分裂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台灣民主之路 II</dc:title>
  <dc:creator>Chong Ho (Alex) Yu</dc:creator>
  <cp:lastModifiedBy>Chong Ho Yu</cp:lastModifiedBy>
  <cp:revision>112</cp:revision>
  <dcterms:created xsi:type="dcterms:W3CDTF">2020-01-18T20:56:01Z</dcterms:created>
  <dcterms:modified xsi:type="dcterms:W3CDTF">2024-08-18T05:25:15Z</dcterms:modified>
</cp:coreProperties>
</file>