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0" r:id="rId3"/>
    <p:sldId id="258" r:id="rId4"/>
    <p:sldId id="269" r:id="rId5"/>
    <p:sldId id="259" r:id="rId6"/>
    <p:sldId id="265" r:id="rId7"/>
    <p:sldId id="257" r:id="rId8"/>
    <p:sldId id="262" r:id="rId9"/>
    <p:sldId id="268" r:id="rId10"/>
    <p:sldId id="266" r:id="rId11"/>
    <p:sldId id="279" r:id="rId12"/>
    <p:sldId id="280" r:id="rId13"/>
    <p:sldId id="281" r:id="rId14"/>
    <p:sldId id="264" r:id="rId15"/>
    <p:sldId id="283" r:id="rId16"/>
    <p:sldId id="282" r:id="rId17"/>
    <p:sldId id="267" r:id="rId18"/>
    <p:sldId id="273" r:id="rId19"/>
    <p:sldId id="271" r:id="rId20"/>
    <p:sldId id="270" r:id="rId21"/>
    <p:sldId id="277" r:id="rId22"/>
    <p:sldId id="272" r:id="rId23"/>
    <p:sldId id="284" r:id="rId24"/>
    <p:sldId id="274" r:id="rId25"/>
    <p:sldId id="278" r:id="rId26"/>
    <p:sldId id="275" r:id="rId27"/>
    <p:sldId id="276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893" autoAdjust="0"/>
    <p:restoredTop sz="94660"/>
  </p:normalViewPr>
  <p:slideViewPr>
    <p:cSldViewPr snapToGrid="0">
      <p:cViewPr varScale="1">
        <p:scale>
          <a:sx n="71" d="100"/>
          <a:sy n="71" d="100"/>
        </p:scale>
        <p:origin x="184" y="7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8/17/24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8/17/24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8/17/24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8/17/24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8/17/24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8/17/24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8/17/24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8/17/24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8/17/24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8/17/24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8/17/24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8/17/24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8/17/24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8/17/24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8/17/24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8/17/24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www.youtube.com/watch?v=FfNibO4aTDY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www.youtube.com/watch?v=9yIax2b2VxY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www.youtube.com/watch?v=-WmDszVxti0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3H1T9MzHqD0" TargetMode="External"/><Relationship Id="rId2" Type="http://schemas.openxmlformats.org/officeDocument/2006/relationships/hyperlink" Target="https://www.youtube.com/watch?v=EzkYaK9LyoU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s://www.youtube.com/watch?v=t--pNU9ZfVE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hyperlink" Target="https://www.youtube.com/watch?v=0k3wnXBE5S0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hyperlink" Target="https://www.youtube.com/watch?v=iVa3wkJUXlw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XvGmOZ5T6_Y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5373757" cy="1825096"/>
          </a:xfrm>
        </p:spPr>
        <p:txBody>
          <a:bodyPr>
            <a:normAutofit/>
          </a:bodyPr>
          <a:lstStyle/>
          <a:p>
            <a:r>
              <a:rPr lang="en-US" sz="4000" dirty="0"/>
              <a:t>Soviet Disunion: The fall of evil empire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7531" y="4215295"/>
            <a:ext cx="4936434" cy="926547"/>
          </a:xfrm>
        </p:spPr>
        <p:txBody>
          <a:bodyPr>
            <a:normAutofit/>
          </a:bodyPr>
          <a:lstStyle/>
          <a:p>
            <a:pPr algn="r"/>
            <a:r>
              <a:rPr lang="en-US" sz="2800" dirty="0"/>
              <a:t>Chong Ho Yu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A287E2E-D7BC-FC74-69B2-466AACDDFD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9583" y="1409700"/>
            <a:ext cx="4038600" cy="40386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1716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Vladimir Lenin (1917-1924)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756" y="1906236"/>
            <a:ext cx="6060990" cy="4675796"/>
          </a:xfrm>
        </p:spPr>
        <p:txBody>
          <a:bodyPr>
            <a:normAutofit/>
          </a:bodyPr>
          <a:lstStyle/>
          <a:p>
            <a:r>
              <a:rPr lang="en-US" dirty="0"/>
              <a:t>World revolution: International Communist Movement</a:t>
            </a:r>
          </a:p>
          <a:p>
            <a:r>
              <a:rPr lang="en-US" dirty="0"/>
              <a:t>1917: removed  religious instruction from school curricula</a:t>
            </a:r>
          </a:p>
          <a:p>
            <a:r>
              <a:rPr lang="en-US" dirty="0"/>
              <a:t>1918: deprived the formerly official church of its status of legal person</a:t>
            </a:r>
          </a:p>
          <a:p>
            <a:r>
              <a:rPr lang="en-US" dirty="0"/>
              <a:t>“Communism, common wife”</a:t>
            </a:r>
          </a:p>
          <a:p>
            <a:r>
              <a:rPr lang="en-US" dirty="0">
                <a:hlinkClick r:id="rId2"/>
              </a:rPr>
              <a:t>Sexual revolution</a:t>
            </a:r>
            <a:r>
              <a:rPr lang="en-US" dirty="0"/>
              <a:t>: More liberal than the West</a:t>
            </a:r>
          </a:p>
          <a:p>
            <a:r>
              <a:rPr lang="en-US" dirty="0"/>
              <a:t>Syphilis spread throughout the country.</a:t>
            </a:r>
          </a:p>
          <a:p>
            <a:r>
              <a:rPr lang="en-US" dirty="0"/>
              <a:t>1922: estimated nine million abandoned children</a:t>
            </a:r>
          </a:p>
        </p:txBody>
      </p:sp>
      <p:pic>
        <p:nvPicPr>
          <p:cNvPr id="3074" name="Picture 2" descr="Double Life, a Short History of Sex in the USS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06746" y="2458171"/>
            <a:ext cx="5239264" cy="295963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03113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260566" y="756134"/>
            <a:ext cx="8610600" cy="1293028"/>
          </a:xfrm>
        </p:spPr>
        <p:txBody>
          <a:bodyPr/>
          <a:lstStyle/>
          <a:p>
            <a:r>
              <a:rPr lang="en-US" dirty="0"/>
              <a:t>Joseph Stalin (1922-1953)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5141" y="2156254"/>
            <a:ext cx="6664234" cy="4483443"/>
          </a:xfrm>
        </p:spPr>
        <p:txBody>
          <a:bodyPr>
            <a:normAutofit/>
          </a:bodyPr>
          <a:lstStyle/>
          <a:p>
            <a:r>
              <a:rPr lang="en-US" dirty="0"/>
              <a:t>Collectivization</a:t>
            </a:r>
          </a:p>
          <a:p>
            <a:r>
              <a:rPr lang="en-US" dirty="0">
                <a:hlinkClick r:id="rId2"/>
              </a:rPr>
              <a:t>The Ukrainian Man-Made Famine of 1932-33 (Holodomor): </a:t>
            </a:r>
            <a:endParaRPr lang="en-US" dirty="0"/>
          </a:p>
          <a:p>
            <a:r>
              <a:rPr lang="en-US" dirty="0"/>
              <a:t>Heavy industry</a:t>
            </a:r>
          </a:p>
          <a:p>
            <a:r>
              <a:rPr lang="en-US" dirty="0"/>
              <a:t>Writers or intellectuals are oppressed</a:t>
            </a:r>
          </a:p>
          <a:p>
            <a:r>
              <a:rPr lang="en-US" dirty="0"/>
              <a:t>Massive surge in officially promoted nationalism and xenophobia, everything foreign was condemned and everything Russian was praised.</a:t>
            </a:r>
          </a:p>
          <a:p>
            <a:endParaRPr lang="en-US" dirty="0"/>
          </a:p>
        </p:txBody>
      </p:sp>
      <p:pic>
        <p:nvPicPr>
          <p:cNvPr id="1026" name="Picture 2" descr="Holodomor (Ukraine) « World Without Genocide - Making It Our Lega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19375" y="2477530"/>
            <a:ext cx="4762500" cy="311467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20326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237266" y="1062994"/>
            <a:ext cx="8610600" cy="1293028"/>
          </a:xfrm>
        </p:spPr>
        <p:txBody>
          <a:bodyPr/>
          <a:lstStyle/>
          <a:p>
            <a:r>
              <a:rPr lang="en-US" dirty="0"/>
              <a:t>Joseph Stalin (1922-1953)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5184" y="2356022"/>
            <a:ext cx="6664234" cy="4267199"/>
          </a:xfrm>
        </p:spPr>
        <p:txBody>
          <a:bodyPr>
            <a:normAutofit/>
          </a:bodyPr>
          <a:lstStyle/>
          <a:p>
            <a:r>
              <a:rPr lang="en-US" dirty="0"/>
              <a:t>Cold War</a:t>
            </a:r>
          </a:p>
          <a:p>
            <a:r>
              <a:rPr lang="en-US" dirty="0"/>
              <a:t>1945 Turkey was pressured by the Soviet government to allow Russian shipping to go through the Turkish Straits</a:t>
            </a:r>
          </a:p>
          <a:p>
            <a:r>
              <a:rPr lang="en-US" dirty="0"/>
              <a:t>1947 Truman Doctrine</a:t>
            </a:r>
          </a:p>
          <a:p>
            <a:r>
              <a:rPr lang="en-US" dirty="0"/>
              <a:t>1948 Berlin Airlift</a:t>
            </a:r>
          </a:p>
          <a:p>
            <a:r>
              <a:rPr lang="en-US" dirty="0"/>
              <a:t>1949 PRC established</a:t>
            </a:r>
          </a:p>
          <a:p>
            <a:r>
              <a:rPr lang="en-US" dirty="0"/>
              <a:t>1950 Korean War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2" descr="https://upload.wikimedia.org/wikipedia/commons/thumb/a/a1/Turkish_Strait_disambig.svg/220px-Turkish_Strait_disambig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87250" y="467810"/>
            <a:ext cx="3378458" cy="2794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ivision of Korea - Wikipedia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87250" y="3588737"/>
            <a:ext cx="3378458" cy="2663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99611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852058" y="701333"/>
            <a:ext cx="8610600" cy="1293028"/>
          </a:xfrm>
        </p:spPr>
        <p:txBody>
          <a:bodyPr/>
          <a:lstStyle/>
          <a:p>
            <a:r>
              <a:rPr lang="en-US" dirty="0"/>
              <a:t>Nikita Khrushchev </a:t>
            </a:r>
            <a:br>
              <a:rPr lang="en-US" dirty="0"/>
            </a:br>
            <a:r>
              <a:rPr lang="en-US" dirty="0"/>
              <a:t>(1953-1964)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de-Stalinization</a:t>
            </a:r>
          </a:p>
          <a:p>
            <a:r>
              <a:rPr lang="en-US" dirty="0"/>
              <a:t>Stimulate the consumer economy</a:t>
            </a:r>
          </a:p>
          <a:p>
            <a:r>
              <a:rPr lang="en-US" dirty="0"/>
              <a:t>1960 U-2 incident</a:t>
            </a:r>
          </a:p>
          <a:p>
            <a:r>
              <a:rPr lang="en-US" dirty="0"/>
              <a:t>1961 construction of Berlin wall</a:t>
            </a:r>
          </a:p>
          <a:p>
            <a:r>
              <a:rPr lang="en-US" dirty="0"/>
              <a:t>1962 Cuban missile crisis</a:t>
            </a:r>
          </a:p>
        </p:txBody>
      </p:sp>
      <p:pic>
        <p:nvPicPr>
          <p:cNvPr id="2050" name="Picture 2" descr="cdn.britannica.com/s:700x500/31/176431-004-497A...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55484" y="194721"/>
            <a:ext cx="3223351" cy="2449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emembering the night the Berlin Wall went up — and when it came ...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55726" y="2307771"/>
            <a:ext cx="36576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Russia warns of repeat of 1962 Cuban missile crisis – EURACTIV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74313" y="4408444"/>
            <a:ext cx="4355465" cy="2304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19649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http://t3.gstatic.com/images?q=tbn:ANd9GcScCc6ggw-HM-pevd8HwXhRZLunpNnihedAs9iU16iuvDU5ke5pMFtuNZvwOnZY-xUA1V3K-481VsVhQx1typ4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33252" y="1331062"/>
            <a:ext cx="4258963" cy="307360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503537" y="266236"/>
            <a:ext cx="8610600" cy="1293028"/>
          </a:xfrm>
        </p:spPr>
        <p:txBody>
          <a:bodyPr/>
          <a:lstStyle/>
          <a:p>
            <a:r>
              <a:rPr lang="en-US" dirty="0"/>
              <a:t>Dissident: Andrei Sakharov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476" y="2057401"/>
            <a:ext cx="4866503" cy="4024125"/>
          </a:xfrm>
        </p:spPr>
        <p:txBody>
          <a:bodyPr>
            <a:normAutofit/>
          </a:bodyPr>
          <a:lstStyle/>
          <a:p>
            <a:r>
              <a:rPr lang="en-US" sz="2400" dirty="0"/>
              <a:t>1953: Father of USSR’s hydrogen bomb</a:t>
            </a:r>
          </a:p>
          <a:p>
            <a:r>
              <a:rPr lang="en-US" sz="2400" dirty="0"/>
              <a:t>From late 1950s he became activist in civil liberty and international peace, and faced persecution</a:t>
            </a:r>
          </a:p>
          <a:p>
            <a:r>
              <a:rPr lang="en-US" sz="2400" dirty="0"/>
              <a:t>Won the Nobel Peace Prize in 1975. </a:t>
            </a:r>
          </a:p>
          <a:p>
            <a:r>
              <a:rPr lang="en-US" sz="2400" dirty="0"/>
              <a:t>The Sakharov Prize by the European Parliament.</a:t>
            </a:r>
          </a:p>
        </p:txBody>
      </p:sp>
      <p:pic>
        <p:nvPicPr>
          <p:cNvPr id="6146" name="Picture 2" descr="https://upload.wikimedia.org/wikipedia/commons/8/84/RIAN_archive_25981_Academician_Sakharov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47321" y="3207814"/>
            <a:ext cx="2636109" cy="312988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29526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Leonid Brezhnev (1964-1982)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799" y="2194560"/>
            <a:ext cx="5789141" cy="4024125"/>
          </a:xfrm>
        </p:spPr>
        <p:txBody>
          <a:bodyPr/>
          <a:lstStyle/>
          <a:p>
            <a:r>
              <a:rPr lang="en-US" dirty="0"/>
              <a:t>1975 “liberated” South Vietnam</a:t>
            </a:r>
          </a:p>
          <a:p>
            <a:r>
              <a:rPr lang="en-US" dirty="0"/>
              <a:t>1979 invaded Afghanistan</a:t>
            </a:r>
          </a:p>
          <a:p>
            <a:r>
              <a:rPr lang="en-US" dirty="0">
                <a:hlinkClick r:id="rId2"/>
              </a:rPr>
              <a:t>Charlie Wilson's War </a:t>
            </a:r>
            <a:endParaRPr lang="en-US" dirty="0"/>
          </a:p>
          <a:p>
            <a:r>
              <a:rPr lang="en-US" dirty="0"/>
              <a:t>“Trust in cadres”: a privileged class</a:t>
            </a:r>
          </a:p>
          <a:p>
            <a:r>
              <a:rPr lang="en-US" dirty="0"/>
              <a:t>Give economic interests to people e.g. free health care, subsidized housing, state pension…etc.</a:t>
            </a:r>
          </a:p>
          <a:p>
            <a:r>
              <a:rPr lang="en-US" dirty="0"/>
              <a:t>Developed socialism: welfare state</a:t>
            </a:r>
          </a:p>
          <a:p>
            <a:r>
              <a:rPr lang="en-US" dirty="0"/>
              <a:t>“They pretend to pay us and we pretend to work”</a:t>
            </a:r>
          </a:p>
          <a:p>
            <a:endParaRPr lang="en-US" dirty="0"/>
          </a:p>
        </p:txBody>
      </p:sp>
      <p:pic>
        <p:nvPicPr>
          <p:cNvPr id="5122" name="Picture 2" descr="Reflections of the Soviets' 1979 invasion of Afghanistan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01479" y="2252225"/>
            <a:ext cx="4879975" cy="2744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87492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0495" y="221181"/>
            <a:ext cx="2803088" cy="428491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Leonid Brezhnev (1964-1982)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91696" y="2194560"/>
            <a:ext cx="3418704" cy="4024125"/>
          </a:xfrm>
        </p:spPr>
        <p:txBody>
          <a:bodyPr/>
          <a:lstStyle/>
          <a:p>
            <a:r>
              <a:rPr lang="en-US" dirty="0"/>
              <a:t>Passive resistance by adopting Western styles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4443" y="3723502"/>
            <a:ext cx="3805291" cy="28000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38022" y="1830693"/>
            <a:ext cx="3750515" cy="27989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11553" y="3723502"/>
            <a:ext cx="3713019" cy="2800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529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6692" y="764373"/>
            <a:ext cx="10789508" cy="1293028"/>
          </a:xfrm>
        </p:spPr>
        <p:txBody>
          <a:bodyPr/>
          <a:lstStyle/>
          <a:p>
            <a:r>
              <a:rPr lang="en-US" dirty="0"/>
              <a:t>Helsinki accord and Helsinki Groups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621" y="2202798"/>
            <a:ext cx="6489357" cy="4024125"/>
          </a:xfrm>
        </p:spPr>
        <p:txBody>
          <a:bodyPr/>
          <a:lstStyle/>
          <a:p>
            <a:r>
              <a:rPr lang="en-US" dirty="0"/>
              <a:t>1975 Helsinki Accords: 35 countries, including the US, Canada, and all European countries except Albania and Andorra signed the declaration. The West recognizes Soviet dominion of East Europe, but USSR should respect their human rights</a:t>
            </a:r>
          </a:p>
          <a:p>
            <a:r>
              <a:rPr lang="en-US" dirty="0">
                <a:hlinkClick r:id="rId2"/>
              </a:rPr>
              <a:t>Moscow Helsinki Group </a:t>
            </a:r>
            <a:r>
              <a:rPr lang="en-US" dirty="0"/>
              <a:t>(1976–present)</a:t>
            </a:r>
          </a:p>
          <a:p>
            <a:r>
              <a:rPr lang="en-US" dirty="0">
                <a:hlinkClick r:id="rId3"/>
              </a:rPr>
              <a:t>Ukrainian Helsinki Group </a:t>
            </a:r>
            <a:r>
              <a:rPr lang="en-US" dirty="0"/>
              <a:t>(1976–81)</a:t>
            </a:r>
          </a:p>
          <a:p>
            <a:r>
              <a:rPr lang="en-US" dirty="0"/>
              <a:t>Lithuanian Helsinki Group (1976–82)</a:t>
            </a:r>
          </a:p>
          <a:p>
            <a:r>
              <a:rPr lang="en-US" dirty="0"/>
              <a:t>Georgian Helsinki Union (1976–93)</a:t>
            </a:r>
          </a:p>
        </p:txBody>
      </p:sp>
      <p:pic>
        <p:nvPicPr>
          <p:cNvPr id="10242" name="Picture 2" descr="https://upload.wikimedia.org/wikipedia/commons/b/be/Bundesarchiv_Bild_183-P0801-026%2C_Helsinki%2C_KSZE-Konferenz%2C_Schlussakt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27078" y="2273772"/>
            <a:ext cx="4952640" cy="3014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32636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7611" y="764373"/>
            <a:ext cx="9718589" cy="1293028"/>
          </a:xfrm>
        </p:spPr>
        <p:txBody>
          <a:bodyPr/>
          <a:lstStyle/>
          <a:p>
            <a:r>
              <a:rPr lang="en-US" dirty="0"/>
              <a:t>Dissident: Alexander Solzhenitsyn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194560"/>
            <a:ext cx="6728254" cy="402412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1945: he was arrested and imprisoned after he wrote negative comments in a private letter</a:t>
            </a:r>
          </a:p>
          <a:p>
            <a:r>
              <a:rPr lang="en-US" dirty="0"/>
              <a:t>His books were banned: Cancer Ward (1968), August 1914 (1971), and The Gulag Archipelago (1973) </a:t>
            </a:r>
          </a:p>
          <a:p>
            <a:r>
              <a:rPr lang="en-US" dirty="0"/>
              <a:t>1974: he was arrested and deported from USSR to Frankfurt, and stripped of his Soviet citizenship.</a:t>
            </a:r>
          </a:p>
          <a:p>
            <a:r>
              <a:rPr lang="en-US" dirty="0"/>
              <a:t>Moved to Stanford, USA later</a:t>
            </a:r>
          </a:p>
          <a:p>
            <a:r>
              <a:rPr lang="en-US" dirty="0"/>
              <a:t>Head of KGB Yuri Andropov tried to discredit Solzhenitsyn</a:t>
            </a:r>
          </a:p>
          <a:p>
            <a:r>
              <a:rPr lang="en-US" dirty="0"/>
              <a:t>1994: Returned to Russia</a:t>
            </a:r>
          </a:p>
          <a:p>
            <a:r>
              <a:rPr lang="en-US" dirty="0">
                <a:hlinkClick r:id="rId2"/>
              </a:rPr>
              <a:t>https://www.youtube.com/watch?v=t--pNU9ZfVE</a:t>
            </a:r>
            <a:endParaRPr lang="en-US" dirty="0"/>
          </a:p>
        </p:txBody>
      </p:sp>
      <p:pic>
        <p:nvPicPr>
          <p:cNvPr id="7170" name="Picture 2" descr="National Poetry day | Poems by Alexander Solzhenitsyn and Zarganar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48352" y="1790906"/>
            <a:ext cx="18669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0253" y="2132746"/>
            <a:ext cx="2615378" cy="4477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8616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555" y="1200790"/>
            <a:ext cx="7907481" cy="1293028"/>
          </a:xfrm>
        </p:spPr>
        <p:txBody>
          <a:bodyPr>
            <a:normAutofit/>
          </a:bodyPr>
          <a:lstStyle/>
          <a:p>
            <a:r>
              <a:rPr lang="en-US" dirty="0"/>
              <a:t>Yuri Andropov (1982–1984)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5410" y="2691245"/>
            <a:ext cx="6473535" cy="3688773"/>
          </a:xfrm>
        </p:spPr>
        <p:txBody>
          <a:bodyPr>
            <a:normAutofit/>
          </a:bodyPr>
          <a:lstStyle/>
          <a:p>
            <a:r>
              <a:rPr lang="en-US" sz="2400" dirty="0"/>
              <a:t>The Soviet ambassador to Hungary from 1954 to 1957, involved in the suppression of the 1956 Hungarian Uprising. </a:t>
            </a:r>
          </a:p>
          <a:p>
            <a:r>
              <a:rPr lang="en-US" sz="2400" dirty="0"/>
              <a:t>Chairman of the KGB in 1967: Mass arrests and sent "socially undesirable“ to psychiatric treatment.</a:t>
            </a:r>
          </a:p>
          <a:p>
            <a:r>
              <a:rPr lang="en-US" sz="2400" dirty="0"/>
              <a:t>During the Prague Spring in 1968, Andropov was the main advocate for "extreme measures" </a:t>
            </a:r>
          </a:p>
        </p:txBody>
      </p:sp>
      <p:pic>
        <p:nvPicPr>
          <p:cNvPr id="4098" name="Picture 2" descr="Yuri Andropov | The americans Wiki | Fand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68591" y="1622020"/>
            <a:ext cx="3200166" cy="420727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80529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467591" y="431863"/>
            <a:ext cx="5517573" cy="1937264"/>
          </a:xfrm>
        </p:spPr>
        <p:txBody>
          <a:bodyPr>
            <a:normAutofit/>
          </a:bodyPr>
          <a:lstStyle/>
          <a:p>
            <a:r>
              <a:rPr lang="en-US" dirty="0"/>
              <a:t>Yuri Andropov (1982–1984)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6420" y="2504208"/>
            <a:ext cx="5912426" cy="3803073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September 1, 1983: Korean Airline 007 was shot down by Soviet missiles.</a:t>
            </a:r>
          </a:p>
          <a:p>
            <a:r>
              <a:rPr lang="en-US" sz="2400" dirty="0"/>
              <a:t>USSR accused US of using the airliner for spying.</a:t>
            </a:r>
          </a:p>
          <a:p>
            <a:r>
              <a:rPr lang="en-US" sz="2400" dirty="0"/>
              <a:t>The black box was found on Sept. 15, 1983 but the information was released in 1993: 1. No evidence that KAL 007 is a spy plane 2. no evidence that the Soviet interceptor attempted to contact KAL007 or give a warning shot.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32608" y="800100"/>
            <a:ext cx="5539366" cy="5642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0741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Konstantin </a:t>
            </a:r>
            <a:r>
              <a:rPr lang="en-US" dirty="0" err="1"/>
              <a:t>Chernenko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194560"/>
            <a:ext cx="5465618" cy="4024125"/>
          </a:xfrm>
        </p:spPr>
        <p:txBody>
          <a:bodyPr/>
          <a:lstStyle/>
          <a:p>
            <a:r>
              <a:rPr lang="en-US" sz="2400" dirty="0"/>
              <a:t>Lasted one month (Feb 13, 1984–March 10, 1985) </a:t>
            </a:r>
          </a:p>
          <a:p>
            <a:r>
              <a:rPr lang="en-US" sz="2400" dirty="0"/>
              <a:t>USSR decided to find a younger and healthier leader.</a:t>
            </a:r>
          </a:p>
          <a:p>
            <a:r>
              <a:rPr lang="en-US" sz="2400" dirty="0"/>
              <a:t>Relationship with USA deteriorated. </a:t>
            </a:r>
          </a:p>
          <a:p>
            <a:r>
              <a:rPr lang="en-US" sz="2400" dirty="0"/>
              <a:t>More educated society</a:t>
            </a:r>
          </a:p>
          <a:p>
            <a:r>
              <a:rPr lang="en-US" sz="2400" dirty="0"/>
              <a:t>Exposure to new ideas from the West</a:t>
            </a: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6523" y="2194560"/>
            <a:ext cx="4876342" cy="3782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9799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Mikhail Gorbachev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798" y="2296390"/>
            <a:ext cx="7138557" cy="4120885"/>
          </a:xfrm>
        </p:spPr>
        <p:txBody>
          <a:bodyPr>
            <a:normAutofit/>
          </a:bodyPr>
          <a:lstStyle/>
          <a:p>
            <a:r>
              <a:rPr lang="en-US" sz="2400" dirty="0"/>
              <a:t>Tried to improve the relationship with the US</a:t>
            </a:r>
          </a:p>
          <a:p>
            <a:r>
              <a:rPr lang="en-US" sz="2400" dirty="0"/>
              <a:t>True believer of Communism</a:t>
            </a:r>
          </a:p>
          <a:p>
            <a:r>
              <a:rPr lang="en-US" sz="2400" dirty="0"/>
              <a:t>Admit that the practices of Soviet socialism were far from democratic.</a:t>
            </a:r>
          </a:p>
          <a:p>
            <a:r>
              <a:rPr lang="en-US" sz="2400" dirty="0"/>
              <a:t>Political and economic restructuring (perestroika)</a:t>
            </a:r>
          </a:p>
          <a:p>
            <a:r>
              <a:rPr lang="en-US" sz="2400" dirty="0"/>
              <a:t>openness in civic discussions of both the past and the present (glasnost’)</a:t>
            </a:r>
          </a:p>
        </p:txBody>
      </p:sp>
      <p:pic>
        <p:nvPicPr>
          <p:cNvPr id="8194" name="Picture 2" descr="Mikhail Gorbachev (Greater Cold War) | Alternative History | Fand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42915" y="2296390"/>
            <a:ext cx="3238500" cy="396240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91841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Mikhail Gorbachev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730" y="2296390"/>
            <a:ext cx="6368903" cy="4120885"/>
          </a:xfrm>
        </p:spPr>
        <p:txBody>
          <a:bodyPr>
            <a:normAutofit/>
          </a:bodyPr>
          <a:lstStyle/>
          <a:p>
            <a:r>
              <a:rPr lang="en-US" sz="2400" dirty="0"/>
              <a:t>1986 April 26 Chernobyl disaster</a:t>
            </a:r>
          </a:p>
          <a:p>
            <a:r>
              <a:rPr lang="en-US" sz="2400" dirty="0"/>
              <a:t>Very close to May 1 Labor Day</a:t>
            </a:r>
          </a:p>
          <a:p>
            <a:r>
              <a:rPr lang="en-US" sz="2400" dirty="0"/>
              <a:t>Evacuation after 36 hours</a:t>
            </a:r>
          </a:p>
          <a:p>
            <a:r>
              <a:rPr lang="en-US" sz="2400" dirty="0"/>
              <a:t>Gorbachev announced it </a:t>
            </a:r>
            <a:r>
              <a:rPr lang="en-US" sz="2400"/>
              <a:t>after 18 </a:t>
            </a:r>
            <a:r>
              <a:rPr lang="en-US" sz="2400" dirty="0"/>
              <a:t>days</a:t>
            </a:r>
          </a:p>
          <a:p>
            <a:r>
              <a:rPr lang="en-US" sz="2400" dirty="0"/>
              <a:t>“9 people died”</a:t>
            </a:r>
          </a:p>
          <a:p>
            <a:r>
              <a:rPr lang="en-US" sz="2400" dirty="0"/>
              <a:t>“The worst is behind us”</a:t>
            </a:r>
          </a:p>
          <a:p>
            <a:r>
              <a:rPr lang="en-US" sz="2400" dirty="0">
                <a:hlinkClick r:id="rId2"/>
              </a:rPr>
              <a:t>https://www.youtube.com/watch?v=0k3wnXBE5S0</a:t>
            </a:r>
            <a:endParaRPr lang="en-US" sz="2400" dirty="0"/>
          </a:p>
        </p:txBody>
      </p:sp>
      <p:pic>
        <p:nvPicPr>
          <p:cNvPr id="1026" name="Picture 2" descr="April 26, 1986 | Explosion at Chernobyl Nuclear Plant - The New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6738" y="2296390"/>
            <a:ext cx="4572000" cy="342900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77547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Mikhail Gorbachev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798" y="1999436"/>
            <a:ext cx="6806047" cy="4417840"/>
          </a:xfrm>
        </p:spPr>
        <p:txBody>
          <a:bodyPr>
            <a:normAutofit/>
          </a:bodyPr>
          <a:lstStyle/>
          <a:p>
            <a:r>
              <a:rPr lang="en-US" sz="2400" dirty="0"/>
              <a:t>Real democracy: orderly and responsible public participation.</a:t>
            </a:r>
          </a:p>
          <a:p>
            <a:r>
              <a:rPr lang="en-US" sz="2400" dirty="0"/>
              <a:t>Real freedom in “civic responsibility” and “law and order” (</a:t>
            </a:r>
            <a:r>
              <a:rPr lang="en-US" sz="2400" dirty="0" err="1"/>
              <a:t>Pravoporiadok</a:t>
            </a:r>
            <a:r>
              <a:rPr lang="en-US" sz="2400" dirty="0"/>
              <a:t>).</a:t>
            </a:r>
          </a:p>
          <a:p>
            <a:r>
              <a:rPr lang="en-US" sz="2400" dirty="0"/>
              <a:t>Criticize the problem of leadership quality: Formalism, procrastination…etc.</a:t>
            </a:r>
          </a:p>
          <a:p>
            <a:r>
              <a:rPr lang="en-US" sz="2400" dirty="0"/>
              <a:t>Promote a high moral code</a:t>
            </a:r>
          </a:p>
          <a:p>
            <a:r>
              <a:rPr lang="en-US" sz="2400" dirty="0"/>
              <a:t>Reform failed </a:t>
            </a:r>
          </a:p>
        </p:txBody>
      </p:sp>
      <p:pic>
        <p:nvPicPr>
          <p:cNvPr id="8194" name="Picture 2" descr="Mikhail Gorbachev (Greater Cold War) | Alternative History | Fand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79772" y="2057401"/>
            <a:ext cx="3238500" cy="396240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5839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Mikhail Gorbachev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799" y="1999436"/>
            <a:ext cx="6818872" cy="4417840"/>
          </a:xfrm>
        </p:spPr>
        <p:txBody>
          <a:bodyPr>
            <a:normAutofit/>
          </a:bodyPr>
          <a:lstStyle/>
          <a:p>
            <a:r>
              <a:rPr lang="en-US" dirty="0"/>
              <a:t>Hardline Communists viewed his ideas as radical.</a:t>
            </a:r>
          </a:p>
          <a:p>
            <a:r>
              <a:rPr lang="en-US" dirty="0"/>
              <a:t>Liberal-minded citizens disliked his continual commitment to Communism and insisted on greater change.</a:t>
            </a:r>
          </a:p>
          <a:p>
            <a:r>
              <a:rPr lang="en-US" dirty="0"/>
              <a:t>1989 the Fall of Berlin Wall and revolutions in East Europe</a:t>
            </a:r>
          </a:p>
          <a:p>
            <a:r>
              <a:rPr lang="en-US" dirty="0"/>
              <a:t>In 1990–1991, the Baltic States and Georgia demanded independence</a:t>
            </a:r>
          </a:p>
          <a:p>
            <a:r>
              <a:rPr lang="en-US" dirty="0"/>
              <a:t>1991 August 21: </a:t>
            </a:r>
            <a:r>
              <a:rPr lang="en-US" dirty="0">
                <a:hlinkClick r:id="rId2"/>
              </a:rPr>
              <a:t>Coup</a:t>
            </a:r>
            <a:r>
              <a:rPr lang="en-US" dirty="0"/>
              <a:t> </a:t>
            </a:r>
          </a:p>
          <a:p>
            <a:r>
              <a:rPr lang="en-US" dirty="0"/>
              <a:t>Boris Yeltsin was elected President of the Russian Republic and USSR dissolved</a:t>
            </a:r>
          </a:p>
        </p:txBody>
      </p:sp>
      <p:pic>
        <p:nvPicPr>
          <p:cNvPr id="9218" name="Picture 2" descr="Soviet Union - The attempted coup | Britannica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74011" y="2057401"/>
            <a:ext cx="4630780" cy="3306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0651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5818" y="764373"/>
            <a:ext cx="4440382" cy="1293028"/>
          </a:xfrm>
        </p:spPr>
        <p:txBody>
          <a:bodyPr/>
          <a:lstStyle/>
          <a:p>
            <a:r>
              <a:rPr lang="en-US" dirty="0"/>
              <a:t>Orwellian nonsense?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7608" y="2194560"/>
            <a:ext cx="4658591" cy="4024125"/>
          </a:xfrm>
        </p:spPr>
        <p:txBody>
          <a:bodyPr/>
          <a:lstStyle/>
          <a:p>
            <a:r>
              <a:rPr lang="en-US" dirty="0"/>
              <a:t>In May 2018 China told several US airliners to add “China” into the name of Taiwan, Hong Kong and Macau, or face consequences.</a:t>
            </a:r>
          </a:p>
          <a:p>
            <a:r>
              <a:rPr lang="en-US" dirty="0"/>
              <a:t>Trump accused China of “Orwellian nonsense.”</a:t>
            </a:r>
          </a:p>
          <a:p>
            <a:r>
              <a:rPr lang="en-US" dirty="0"/>
              <a:t>What is “Orwellian nonsense?”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51" y="1011714"/>
            <a:ext cx="6542857" cy="533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9900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3106" y="870359"/>
            <a:ext cx="4795847" cy="1293028"/>
          </a:xfrm>
        </p:spPr>
        <p:txBody>
          <a:bodyPr/>
          <a:lstStyle/>
          <a:p>
            <a:r>
              <a:rPr lang="en-US" dirty="0"/>
              <a:t> George Orwell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6027" y="2163387"/>
            <a:ext cx="6026727" cy="4024125"/>
          </a:xfrm>
        </p:spPr>
        <p:txBody>
          <a:bodyPr>
            <a:normAutofit/>
          </a:bodyPr>
          <a:lstStyle/>
          <a:p>
            <a:r>
              <a:rPr lang="en-US" sz="2400" dirty="0"/>
              <a:t>Animal Farm (1945); written in 1943</a:t>
            </a:r>
          </a:p>
          <a:p>
            <a:r>
              <a:rPr lang="en-US" sz="2400" dirty="0"/>
              <a:t>Satire of Stalin and Communism</a:t>
            </a:r>
          </a:p>
          <a:p>
            <a:r>
              <a:rPr lang="en-US" sz="2400" dirty="0"/>
              <a:t>“To combat the negative influence of the Soviet myth upon the Western Socialist movement.”</a:t>
            </a:r>
          </a:p>
          <a:p>
            <a:r>
              <a:rPr lang="en-US" sz="2400" dirty="0"/>
              <a:t>Politically incorrect because USSR is the ally of UK in WWII</a:t>
            </a:r>
          </a:p>
          <a:p>
            <a:r>
              <a:rPr lang="en-US" sz="2400" dirty="0"/>
              <a:t>Rejected by 4 English publishers before it could be published. </a:t>
            </a:r>
          </a:p>
        </p:txBody>
      </p:sp>
      <p:pic>
        <p:nvPicPr>
          <p:cNvPr id="1026" name="Picture 2" descr="Animal Farm audiobook cover 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52754" y="3352489"/>
            <a:ext cx="3086099" cy="3086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omage to George Orwell's Nonfiction — The Airship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83526" y="498762"/>
            <a:ext cx="2736746" cy="4083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86556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George Orwell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7982" y="2057401"/>
            <a:ext cx="5587711" cy="4578235"/>
          </a:xfrm>
        </p:spPr>
        <p:txBody>
          <a:bodyPr>
            <a:normAutofit/>
          </a:bodyPr>
          <a:lstStyle/>
          <a:p>
            <a:r>
              <a:rPr lang="en-US" sz="2400" dirty="0"/>
              <a:t>Soviet spy Peter Smollett (recruited by Kim </a:t>
            </a:r>
            <a:r>
              <a:rPr lang="en-US" sz="2400" dirty="0" err="1"/>
              <a:t>Philby</a:t>
            </a:r>
            <a:r>
              <a:rPr lang="en-US" sz="2400" dirty="0"/>
              <a:t>) advised publishers not to publish the book.</a:t>
            </a:r>
          </a:p>
          <a:p>
            <a:r>
              <a:rPr lang="en-US" sz="2400" dirty="0"/>
              <a:t>Became best-sellers in UK and US.</a:t>
            </a:r>
          </a:p>
          <a:p>
            <a:r>
              <a:rPr lang="en-US" sz="2400" dirty="0"/>
              <a:t>Translated in 60 languages.</a:t>
            </a:r>
          </a:p>
          <a:p>
            <a:r>
              <a:rPr lang="en-US" sz="2400" dirty="0">
                <a:solidFill>
                  <a:srgbClr val="FFC000"/>
                </a:solidFill>
              </a:rPr>
              <a:t>“All animals are equal, but some animals are more equal than others”</a:t>
            </a:r>
          </a:p>
        </p:txBody>
      </p:sp>
      <p:pic>
        <p:nvPicPr>
          <p:cNvPr id="3074" name="Picture 2" descr="https://miro.medium.com/max/264/0*sQblims_kiD1sbVZ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86080" y="2057401"/>
            <a:ext cx="2009775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Peter Smollett – Useful Stooges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716242" y="2712820"/>
            <a:ext cx="2914650" cy="3267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30459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George Orwell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872" y="2057401"/>
            <a:ext cx="4488873" cy="4578235"/>
          </a:xfrm>
        </p:spPr>
        <p:txBody>
          <a:bodyPr>
            <a:normAutofit/>
          </a:bodyPr>
          <a:lstStyle/>
          <a:p>
            <a:endParaRPr lang="en-US" sz="2400" dirty="0">
              <a:solidFill>
                <a:srgbClr val="FFC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49573" y="1963883"/>
            <a:ext cx="7182800" cy="4580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0042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George Orwell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6191" y="2196638"/>
            <a:ext cx="3969327" cy="4024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8207" y="1819459"/>
            <a:ext cx="6816022" cy="4851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8191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2190" y="209952"/>
            <a:ext cx="9247619" cy="643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7498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439881" y="504600"/>
            <a:ext cx="8056417" cy="1293028"/>
          </a:xfrm>
        </p:spPr>
        <p:txBody>
          <a:bodyPr/>
          <a:lstStyle/>
          <a:p>
            <a:r>
              <a:rPr lang="en-US" dirty="0"/>
              <a:t> George Orwell: 1984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5861" y="5992966"/>
            <a:ext cx="2274233" cy="463815"/>
          </a:xfrm>
        </p:spPr>
        <p:txBody>
          <a:bodyPr>
            <a:normAutofit/>
          </a:bodyPr>
          <a:lstStyle/>
          <a:p>
            <a:r>
              <a:rPr lang="en-US" dirty="0"/>
              <a:t>Book: 1948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5861" y="1797628"/>
            <a:ext cx="2688169" cy="404206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4891" y="260597"/>
            <a:ext cx="3225836" cy="585535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26" name="Picture 2" descr="1984 (1956) poster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99278" y="1911927"/>
            <a:ext cx="2604410" cy="3927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5872153" y="6050115"/>
            <a:ext cx="2274233" cy="463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Movie: 1956</a:t>
            </a:r>
          </a:p>
        </p:txBody>
      </p:sp>
      <p:pic>
        <p:nvPicPr>
          <p:cNvPr id="1028" name="Picture 4" descr="Nineteen Eighty-Four Post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59879" y="1911927"/>
            <a:ext cx="1733550" cy="255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ontent Placeholder 2"/>
          <p:cNvSpPr txBox="1">
            <a:spLocks/>
          </p:cNvSpPr>
          <p:nvPr/>
        </p:nvSpPr>
        <p:spPr>
          <a:xfrm>
            <a:off x="3525045" y="4820524"/>
            <a:ext cx="2274233" cy="463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TV: 1954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9240692" y="6224873"/>
            <a:ext cx="2274233" cy="463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Movie: 1984</a:t>
            </a:r>
          </a:p>
        </p:txBody>
      </p:sp>
    </p:spTree>
    <p:extLst>
      <p:ext uri="{BB962C8B-B14F-4D97-AF65-F5344CB8AC3E}">
        <p14:creationId xmlns:p14="http://schemas.microsoft.com/office/powerpoint/2010/main" val="5750176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7164" y="317564"/>
            <a:ext cx="7640781" cy="1293028"/>
          </a:xfrm>
        </p:spPr>
        <p:txBody>
          <a:bodyPr/>
          <a:lstStyle/>
          <a:p>
            <a:r>
              <a:rPr lang="en-US" dirty="0"/>
              <a:t> George Orwell: 1984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4460" y="1756065"/>
            <a:ext cx="10708275" cy="4727863"/>
          </a:xfrm>
        </p:spPr>
        <p:txBody>
          <a:bodyPr>
            <a:normAutofit/>
          </a:bodyPr>
          <a:lstStyle/>
          <a:p>
            <a:r>
              <a:rPr lang="en-US" sz="2400" dirty="0"/>
              <a:t>The story is situated in 1984. </a:t>
            </a:r>
          </a:p>
          <a:p>
            <a:r>
              <a:rPr lang="en-US" sz="2400" dirty="0"/>
              <a:t>After the nuclear war of 1965, the world has been ruled by three superpowers, Oceania, Eurasia and </a:t>
            </a:r>
            <a:r>
              <a:rPr lang="en-US" sz="2400" dirty="0" err="1"/>
              <a:t>Eastasia</a:t>
            </a:r>
            <a:r>
              <a:rPr lang="en-US" sz="2400" dirty="0"/>
              <a:t>. Oceania.</a:t>
            </a:r>
          </a:p>
          <a:p>
            <a:r>
              <a:rPr lang="en-US" sz="2400" dirty="0"/>
              <a:t>People live under the benevolent rule of Big Brother and TV/cameras is installed everywhere monitor their activities. </a:t>
            </a:r>
          </a:p>
          <a:p>
            <a:r>
              <a:rPr lang="en-US" sz="2400" dirty="0"/>
              <a:t>The mission of the Ministry of Truth is to alter newspaper articles and remove all references to people that are labelled traitors.</a:t>
            </a:r>
          </a:p>
          <a:p>
            <a:r>
              <a:rPr lang="en-US" sz="2400" dirty="0"/>
              <a:t>Independent thought is suppressed; people are manipulated to hate the enemy of the state and to follow the party line in everything.</a:t>
            </a:r>
          </a:p>
          <a:p>
            <a:r>
              <a:rPr lang="en-US" sz="2400" dirty="0">
                <a:hlinkClick r:id="rId2"/>
              </a:rPr>
              <a:t>https://www.youtube.com/watch?v=XvGmOZ5T6_Y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289387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4864" y="317564"/>
            <a:ext cx="6993081" cy="1293028"/>
          </a:xfrm>
        </p:spPr>
        <p:txBody>
          <a:bodyPr/>
          <a:lstStyle/>
          <a:p>
            <a:r>
              <a:rPr lang="en-US" dirty="0"/>
              <a:t> George Orwell: 1984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712" y="4644737"/>
            <a:ext cx="10568643" cy="172489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C000"/>
                </a:solidFill>
              </a:rPr>
              <a:t>“The big brother is watching you.”</a:t>
            </a:r>
          </a:p>
          <a:p>
            <a:r>
              <a:rPr lang="en-US" dirty="0">
                <a:solidFill>
                  <a:srgbClr val="FFC000"/>
                </a:solidFill>
              </a:rPr>
              <a:t>“War is peace, freedom is slavery, and ignorance is strength.”</a:t>
            </a:r>
          </a:p>
          <a:p>
            <a:r>
              <a:rPr lang="en-US" dirty="0"/>
              <a:t>People’s democratic dictatorship</a:t>
            </a:r>
          </a:p>
          <a:p>
            <a:r>
              <a:rPr lang="en-US" dirty="0"/>
              <a:t>Democratic collective system</a:t>
            </a:r>
          </a:p>
          <a:p>
            <a:endParaRPr lang="en-US" dirty="0">
              <a:solidFill>
                <a:srgbClr val="FFC000"/>
              </a:solidFill>
            </a:endParaRPr>
          </a:p>
          <a:p>
            <a:endParaRPr lang="en-US" dirty="0">
              <a:solidFill>
                <a:srgbClr val="FFC000"/>
              </a:solidFill>
            </a:endParaRPr>
          </a:p>
        </p:txBody>
      </p:sp>
      <p:pic>
        <p:nvPicPr>
          <p:cNvPr id="2050" name="Picture 2" descr="Members of the Party participating in &quot;hate week.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2921" y="1423555"/>
            <a:ext cx="4476750" cy="298132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www.soutahnow.com/wp-content/uploads/2019/06/bolshoy-brat-big-brother-1984-500x31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86945" y="1366405"/>
            <a:ext cx="4762500" cy="3038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57482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7164" y="317564"/>
            <a:ext cx="7640781" cy="1293028"/>
          </a:xfrm>
        </p:spPr>
        <p:txBody>
          <a:bodyPr/>
          <a:lstStyle/>
          <a:p>
            <a:r>
              <a:rPr lang="en-US" dirty="0"/>
              <a:t> George Orwell: 1984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1724" y="1610592"/>
            <a:ext cx="10708275" cy="4727863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6910" y="1421925"/>
            <a:ext cx="9247909" cy="4916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093037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Vapor Trail</Template>
  <TotalTime>817</TotalTime>
  <Words>1167</Words>
  <Application>Microsoft Macintosh PowerPoint</Application>
  <PresentationFormat>Widescreen</PresentationFormat>
  <Paragraphs>134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Century Gothic</vt:lpstr>
      <vt:lpstr>Vapor Trail</vt:lpstr>
      <vt:lpstr>Soviet Disunion: The fall of evil empire</vt:lpstr>
      <vt:lpstr>Vladimir Lenin (1917-1924)</vt:lpstr>
      <vt:lpstr>Joseph Stalin (1922-1953)</vt:lpstr>
      <vt:lpstr>Joseph Stalin (1922-1953)</vt:lpstr>
      <vt:lpstr>Nikita Khrushchev  (1953-1964)</vt:lpstr>
      <vt:lpstr>Dissident: Andrei Sakharov</vt:lpstr>
      <vt:lpstr>Leonid Brezhnev (1964-1982)</vt:lpstr>
      <vt:lpstr>Leonid Brezhnev (1964-1982)</vt:lpstr>
      <vt:lpstr>Helsinki accord and Helsinki Groups</vt:lpstr>
      <vt:lpstr>Dissident: Alexander Solzhenitsyn  </vt:lpstr>
      <vt:lpstr>Yuri Andropov (1982–1984)</vt:lpstr>
      <vt:lpstr>Yuri Andropov (1982–1984)</vt:lpstr>
      <vt:lpstr>Konstantin Chernenko</vt:lpstr>
      <vt:lpstr>Mikhail Gorbachev</vt:lpstr>
      <vt:lpstr>Mikhail Gorbachev</vt:lpstr>
      <vt:lpstr>Mikhail Gorbachev</vt:lpstr>
      <vt:lpstr>Mikhail Gorbachev</vt:lpstr>
      <vt:lpstr>Orwellian nonsense?</vt:lpstr>
      <vt:lpstr> George Orwell</vt:lpstr>
      <vt:lpstr> George Orwell</vt:lpstr>
      <vt:lpstr> George Orwell</vt:lpstr>
      <vt:lpstr> George Orwell</vt:lpstr>
      <vt:lpstr>PowerPoint Presentation</vt:lpstr>
      <vt:lpstr> George Orwell: 1984</vt:lpstr>
      <vt:lpstr> George Orwell: 1984</vt:lpstr>
      <vt:lpstr> George Orwell: 1984</vt:lpstr>
      <vt:lpstr> George Orwell: 1984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fall of Soviet Union</dc:title>
  <dc:creator>Chong Ho Yu</dc:creator>
  <cp:lastModifiedBy>Chong Ho Yu</cp:lastModifiedBy>
  <cp:revision>131</cp:revision>
  <dcterms:created xsi:type="dcterms:W3CDTF">2020-03-28T18:44:42Z</dcterms:created>
  <dcterms:modified xsi:type="dcterms:W3CDTF">2024-08-18T05:30:03Z</dcterms:modified>
</cp:coreProperties>
</file>