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78" r:id="rId10"/>
    <p:sldId id="264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271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1"/>
    <p:restoredTop sz="93260"/>
  </p:normalViewPr>
  <p:slideViewPr>
    <p:cSldViewPr snapToGrid="0" snapToObjects="1">
      <p:cViewPr varScale="1">
        <p:scale>
          <a:sx n="102" d="100"/>
          <a:sy n="102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如何应对</a:t>
            </a:r>
            <a:r>
              <a:rPr lang="zh-CN" altLang="en-US" dirty="0" smtClean="0"/>
              <a:t>这动盪不安</a:t>
            </a:r>
            <a:r>
              <a:rPr lang="zh-CN" altLang="en-US" dirty="0"/>
              <a:t>的世界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余創豪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822" y="438150"/>
            <a:ext cx="3492500" cy="232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843" y="1259754"/>
            <a:ext cx="4405026" cy="24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38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什么事情让你担心和不安？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079" y="1905000"/>
            <a:ext cx="5364839" cy="4213708"/>
          </a:xfr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7314538" y="4857952"/>
            <a:ext cx="284870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家庭？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0918" y="2173428"/>
            <a:ext cx="284870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工作？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8655904" y="3515690"/>
            <a:ext cx="284870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健康？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655904" y="1009896"/>
            <a:ext cx="284870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安全？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0179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有些焦虑是</a:t>
            </a:r>
            <a:r>
              <a:rPr lang="zh-CN" altLang="en-US" dirty="0" smtClean="0"/>
              <a:t>正常和健康</a:t>
            </a:r>
            <a:r>
              <a:rPr lang="zh-CN" altLang="en-US" dirty="0"/>
              <a:t>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2364" y="1755156"/>
            <a:ext cx="3841568" cy="3777622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如果你不关心任何结果</a:t>
            </a:r>
            <a:r>
              <a:rPr lang="zh-CN" altLang="en-US" sz="3200" dirty="0" smtClean="0"/>
              <a:t>，</a:t>
            </a:r>
            <a:endParaRPr lang="en-US" altLang="zh-CN" sz="3200" dirty="0" smtClean="0"/>
          </a:p>
          <a:p>
            <a:pPr lvl="1"/>
            <a:r>
              <a:rPr lang="zh-CN" altLang="en-US" sz="3000" dirty="0" smtClean="0"/>
              <a:t>你会一</a:t>
            </a:r>
            <a:r>
              <a:rPr lang="zh-CN" altLang="en-US" sz="3000" dirty="0"/>
              <a:t>事无成</a:t>
            </a:r>
            <a:r>
              <a:rPr lang="zh-CN" altLang="en-US" sz="3000" dirty="0" smtClean="0"/>
              <a:t>，</a:t>
            </a:r>
            <a:endParaRPr lang="en-US" altLang="zh-CN" sz="3000" dirty="0" smtClean="0"/>
          </a:p>
          <a:p>
            <a:pPr lvl="1"/>
            <a:r>
              <a:rPr lang="zh-CN" altLang="en-US" sz="3000" dirty="0"/>
              <a:t>或者不会收到危险警报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069" y="1755156"/>
            <a:ext cx="5936406" cy="352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60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/>
              <a:t>焦虑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9547" y="1905000"/>
            <a:ext cx="3571745" cy="3926174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恐惧或</a:t>
            </a:r>
            <a:r>
              <a:rPr lang="zh-CN" altLang="en-US" sz="3200" dirty="0" smtClean="0"/>
              <a:t>紧张可能</a:t>
            </a:r>
            <a:r>
              <a:rPr lang="zh-CN" altLang="en-US" sz="3200" dirty="0"/>
              <a:t>发生的</a:t>
            </a:r>
            <a:r>
              <a:rPr lang="zh-CN" altLang="en-US" sz="3200" dirty="0" smtClean="0"/>
              <a:t>事情</a:t>
            </a:r>
            <a:endParaRPr lang="en-US" altLang="zh-CN" sz="3200" dirty="0" smtClean="0"/>
          </a:p>
          <a:p>
            <a:r>
              <a:rPr lang="zh-CN" altLang="en-US" sz="3200" dirty="0" smtClean="0"/>
              <a:t>你对压力可能</a:t>
            </a:r>
            <a:r>
              <a:rPr lang="zh-CN" altLang="en-US" sz="3200" dirty="0"/>
              <a:t>会反应过度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671" y="1399187"/>
            <a:ext cx="5481541" cy="47467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56831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忧郁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0346" y="2165445"/>
            <a:ext cx="4141372" cy="3777622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沮丧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的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感觉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你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不想做任何事，可能会孤立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自己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独自與黑暗作伴侶，绝对空虚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，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無人</a:t>
            </a:r>
            <a:r>
              <a:rPr lang="zh-CN" altLang="en-US" sz="3200" smtClean="0">
                <a:latin typeface="PMingLiU" charset="0"/>
                <a:ea typeface="PMingLiU" charset="0"/>
                <a:cs typeface="PMingLiU" charset="0"/>
              </a:rPr>
              <a:t>触摸</a:t>
            </a:r>
            <a:r>
              <a:rPr lang="zh-CN" altLang="en-US" sz="3200" smtClean="0">
                <a:latin typeface="PMingLiU" charset="0"/>
                <a:ea typeface="PMingLiU" charset="0"/>
                <a:cs typeface="PMingLiU" charset="0"/>
              </a:rPr>
              <a:t>似廢堆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835" y="2133600"/>
            <a:ext cx="5036829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56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双极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/>
              <a:t>时而</a:t>
            </a:r>
            <a:r>
              <a:rPr lang="zh-CN" altLang="en-US" sz="3200" dirty="0" smtClean="0"/>
              <a:t>亢奋</a:t>
            </a:r>
            <a:endParaRPr lang="en-US" altLang="zh-CN" sz="3200" dirty="0" smtClean="0"/>
          </a:p>
          <a:p>
            <a:r>
              <a:rPr lang="zh-CN" altLang="en-US" sz="3200" dirty="0" smtClean="0"/>
              <a:t>时</a:t>
            </a:r>
            <a:r>
              <a:rPr lang="zh-CN" altLang="en-US" sz="3200" dirty="0"/>
              <a:t>而郁闷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043" y="2133600"/>
            <a:ext cx="5853936" cy="329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45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4002747" cy="2328952"/>
          </a:xfrm>
        </p:spPr>
        <p:txBody>
          <a:bodyPr>
            <a:normAutofit/>
          </a:bodyPr>
          <a:lstStyle/>
          <a:p>
            <a:r>
              <a:rPr lang="zh-CN" altLang="en-US" sz="6000" dirty="0"/>
              <a:t>为什么斑马没</a:t>
            </a:r>
            <a:r>
              <a:rPr lang="zh-CN" altLang="en-US" sz="6000" dirty="0" smtClean="0"/>
              <a:t>有溃疡</a:t>
            </a:r>
            <a:r>
              <a:rPr lang="en-US" altLang="zh-CN" sz="6000" dirty="0" smtClean="0"/>
              <a:t>?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3513" y="3237775"/>
            <a:ext cx="4027089" cy="2278606"/>
          </a:xfrm>
        </p:spPr>
        <p:txBody>
          <a:bodyPr>
            <a:normAutofit fontScale="92500"/>
          </a:bodyPr>
          <a:lstStyle/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很多时候，伤害你最深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的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不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是压力本身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是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你应对压力的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方式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TW" altLang="en-US" sz="3200" dirty="0">
                <a:latin typeface="PMingLiU" charset="0"/>
                <a:ea typeface="PMingLiU" charset="0"/>
                <a:cs typeface="PMingLiU" charset="0"/>
              </a:rPr>
              <a:t>以不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变应万变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!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827" y="248166"/>
            <a:ext cx="4114800" cy="6337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894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死神的故事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4674" y="2028669"/>
            <a:ext cx="6150054" cy="3777622"/>
          </a:xfrm>
        </p:spPr>
        <p:txBody>
          <a:bodyPr>
            <a:noAutofit/>
          </a:bodyPr>
          <a:lstStyle/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一个人在路上遇到了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死神</a:t>
            </a:r>
            <a:endParaRPr lang="en-US" altLang="zh-CN" sz="3200" dirty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死神告诉那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个人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，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他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会在一个城市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杀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10,000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人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后来，这个人再次遇到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死神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，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他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指出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，那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个城市死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了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七万人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。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死神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回答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：我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只杀了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10,000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人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，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担心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害怕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杀害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了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其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他人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。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727" y="794477"/>
            <a:ext cx="3772859" cy="533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3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PMingLiU" charset="0"/>
                <a:ea typeface="PMingLiU" charset="0"/>
                <a:cs typeface="PMingLiU" charset="0"/>
              </a:rPr>
              <a:t>压力损害记忆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5630" y="1724167"/>
            <a:ext cx="6759504" cy="3762233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美国俄亥俄州立大学研究人员发现，承受压力的老鼠会记不得迷宫中的逃生出口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。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脑部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出现变化，免疫系统在外部压力下，导致脑部发炎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。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摆脱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压力后，老鼠在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28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天内可以恢复记忆，但有长达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4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星期出现回避社交等抑郁症状。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908" y="1724167"/>
            <a:ext cx="3338110" cy="222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49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克服焦虑和抑郁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696008" cy="3777622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认知行为治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疗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正确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的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想法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 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  <a:sym typeface="Wingdings"/>
              </a:rPr>
              <a:t> 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正确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的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行为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is-IS" sz="3200" dirty="0">
                <a:latin typeface="PMingLiU" charset="0"/>
                <a:ea typeface="PMingLiU" charset="0"/>
                <a:cs typeface="PMingLiU" charset="0"/>
              </a:rPr>
              <a:t>箴言 </a:t>
            </a:r>
            <a:r>
              <a:rPr lang="is-IS" sz="3200" dirty="0" smtClean="0">
                <a:latin typeface="PMingLiU" charset="0"/>
                <a:ea typeface="PMingLiU" charset="0"/>
                <a:cs typeface="PMingLiU" charset="0"/>
              </a:rPr>
              <a:t>4:23 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你要保守你心，胜过保守一切，因为一生的果效是由心发出。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5220" y="1648918"/>
            <a:ext cx="3748790" cy="374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21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/>
              <a:t>人生是</a:t>
            </a:r>
            <a:r>
              <a:rPr lang="zh-TW" altLang="en-US" sz="6000" dirty="0"/>
              <a:t>不完美的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有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时上帝有意让我们的生活不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完美！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箴言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30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章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8-9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节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: 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求你使虚假和谎言远离我。使我也不贫穷，也不富足，赐给我需用的饮食。恐怕我饱足不认你，说，耶和华是谁呢。又恐怕我贫穷就偷窃，以致亵渎我神的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名。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5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/>
              <a:t>人生是不完美的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看外观你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不知道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海豚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是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什么年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龄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7326" y="2968053"/>
            <a:ext cx="5295828" cy="353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24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人生是不完美的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525" y="3405414"/>
            <a:ext cx="5235238" cy="293307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796" y="1437599"/>
            <a:ext cx="5845539" cy="343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49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人生是不完美的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上帝总是照顾我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们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路加福音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12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：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22-31</a:t>
            </a: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马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太福音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6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：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26-30</a:t>
            </a: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诗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篇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8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：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3-5</a:t>
            </a: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耶利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米书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17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：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8</a:t>
            </a: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腓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4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：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6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2895" y="2028718"/>
            <a:ext cx="3330377" cy="416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12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想象一下最坏的</a:t>
            </a:r>
            <a:r>
              <a:rPr lang="zh-CN" altLang="en-US" sz="6000" dirty="0" smtClean="0"/>
              <a:t>情况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9566" y="2198659"/>
            <a:ext cx="8915400" cy="3777622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如果我的女朋友和我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分手呢？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pPr lvl="1"/>
            <a:r>
              <a:rPr lang="zh-CN" altLang="en-US" sz="3000" dirty="0" smtClean="0">
                <a:latin typeface="PMingLiU" charset="0"/>
                <a:ea typeface="PMingLiU" charset="0"/>
                <a:cs typeface="PMingLiU" charset="0"/>
              </a:rPr>
              <a:t>世界上还有许多更好的女孩</a:t>
            </a:r>
            <a:endParaRPr lang="en-US" altLang="zh-CN" sz="30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如果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我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失去工作呢？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pPr lvl="1"/>
            <a:r>
              <a:rPr lang="zh-CN" altLang="en-US" sz="3000" dirty="0" smtClean="0">
                <a:latin typeface="PMingLiU" charset="0"/>
                <a:ea typeface="PMingLiU" charset="0"/>
                <a:cs typeface="PMingLiU" charset="0"/>
              </a:rPr>
              <a:t>东家不打打西家</a:t>
            </a:r>
            <a:endParaRPr lang="en-US" altLang="zh-CN" sz="3000" dirty="0" smtClean="0">
              <a:latin typeface="PMingLiU" charset="0"/>
              <a:ea typeface="PMingLiU" charset="0"/>
              <a:cs typeface="PMingLiU" charset="0"/>
            </a:endParaRPr>
          </a:p>
          <a:p>
            <a:pPr lvl="1"/>
            <a:r>
              <a:rPr lang="en-US" sz="3000" dirty="0" smtClean="0">
                <a:latin typeface="PMingLiU" charset="0"/>
                <a:ea typeface="PMingLiU" charset="0"/>
                <a:cs typeface="PMingLiU" charset="0"/>
              </a:rPr>
              <a:t>民不畏死</a:t>
            </a:r>
            <a:r>
              <a:rPr lang="zh-CN" altLang="en-US" sz="2800" dirty="0">
                <a:latin typeface="PMingLiU" charset="0"/>
                <a:ea typeface="PMingLiU" charset="0"/>
                <a:cs typeface="PMingLiU" charset="0"/>
              </a:rPr>
              <a:t> ， </a:t>
            </a:r>
            <a:r>
              <a:rPr lang="en-US" sz="3000" dirty="0" smtClean="0">
                <a:latin typeface="PMingLiU" charset="0"/>
                <a:ea typeface="PMingLiU" charset="0"/>
                <a:cs typeface="PMingLiU" charset="0"/>
              </a:rPr>
              <a:t>奈何以死懼之</a:t>
            </a:r>
            <a:r>
              <a:rPr lang="zh-CN" altLang="en-US" sz="2800" dirty="0" smtClean="0">
                <a:latin typeface="PMingLiU" charset="0"/>
                <a:ea typeface="PMingLiU" charset="0"/>
                <a:cs typeface="PMingLiU" charset="0"/>
              </a:rPr>
              <a:t> </a:t>
            </a:r>
            <a:r>
              <a:rPr lang="zh-CN" altLang="en-US" sz="2800" dirty="0">
                <a:latin typeface="PMingLiU" charset="0"/>
                <a:ea typeface="PMingLiU" charset="0"/>
                <a:cs typeface="PMingLiU" charset="0"/>
              </a:rPr>
              <a:t>？</a:t>
            </a:r>
            <a:endParaRPr lang="en-US" sz="3000" dirty="0" smtClean="0">
              <a:latin typeface="PMingLiU" charset="0"/>
              <a:ea typeface="PMingLiU" charset="0"/>
              <a:cs typeface="PMingLiU" charset="0"/>
            </a:endParaRPr>
          </a:p>
          <a:p>
            <a:pPr lvl="1"/>
            <a:r>
              <a:rPr lang="en-US" sz="3000" dirty="0" err="1" smtClean="0">
                <a:latin typeface="PMingLiU" charset="0"/>
                <a:ea typeface="PMingLiU" charset="0"/>
                <a:cs typeface="PMingLiU" charset="0"/>
              </a:rPr>
              <a:t>抄我吖!笨</a:t>
            </a:r>
            <a:r>
              <a:rPr lang="en-US" sz="3000" dirty="0" smtClean="0">
                <a:latin typeface="PMingLiU" charset="0"/>
                <a:ea typeface="PMingLiU" charset="0"/>
                <a:cs typeface="PMingLiU" charset="0"/>
              </a:rPr>
              <a:t>!</a:t>
            </a:r>
            <a:endParaRPr lang="en-US" sz="30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540" y="2236185"/>
            <a:ext cx="2959426" cy="370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51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600" dirty="0"/>
              <a:t>运动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334" y="2135608"/>
            <a:ext cx="8915400" cy="377762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令人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情绪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振奋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肌肉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疲劳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，防止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焦虑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症状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ja-JP" altLang="en-US" sz="3200" dirty="0" smtClean="0">
                <a:latin typeface="PMingLiU" charset="0"/>
                <a:ea typeface="PMingLiU" charset="0"/>
                <a:cs typeface="PMingLiU" charset="0"/>
              </a:rPr>
              <a:t>消耗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引发焦虑的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激素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建立一个良好的自我形象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但要小心，不要沉迷于体育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运动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如何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算是太多？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如果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你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每周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跑步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40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英里， 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这是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太多了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979" y="736046"/>
            <a:ext cx="2814969" cy="379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54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镁（和其他维生素）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710998" cy="3777622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如果没有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得到足够的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营养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，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有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些人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可能更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容易出现焦虑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症状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。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镁：因为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食物的处理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方法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从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大多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数饮食中剥离。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817" y="3523105"/>
            <a:ext cx="381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44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抽出时间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321254" cy="3777622"/>
          </a:xfrm>
        </p:spPr>
        <p:txBody>
          <a:bodyPr>
            <a:normAutofit lnSpcReduction="10000"/>
          </a:bodyPr>
          <a:lstStyle/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长假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短期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退修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分散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自己的注意力</a:t>
            </a:r>
            <a:r>
              <a:rPr lang="en-US" altLang="zh-CN" sz="3200" dirty="0">
                <a:latin typeface="PMingLiU" charset="0"/>
                <a:ea typeface="PMingLiU" charset="0"/>
                <a:cs typeface="PMingLiU" charset="0"/>
              </a:rPr>
              <a:t>15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分钟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：</a:t>
            </a:r>
            <a:r>
              <a:rPr lang="zh-TW" altLang="en-US" sz="3200" dirty="0">
                <a:latin typeface="PMingLiU" charset="0"/>
                <a:ea typeface="PMingLiU" charset="0"/>
                <a:cs typeface="PMingLiU" charset="0"/>
              </a:rPr>
              <a:t> 喝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一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杯咖啡，四处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走走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不过要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小心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，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不要咖啡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上瘾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768" y="2788170"/>
            <a:ext cx="4636957" cy="347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65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跟</a:t>
            </a:r>
            <a:r>
              <a:rPr lang="zh-CN" altLang="en-US" sz="6000" dirty="0" smtClean="0"/>
              <a:t>你</a:t>
            </a:r>
            <a:r>
              <a:rPr lang="zh-CN" altLang="en-US" sz="6000" dirty="0"/>
              <a:t>可以</a:t>
            </a:r>
            <a:r>
              <a:rPr lang="zh-CN" altLang="en-US" sz="6000" dirty="0" smtClean="0"/>
              <a:t>信任</a:t>
            </a:r>
            <a:r>
              <a:rPr lang="zh-CN" altLang="en-US" sz="6000" dirty="0"/>
              <a:t>的</a:t>
            </a:r>
            <a:r>
              <a:rPr lang="zh-CN" altLang="en-US" sz="6000" dirty="0" smtClean="0"/>
              <a:t>人</a:t>
            </a:r>
            <a:r>
              <a:rPr lang="zh-CN" altLang="en-US" sz="6000" dirty="0"/>
              <a:t>交谈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546106" cy="3777622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找错人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可以变得更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糟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约伯记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: 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有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这样的朋友，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你又何需敌人呢</a:t>
            </a:r>
            <a:r>
              <a:rPr lang="en-US" altLang="zh-CN" sz="3200" dirty="0" smtClean="0">
                <a:latin typeface="PMingLiU" charset="0"/>
                <a:ea typeface="PMingLiU" charset="0"/>
                <a:cs typeface="PMingLiU" charset="0"/>
              </a:rPr>
              <a:t>?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133600"/>
            <a:ext cx="4299895" cy="35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57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奖励自己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1540" y="2036656"/>
            <a:ext cx="5520467" cy="3777622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如果我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能完成这件</a:t>
            </a:r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事，我会大吃一顿</a:t>
            </a:r>
            <a:r>
              <a:rPr lang="zh-CN" altLang="en-US" sz="3200" dirty="0" smtClean="0">
                <a:latin typeface="PMingLiU" charset="0"/>
                <a:ea typeface="PMingLiU" charset="0"/>
                <a:cs typeface="PMingLiU" charset="0"/>
              </a:rPr>
              <a:t>。</a:t>
            </a:r>
            <a:endParaRPr lang="en-US" altLang="zh-CN" sz="3200" dirty="0" smtClean="0">
              <a:latin typeface="PMingLiU" charset="0"/>
              <a:ea typeface="PMingLiU" charset="0"/>
              <a:cs typeface="PMingLiU" charset="0"/>
            </a:endParaRPr>
          </a:p>
          <a:p>
            <a:r>
              <a:rPr lang="zh-CN" altLang="en-US" sz="3200" dirty="0">
                <a:latin typeface="PMingLiU" charset="0"/>
                <a:ea typeface="PMingLiU" charset="0"/>
                <a:cs typeface="PMingLiU" charset="0"/>
              </a:rPr>
              <a:t>但要小心，不要暴饮暴食</a:t>
            </a:r>
            <a:endParaRPr lang="en-US" sz="3200" dirty="0">
              <a:latin typeface="PMingLiU" charset="0"/>
              <a:ea typeface="PMingLiU" charset="0"/>
              <a:cs typeface="PMingLiU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780" y="1264555"/>
            <a:ext cx="3414426" cy="454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3317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286</TotalTime>
  <Words>616</Words>
  <Application>Microsoft Macintosh PowerPoint</Application>
  <PresentationFormat>Widescreen</PresentationFormat>
  <Paragraphs>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Century Gothic</vt:lpstr>
      <vt:lpstr>PMingLiU</vt:lpstr>
      <vt:lpstr>Wingdings</vt:lpstr>
      <vt:lpstr>Wingdings 3</vt:lpstr>
      <vt:lpstr>メイリオ</vt:lpstr>
      <vt:lpstr>幼圆</vt:lpstr>
      <vt:lpstr>微軟正黑體</vt:lpstr>
      <vt:lpstr>Arial</vt:lpstr>
      <vt:lpstr>Wisp</vt:lpstr>
      <vt:lpstr>如何应对这动盪不安的世界</vt:lpstr>
      <vt:lpstr>什么事情让你担心和不安？</vt:lpstr>
      <vt:lpstr>有些焦虑是正常和健康的</vt:lpstr>
      <vt:lpstr>焦虑</vt:lpstr>
      <vt:lpstr>忧郁</vt:lpstr>
      <vt:lpstr>双极</vt:lpstr>
      <vt:lpstr>为什么斑马没有溃疡?</vt:lpstr>
      <vt:lpstr>死神的故事</vt:lpstr>
      <vt:lpstr>压力损害记忆</vt:lpstr>
      <vt:lpstr>克服焦虑和抑郁</vt:lpstr>
      <vt:lpstr>人生是不完美的</vt:lpstr>
      <vt:lpstr>人生是不完美的</vt:lpstr>
      <vt:lpstr>人生是不完美的</vt:lpstr>
      <vt:lpstr>人生是不完美的</vt:lpstr>
      <vt:lpstr>想象一下最坏的情况</vt:lpstr>
      <vt:lpstr>运动</vt:lpstr>
      <vt:lpstr>镁（和其他维生素）</vt:lpstr>
      <vt:lpstr>抽出时间</vt:lpstr>
      <vt:lpstr>跟你可以信任的人交谈</vt:lpstr>
      <vt:lpstr>奖励自己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93</cp:revision>
  <dcterms:created xsi:type="dcterms:W3CDTF">2016-03-04T00:35:23Z</dcterms:created>
  <dcterms:modified xsi:type="dcterms:W3CDTF">2016-03-12T03:28:30Z</dcterms:modified>
</cp:coreProperties>
</file>