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256" r:id="rId2"/>
    <p:sldId id="257" r:id="rId3"/>
    <p:sldId id="258" r:id="rId4"/>
    <p:sldId id="259" r:id="rId5"/>
    <p:sldId id="282" r:id="rId6"/>
    <p:sldId id="260" r:id="rId7"/>
    <p:sldId id="261" r:id="rId8"/>
    <p:sldId id="262" r:id="rId9"/>
    <p:sldId id="263" r:id="rId10"/>
    <p:sldId id="264" r:id="rId11"/>
    <p:sldId id="265" r:id="rId12"/>
    <p:sldId id="266" r:id="rId13"/>
    <p:sldId id="267" r:id="rId14"/>
    <p:sldId id="268" r:id="rId15"/>
    <p:sldId id="283"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35"/>
    <p:restoredTop sz="95238"/>
  </p:normalViewPr>
  <p:slideViewPr>
    <p:cSldViewPr snapToGrid="0">
      <p:cViewPr varScale="1">
        <p:scale>
          <a:sx n="100" d="100"/>
          <a:sy n="100" d="100"/>
        </p:scale>
        <p:origin x="848"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03CB5-1541-F446-9B78-98F195F41096}" type="datetimeFigureOut">
              <a:rPr lang="en-US" smtClean="0"/>
              <a:t>3/13/23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80691B-2352-B84B-BBC3-DBA93660226B}" type="slidenum">
              <a:rPr lang="en-US" smtClean="0"/>
              <a:t>‹#›</a:t>
            </a:fld>
            <a:endParaRPr lang="en-US"/>
          </a:p>
        </p:txBody>
      </p:sp>
    </p:spTree>
    <p:extLst>
      <p:ext uri="{BB962C8B-B14F-4D97-AF65-F5344CB8AC3E}">
        <p14:creationId xmlns:p14="http://schemas.microsoft.com/office/powerpoint/2010/main" val="961578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proviwords.tumblr.com</a:t>
            </a:r>
            <a:r>
              <a:rPr lang="en-US" dirty="0"/>
              <a:t>/30-lessons</a:t>
            </a:r>
          </a:p>
        </p:txBody>
      </p:sp>
      <p:sp>
        <p:nvSpPr>
          <p:cNvPr id="4" name="Slide Number Placeholder 3"/>
          <p:cNvSpPr>
            <a:spLocks noGrp="1"/>
          </p:cNvSpPr>
          <p:nvPr>
            <p:ph type="sldNum" sz="quarter" idx="5"/>
          </p:nvPr>
        </p:nvSpPr>
        <p:spPr/>
        <p:txBody>
          <a:bodyPr/>
          <a:lstStyle/>
          <a:p>
            <a:fld id="{5D80691B-2352-B84B-BBC3-DBA93660226B}" type="slidenum">
              <a:rPr lang="en-US" smtClean="0"/>
              <a:t>10</a:t>
            </a:fld>
            <a:endParaRPr lang="en-US"/>
          </a:p>
        </p:txBody>
      </p:sp>
    </p:spTree>
    <p:extLst>
      <p:ext uri="{BB962C8B-B14F-4D97-AF65-F5344CB8AC3E}">
        <p14:creationId xmlns:p14="http://schemas.microsoft.com/office/powerpoint/2010/main" val="3192887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3/13/23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screen">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screen">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screen">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3/13/23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pngimg.com/download/38088"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CD94-08DE-4CE4-BFBE-A16592D07680}"/>
              </a:ext>
            </a:extLst>
          </p:cNvPr>
          <p:cNvSpPr>
            <a:spLocks noGrp="1"/>
          </p:cNvSpPr>
          <p:nvPr>
            <p:ph type="ctrTitle"/>
          </p:nvPr>
        </p:nvSpPr>
        <p:spPr/>
        <p:txBody>
          <a:bodyPr/>
          <a:lstStyle/>
          <a:p>
            <a:r>
              <a:rPr lang="en-US" dirty="0" err="1">
                <a:latin typeface="PMingLiU" panose="02020500000000000000" pitchFamily="18" charset="-120"/>
                <a:ea typeface="PMingLiU" panose="02020500000000000000" pitchFamily="18" charset="-120"/>
              </a:rPr>
              <a:t>何謂邪教</a:t>
            </a:r>
            <a:r>
              <a:rPr lang="en-US" dirty="0">
                <a:latin typeface="PMingLiU" panose="02020500000000000000" pitchFamily="18" charset="-120"/>
                <a:ea typeface="PMingLiU" panose="02020500000000000000" pitchFamily="18" charset="-120"/>
              </a:rPr>
              <a:t>？</a:t>
            </a:r>
          </a:p>
        </p:txBody>
      </p:sp>
      <p:sp>
        <p:nvSpPr>
          <p:cNvPr id="3" name="Subtitle 2">
            <a:extLst>
              <a:ext uri="{FF2B5EF4-FFF2-40B4-BE49-F238E27FC236}">
                <a16:creationId xmlns:a16="http://schemas.microsoft.com/office/drawing/2014/main" id="{3CA2EC47-5D91-1186-25B7-794C7793E737}"/>
              </a:ext>
            </a:extLst>
          </p:cNvPr>
          <p:cNvSpPr>
            <a:spLocks noGrp="1"/>
          </p:cNvSpPr>
          <p:nvPr>
            <p:ph type="subTitle" idx="1"/>
          </p:nvPr>
        </p:nvSpPr>
        <p:spPr/>
        <p:txBody>
          <a:bodyPr>
            <a:normAutofit/>
          </a:bodyPr>
          <a:lstStyle/>
          <a:p>
            <a:r>
              <a:rPr lang="en-US" sz="4000" dirty="0">
                <a:latin typeface="PMingLiU" panose="02020500000000000000" pitchFamily="18" charset="-120"/>
                <a:ea typeface="PMingLiU" panose="02020500000000000000" pitchFamily="18" charset="-120"/>
              </a:rPr>
              <a:t>                余創豪</a:t>
            </a:r>
          </a:p>
        </p:txBody>
      </p:sp>
      <p:pic>
        <p:nvPicPr>
          <p:cNvPr id="21506" name="Picture 2" descr="cult, blurry image">
            <a:extLst>
              <a:ext uri="{FF2B5EF4-FFF2-40B4-BE49-F238E27FC236}">
                <a16:creationId xmlns:a16="http://schemas.microsoft.com/office/drawing/2014/main" id="{F6303334-60A9-72F0-3208-8A48FC77C79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237513" y="1447800"/>
            <a:ext cx="4669971" cy="4669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50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C1E-44D8-BE55-2D95-7D8A90C898F0}"/>
              </a:ext>
            </a:extLst>
          </p:cNvPr>
          <p:cNvSpPr>
            <a:spLocks noGrp="1"/>
          </p:cNvSpPr>
          <p:nvPr>
            <p:ph type="title"/>
          </p:nvPr>
        </p:nvSpPr>
        <p:spPr/>
        <p:txBody>
          <a:bodyPr/>
          <a:lstStyle/>
          <a:p>
            <a:r>
              <a:rPr lang="zh-TW" sz="4400" dirty="0">
                <a:effectLst/>
                <a:latin typeface="PMingLiU" panose="02020500000000000000" pitchFamily="18" charset="-120"/>
                <a:cs typeface="Times New Roman" panose="02020603050405020304" pitchFamily="18" charset="0"/>
              </a:rPr>
              <a:t>《以神之名：信仰的背叛》</a:t>
            </a:r>
            <a:endParaRPr lang="en-US" dirty="0"/>
          </a:p>
        </p:txBody>
      </p:sp>
      <p:sp>
        <p:nvSpPr>
          <p:cNvPr id="3" name="Content Placeholder 2">
            <a:extLst>
              <a:ext uri="{FF2B5EF4-FFF2-40B4-BE49-F238E27FC236}">
                <a16:creationId xmlns:a16="http://schemas.microsoft.com/office/drawing/2014/main" id="{1182DEA7-13DC-1504-7CB3-AD6E0F082558}"/>
              </a:ext>
            </a:extLst>
          </p:cNvPr>
          <p:cNvSpPr>
            <a:spLocks noGrp="1"/>
          </p:cNvSpPr>
          <p:nvPr>
            <p:ph idx="1"/>
          </p:nvPr>
        </p:nvSpPr>
        <p:spPr>
          <a:xfrm>
            <a:off x="1103312" y="2052918"/>
            <a:ext cx="9596023" cy="4195481"/>
          </a:xfrm>
        </p:spPr>
        <p:txBody>
          <a:bodyPr/>
          <a:lstStyle/>
          <a:p>
            <a:r>
              <a:rPr lang="zh-TW" sz="2800" dirty="0">
                <a:effectLst/>
                <a:latin typeface="PMingLiU" panose="02020500000000000000" pitchFamily="18" charset="-120"/>
                <a:ea typeface="PMingLiU" panose="02020500000000000000" pitchFamily="18" charset="-120"/>
                <a:cs typeface="Times New Roman" panose="02020603050405020304" pitchFamily="18" charset="0"/>
              </a:rPr>
              <a:t>最近網飛（</a:t>
            </a:r>
            <a:r>
              <a:rPr lang="en-US" sz="2800" dirty="0">
                <a:effectLst/>
                <a:latin typeface="PMingLiU" panose="02020500000000000000" pitchFamily="18" charset="-120"/>
                <a:ea typeface="PMingLiU" panose="02020500000000000000" pitchFamily="18" charset="-120"/>
                <a:cs typeface="Times New Roman" panose="02020603050405020304" pitchFamily="18" charset="0"/>
              </a:rPr>
              <a:t>Netflix </a:t>
            </a:r>
            <a:r>
              <a:rPr lang="zh-TW" sz="2800" dirty="0">
                <a:effectLst/>
                <a:latin typeface="PMingLiU" panose="02020500000000000000" pitchFamily="18" charset="-120"/>
                <a:ea typeface="PMingLiU" panose="02020500000000000000" pitchFamily="18" charset="-120"/>
                <a:cs typeface="Times New Roman" panose="02020603050405020304" pitchFamily="18" charset="0"/>
              </a:rPr>
              <a:t>） 播放了一套名為《以神之名：信仰的背叛》的紀錄片</a:t>
            </a:r>
            <a:r>
              <a:rPr lang="en-US" sz="2800" dirty="0">
                <a:effectLst/>
                <a:latin typeface="PMingLiU" panose="02020500000000000000" pitchFamily="18" charset="-120"/>
                <a:ea typeface="PMingLiU" panose="02020500000000000000" pitchFamily="18" charset="-120"/>
              </a:rPr>
              <a:t> ，</a:t>
            </a:r>
            <a:r>
              <a:rPr lang="en-US" sz="2800" dirty="0" err="1">
                <a:effectLst/>
                <a:latin typeface="PMingLiU" panose="02020500000000000000" pitchFamily="18" charset="-120"/>
                <a:ea typeface="PMingLiU" panose="02020500000000000000" pitchFamily="18" charset="-120"/>
              </a:rPr>
              <a:t>敘述了四個南韓邪教的故事</a:t>
            </a:r>
            <a:r>
              <a:rPr lang="en-US" sz="2800" dirty="0">
                <a:effectLst/>
                <a:latin typeface="PMingLiU" panose="02020500000000000000" pitchFamily="18" charset="-120"/>
                <a:ea typeface="PMingLiU" panose="02020500000000000000" pitchFamily="18" charset="-120"/>
              </a:rPr>
              <a:t>：</a:t>
            </a:r>
          </a:p>
          <a:p>
            <a:pPr lvl="1"/>
            <a:r>
              <a:rPr lang="zh-TW" sz="2800" dirty="0">
                <a:effectLst/>
                <a:ea typeface="PMingLiU" panose="02020500000000000000" pitchFamily="18" charset="-120"/>
                <a:cs typeface="Times New Roman" panose="02020603050405020304" pitchFamily="18" charset="0"/>
              </a:rPr>
              <a:t>攝理教</a:t>
            </a:r>
            <a:endParaRPr lang="en-US" altLang="zh-TW" sz="2800" dirty="0">
              <a:latin typeface="PMingLiU" panose="02020500000000000000" pitchFamily="18" charset="-120"/>
              <a:ea typeface="PMingLiU" panose="02020500000000000000" pitchFamily="18" charset="-120"/>
              <a:cs typeface="Times New Roman" panose="02020603050405020304" pitchFamily="18" charset="0"/>
            </a:endParaRPr>
          </a:p>
          <a:p>
            <a:pPr lvl="1"/>
            <a:r>
              <a:rPr lang="en-US" sz="2800" dirty="0" err="1">
                <a:latin typeface="PMingLiU" panose="02020500000000000000" pitchFamily="18" charset="-120"/>
                <a:ea typeface="PMingLiU" panose="02020500000000000000" pitchFamily="18" charset="-120"/>
                <a:cs typeface="Times New Roman" panose="02020603050405020304" pitchFamily="18" charset="0"/>
              </a:rPr>
              <a:t>五大洋</a:t>
            </a:r>
            <a:endParaRPr lang="en-US" sz="2800" dirty="0">
              <a:latin typeface="PMingLiU" panose="02020500000000000000" pitchFamily="18" charset="-120"/>
              <a:ea typeface="PMingLiU" panose="02020500000000000000" pitchFamily="18" charset="-120"/>
              <a:cs typeface="Times New Roman" panose="02020603050405020304" pitchFamily="18" charset="0"/>
            </a:endParaRPr>
          </a:p>
          <a:p>
            <a:pPr lvl="1"/>
            <a:r>
              <a:rPr lang="en-US" sz="2800" dirty="0" err="1">
                <a:latin typeface="PMingLiU" panose="02020500000000000000" pitchFamily="18" charset="-120"/>
                <a:ea typeface="PMingLiU" panose="02020500000000000000" pitchFamily="18" charset="-120"/>
                <a:cs typeface="Times New Roman" panose="02020603050405020304" pitchFamily="18" charset="0"/>
              </a:rPr>
              <a:t>寶貝童山</a:t>
            </a:r>
            <a:endParaRPr lang="en-US" sz="2800" dirty="0">
              <a:latin typeface="PMingLiU" panose="02020500000000000000" pitchFamily="18" charset="-120"/>
              <a:ea typeface="PMingLiU" panose="02020500000000000000" pitchFamily="18" charset="-120"/>
              <a:cs typeface="Times New Roman" panose="02020603050405020304" pitchFamily="18" charset="0"/>
            </a:endParaRPr>
          </a:p>
          <a:p>
            <a:pPr lvl="1"/>
            <a:r>
              <a:rPr lang="en-US" sz="2800" dirty="0" err="1">
                <a:latin typeface="PMingLiU" panose="02020500000000000000" pitchFamily="18" charset="-120"/>
                <a:ea typeface="PMingLiU" panose="02020500000000000000" pitchFamily="18" charset="-120"/>
                <a:cs typeface="Times New Roman" panose="02020603050405020304" pitchFamily="18" charset="0"/>
              </a:rPr>
              <a:t>萬民中央教會</a:t>
            </a:r>
            <a:endParaRPr lang="en-US" sz="2800" dirty="0">
              <a:latin typeface="PMingLiU" panose="02020500000000000000" pitchFamily="18" charset="-120"/>
              <a:ea typeface="PMingLiU" panose="02020500000000000000" pitchFamily="18" charset="-120"/>
              <a:cs typeface="Times New Roman" panose="02020603050405020304" pitchFamily="18" charset="0"/>
            </a:endParaRPr>
          </a:p>
          <a:p>
            <a:pPr marL="0" indent="0">
              <a:buNone/>
            </a:pPr>
            <a:endParaRPr lang="en-US" sz="1800" dirty="0">
              <a:latin typeface="PMingLiU" panose="02020500000000000000" pitchFamily="18" charset="-120"/>
              <a:ea typeface="PMingLiU" panose="02020500000000000000" pitchFamily="18" charset="-120"/>
              <a:cs typeface="Times New Roman" panose="02020603050405020304" pitchFamily="18" charset="0"/>
            </a:endParaRPr>
          </a:p>
          <a:p>
            <a:endParaRPr lang="en-US" dirty="0">
              <a:latin typeface="PMingLiU" panose="02020500000000000000" pitchFamily="18" charset="-120"/>
              <a:ea typeface="PMingLiU" panose="02020500000000000000" pitchFamily="18" charset="-120"/>
            </a:endParaRPr>
          </a:p>
        </p:txBody>
      </p:sp>
      <p:pic>
        <p:nvPicPr>
          <p:cNvPr id="1026" name="Picture 2" descr="網飛韓國邪教紀錄片上線教會提告">
            <a:extLst>
              <a:ext uri="{FF2B5EF4-FFF2-40B4-BE49-F238E27FC236}">
                <a16:creationId xmlns:a16="http://schemas.microsoft.com/office/drawing/2014/main" id="{14B9E8E8-EB3A-BC2A-E127-D977AB1C731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05664" y="3191402"/>
            <a:ext cx="5183024" cy="325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209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69692-B8E8-81CD-0688-F322FD800BCF}"/>
              </a:ext>
            </a:extLst>
          </p:cNvPr>
          <p:cNvSpPr>
            <a:spLocks noGrp="1"/>
          </p:cNvSpPr>
          <p:nvPr>
            <p:ph type="title"/>
          </p:nvPr>
        </p:nvSpPr>
        <p:spPr/>
        <p:txBody>
          <a:bodyPr/>
          <a:lstStyle/>
          <a:p>
            <a:r>
              <a:rPr lang="zh-TW" sz="4400" dirty="0">
                <a:effectLst/>
                <a:ea typeface="PMingLiU" panose="02020500000000000000" pitchFamily="18" charset="-120"/>
                <a:cs typeface="Times New Roman" panose="02020603050405020304" pitchFamily="18" charset="0"/>
              </a:rPr>
              <a:t>攝理教</a:t>
            </a:r>
            <a:endParaRPr lang="en-US" sz="4400" dirty="0"/>
          </a:p>
        </p:txBody>
      </p:sp>
      <p:sp>
        <p:nvSpPr>
          <p:cNvPr id="3" name="Content Placeholder 2">
            <a:extLst>
              <a:ext uri="{FF2B5EF4-FFF2-40B4-BE49-F238E27FC236}">
                <a16:creationId xmlns:a16="http://schemas.microsoft.com/office/drawing/2014/main" id="{5D47F610-C0A8-1CA9-8DAE-0C4C8D4F00A2}"/>
              </a:ext>
            </a:extLst>
          </p:cNvPr>
          <p:cNvSpPr>
            <a:spLocks noGrp="1"/>
          </p:cNvSpPr>
          <p:nvPr>
            <p:ph idx="1"/>
          </p:nvPr>
        </p:nvSpPr>
        <p:spPr>
          <a:xfrm>
            <a:off x="787118" y="1736723"/>
            <a:ext cx="5308882" cy="4424795"/>
          </a:xfrm>
        </p:spPr>
        <p:txBody>
          <a:bodyPr>
            <a:normAutofit/>
          </a:bodyPr>
          <a:lstStyle/>
          <a:p>
            <a:r>
              <a:rPr lang="zh-TW" sz="2400" dirty="0">
                <a:effectLst/>
                <a:ea typeface="PMingLiU" panose="02020500000000000000" pitchFamily="18" charset="-120"/>
                <a:cs typeface="Times New Roman" panose="02020603050405020304" pitchFamily="18" charset="0"/>
              </a:rPr>
              <a:t>南韓攝理教創辦人鄭明析性侵</a:t>
            </a:r>
            <a:r>
              <a:rPr lang="zh-TW" altLang="en-US" sz="2400" dirty="0">
                <a:effectLst/>
                <a:ea typeface="PMingLiU" panose="02020500000000000000" pitchFamily="18" charset="-120"/>
                <a:cs typeface="Times New Roman" panose="02020603050405020304" pitchFamily="18" charset="0"/>
              </a:rPr>
              <a:t>無數女信徒</a:t>
            </a:r>
            <a:r>
              <a:rPr lang="zh-TW" sz="2400" dirty="0">
                <a:effectLst/>
                <a:ea typeface="PMingLiU" panose="02020500000000000000" pitchFamily="18" charset="-120"/>
                <a:cs typeface="Times New Roman" panose="02020603050405020304" pitchFamily="18" charset="0"/>
              </a:rPr>
              <a:t>，很多受害者勇敢地站出來指証鄭明析，這包括了方力申的女友葉萱。鄭明析自稱彌賽亞，他以各種欺詐、洗腦、威迫的手法和無數女信徒發生性接觸。</a:t>
            </a:r>
            <a:endParaRPr lang="en-US" altLang="zh-TW" sz="2400" dirty="0">
              <a:effectLst/>
              <a:ea typeface="PMingLiU" panose="02020500000000000000" pitchFamily="18" charset="-120"/>
              <a:cs typeface="Times New Roman" panose="02020603050405020304" pitchFamily="18" charset="0"/>
            </a:endParaRPr>
          </a:p>
          <a:p>
            <a:r>
              <a:rPr lang="zh-TW" sz="2400" dirty="0">
                <a:effectLst/>
                <a:ea typeface="PMingLiU" panose="02020500000000000000" pitchFamily="18" charset="-120"/>
                <a:cs typeface="Times New Roman" panose="02020603050405020304" pitchFamily="18" charset="0"/>
              </a:rPr>
              <a:t>例如說這是上帝為女信徒</a:t>
            </a:r>
            <a:r>
              <a:rPr lang="zh-TW" sz="2400" dirty="0">
                <a:solidFill>
                  <a:srgbClr val="FFC000"/>
                </a:solidFill>
                <a:effectLst/>
                <a:ea typeface="PMingLiU" panose="02020500000000000000" pitchFamily="18" charset="-120"/>
                <a:cs typeface="Times New Roman" panose="02020603050405020304" pitchFamily="18" charset="0"/>
              </a:rPr>
              <a:t>檢查身體</a:t>
            </a:r>
            <a:r>
              <a:rPr lang="zh-TW" sz="2400" dirty="0">
                <a:effectLst/>
                <a:ea typeface="PMingLiU" panose="02020500000000000000" pitchFamily="18" charset="-120"/>
                <a:cs typeface="Times New Roman" panose="02020603050405020304" pitchFamily="18" charset="0"/>
              </a:rPr>
              <a:t>，女信徒要表達對教主的崇敬和愛慕，她們會成為</a:t>
            </a:r>
            <a:r>
              <a:rPr lang="zh-TW" sz="2400" dirty="0">
                <a:solidFill>
                  <a:srgbClr val="FFC000"/>
                </a:solidFill>
                <a:effectLst/>
                <a:ea typeface="PMingLiU" panose="02020500000000000000" pitchFamily="18" charset="-120"/>
                <a:cs typeface="Times New Roman" panose="02020603050405020304" pitchFamily="18" charset="0"/>
              </a:rPr>
              <a:t>上帝的妻子</a:t>
            </a:r>
            <a:r>
              <a:rPr lang="zh-TW" sz="2400" dirty="0">
                <a:effectLst/>
                <a:ea typeface="PMingLiU" panose="02020500000000000000" pitchFamily="18" charset="-120"/>
                <a:cs typeface="Times New Roman" panose="02020603050405020304" pitchFamily="18" charset="0"/>
              </a:rPr>
              <a:t>，她們不能跟其他男人發生關係、或者將這些事情傳出去，否則</a:t>
            </a:r>
            <a:r>
              <a:rPr lang="zh-TW" sz="2400" dirty="0">
                <a:solidFill>
                  <a:srgbClr val="FFC000"/>
                </a:solidFill>
                <a:effectLst/>
                <a:ea typeface="PMingLiU" panose="02020500000000000000" pitchFamily="18" charset="-120"/>
                <a:cs typeface="Times New Roman" panose="02020603050405020304" pitchFamily="18" charset="0"/>
              </a:rPr>
              <a:t>會下地獄</a:t>
            </a:r>
            <a:r>
              <a:rPr lang="zh-TW" sz="2400" dirty="0">
                <a:effectLst/>
                <a:ea typeface="PMingLiU" panose="02020500000000000000" pitchFamily="18" charset="-120"/>
                <a:cs typeface="Times New Roman" panose="02020603050405020304" pitchFamily="18" charset="0"/>
              </a:rPr>
              <a:t>。</a:t>
            </a:r>
            <a:endParaRPr lang="en-US" sz="2400" dirty="0"/>
          </a:p>
        </p:txBody>
      </p:sp>
      <p:pic>
        <p:nvPicPr>
          <p:cNvPr id="2050" name="Picture 2" descr="攝理教鄭明析以愛之名性侵信徒受害人包括方力申女友葉萱Maple">
            <a:extLst>
              <a:ext uri="{FF2B5EF4-FFF2-40B4-BE49-F238E27FC236}">
                <a16:creationId xmlns:a16="http://schemas.microsoft.com/office/drawing/2014/main" id="{1C7D97C3-3593-2201-C110-E270F165F23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11179" y="1853248"/>
            <a:ext cx="5272755" cy="296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263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69692-B8E8-81CD-0688-F322FD800BCF}"/>
              </a:ext>
            </a:extLst>
          </p:cNvPr>
          <p:cNvSpPr>
            <a:spLocks noGrp="1"/>
          </p:cNvSpPr>
          <p:nvPr>
            <p:ph type="title"/>
          </p:nvPr>
        </p:nvSpPr>
        <p:spPr/>
        <p:txBody>
          <a:bodyPr/>
          <a:lstStyle/>
          <a:p>
            <a:r>
              <a:rPr lang="zh-TW" sz="4400" dirty="0">
                <a:effectLst/>
                <a:ea typeface="PMingLiU" panose="02020500000000000000" pitchFamily="18" charset="-120"/>
                <a:cs typeface="Times New Roman" panose="02020603050405020304" pitchFamily="18" charset="0"/>
              </a:rPr>
              <a:t>攝理教</a:t>
            </a:r>
            <a:endParaRPr lang="en-US" sz="4400" dirty="0"/>
          </a:p>
        </p:txBody>
      </p:sp>
      <p:sp>
        <p:nvSpPr>
          <p:cNvPr id="3" name="Content Placeholder 2">
            <a:extLst>
              <a:ext uri="{FF2B5EF4-FFF2-40B4-BE49-F238E27FC236}">
                <a16:creationId xmlns:a16="http://schemas.microsoft.com/office/drawing/2014/main" id="{5D47F610-C0A8-1CA9-8DAE-0C4C8D4F00A2}"/>
              </a:ext>
            </a:extLst>
          </p:cNvPr>
          <p:cNvSpPr>
            <a:spLocks noGrp="1"/>
          </p:cNvSpPr>
          <p:nvPr>
            <p:ph idx="1"/>
          </p:nvPr>
        </p:nvSpPr>
        <p:spPr>
          <a:xfrm>
            <a:off x="787117" y="1736723"/>
            <a:ext cx="5483053" cy="4668559"/>
          </a:xfrm>
        </p:spPr>
        <p:txBody>
          <a:bodyPr>
            <a:normAutofit/>
          </a:bodyPr>
          <a:lstStyle/>
          <a:p>
            <a:r>
              <a:rPr lang="en-US" altLang="zh-TW" sz="2400" dirty="0">
                <a:effectLst/>
                <a:ea typeface="PMingLiU" panose="02020500000000000000" pitchFamily="18" charset="-120"/>
                <a:cs typeface="Times New Roman" panose="02020603050405020304" pitchFamily="18" charset="0"/>
              </a:rPr>
              <a:t>1987</a:t>
            </a:r>
            <a:r>
              <a:rPr lang="zh-TW" altLang="en-US" sz="2400" dirty="0">
                <a:effectLst/>
                <a:ea typeface="PMingLiU" panose="02020500000000000000" pitchFamily="18" charset="-120"/>
                <a:cs typeface="Times New Roman" panose="02020603050405020304" pitchFamily="18" charset="0"/>
              </a:rPr>
              <a:t>年鄭明析被出走的女信徒指控性侵而流亡到香港，在香港被捕之後棄保潛逃至中國內地，</a:t>
            </a:r>
            <a:r>
              <a:rPr lang="en-US" altLang="zh-TW" sz="2400" dirty="0">
                <a:effectLst/>
                <a:ea typeface="PMingLiU" panose="02020500000000000000" pitchFamily="18" charset="-120"/>
                <a:cs typeface="Times New Roman" panose="02020603050405020304" pitchFamily="18" charset="0"/>
              </a:rPr>
              <a:t>2007</a:t>
            </a:r>
            <a:r>
              <a:rPr lang="zh-TW" altLang="en-US" sz="2400" dirty="0">
                <a:effectLst/>
                <a:ea typeface="PMingLiU" panose="02020500000000000000" pitchFamily="18" charset="-120"/>
                <a:cs typeface="Times New Roman" panose="02020603050405020304" pitchFamily="18" charset="0"/>
              </a:rPr>
              <a:t>年在北京落網，被引渡回韓國受審，跟着被判十年監禁。</a:t>
            </a:r>
            <a:endParaRPr lang="en-US" altLang="zh-TW" sz="2400" dirty="0">
              <a:effectLst/>
              <a:ea typeface="PMingLiU" panose="02020500000000000000" pitchFamily="18" charset="-120"/>
              <a:cs typeface="Times New Roman" panose="02020603050405020304" pitchFamily="18" charset="0"/>
            </a:endParaRPr>
          </a:p>
          <a:p>
            <a:r>
              <a:rPr lang="zh-TW" altLang="en-US" sz="2400" dirty="0">
                <a:solidFill>
                  <a:srgbClr val="FFC000"/>
                </a:solidFill>
                <a:effectLst/>
                <a:ea typeface="PMingLiU" panose="02020500000000000000" pitchFamily="18" charset="-120"/>
                <a:cs typeface="Times New Roman" panose="02020603050405020304" pitchFamily="18" charset="0"/>
              </a:rPr>
              <a:t>葉萱知道鄭明析的歷史，但仍然入教</a:t>
            </a:r>
            <a:r>
              <a:rPr lang="zh-TW" altLang="en-US" sz="2400" dirty="0">
                <a:effectLst/>
                <a:ea typeface="PMingLiU" panose="02020500000000000000" pitchFamily="18" charset="-120"/>
                <a:cs typeface="Times New Roman" panose="02020603050405020304" pitchFamily="18" charset="0"/>
              </a:rPr>
              <a:t>，並且以仰慕的心情經常在監獄附近的高樓遙遙地向他致意。 </a:t>
            </a:r>
            <a:endParaRPr lang="en-US" altLang="zh-TW" sz="2400" dirty="0">
              <a:effectLst/>
              <a:ea typeface="PMingLiU" panose="02020500000000000000" pitchFamily="18" charset="-120"/>
              <a:cs typeface="Times New Roman" panose="02020603050405020304" pitchFamily="18" charset="0"/>
            </a:endParaRPr>
          </a:p>
          <a:p>
            <a:r>
              <a:rPr lang="zh-TW" altLang="en-US" sz="2400" dirty="0">
                <a:effectLst/>
                <a:ea typeface="PMingLiU" panose="02020500000000000000" pitchFamily="18" charset="-120"/>
                <a:cs typeface="Times New Roman" panose="02020603050405020304" pitchFamily="18" charset="0"/>
              </a:rPr>
              <a:t>服刑期滿後鄭明析故態復萌，去年十月再次被捕，現在案件仍在審理中。</a:t>
            </a:r>
            <a:r>
              <a:rPr lang="zh-TW" sz="2400" dirty="0">
                <a:effectLst/>
                <a:ea typeface="PMingLiU" panose="02020500000000000000" pitchFamily="18" charset="-120"/>
                <a:cs typeface="Times New Roman" panose="02020603050405020304" pitchFamily="18" charset="0"/>
              </a:rPr>
              <a:t>。</a:t>
            </a:r>
            <a:endParaRPr lang="en-US" sz="2400" dirty="0"/>
          </a:p>
        </p:txBody>
      </p:sp>
      <p:pic>
        <p:nvPicPr>
          <p:cNvPr id="4098" name="Picture 2" descr="Netflix《以神之名：信仰的背叛》揭開韓國4 大邪教惡行：以神之名性侵、害人性命！｜女人迷Womany">
            <a:extLst>
              <a:ext uri="{FF2B5EF4-FFF2-40B4-BE49-F238E27FC236}">
                <a16:creationId xmlns:a16="http://schemas.microsoft.com/office/drawing/2014/main" id="{2281CB39-9273-B919-3A2A-44A6C7BF79C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607121" y="1853248"/>
            <a:ext cx="5192805" cy="29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73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4C2A6-3FFC-9F0E-323A-952D3B6B42D7}"/>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第二把手揭開內幕</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FE3B09F7-6E0E-F896-93F0-36543E722D9F}"/>
              </a:ext>
            </a:extLst>
          </p:cNvPr>
          <p:cNvSpPr>
            <a:spLocks noGrp="1"/>
          </p:cNvSpPr>
          <p:nvPr>
            <p:ph idx="1"/>
          </p:nvPr>
        </p:nvSpPr>
        <p:spPr>
          <a:xfrm>
            <a:off x="787401" y="1944969"/>
            <a:ext cx="5080000" cy="4195481"/>
          </a:xfrm>
        </p:spPr>
        <p:txBody>
          <a:bodyPr>
            <a:noAutofit/>
          </a:bodyPr>
          <a:lstStyle/>
          <a:p>
            <a:r>
              <a:rPr lang="en-US" sz="2400" dirty="0" err="1">
                <a:latin typeface="PMingLiU" panose="02020500000000000000" pitchFamily="18" charset="-120"/>
                <a:ea typeface="PMingLiU" panose="02020500000000000000" pitchFamily="18" charset="-120"/>
              </a:rPr>
              <a:t>引自中央社</a:t>
            </a:r>
            <a:r>
              <a:rPr lang="en-US" sz="2400" dirty="0">
                <a:latin typeface="PMingLiU" panose="02020500000000000000" pitchFamily="18" charset="-120"/>
                <a:ea typeface="PMingLiU" panose="02020500000000000000" pitchFamily="18" charset="-120"/>
              </a:rPr>
              <a:t>：</a:t>
            </a:r>
            <a:r>
              <a:rPr lang="zh-TW" altLang="en-US" sz="2400" dirty="0">
                <a:latin typeface="PMingLiU" panose="02020500000000000000" pitchFamily="18" charset="-120"/>
                <a:ea typeface="PMingLiU" panose="02020500000000000000" pitchFamily="18" charset="-120"/>
              </a:rPr>
              <a:t>攝理教</a:t>
            </a:r>
            <a:r>
              <a:rPr lang="en-US" sz="2400" dirty="0">
                <a:latin typeface="PMingLiU" panose="02020500000000000000" pitchFamily="18" charset="-120"/>
                <a:ea typeface="PMingLiU" panose="02020500000000000000" pitchFamily="18" charset="-120"/>
              </a:rPr>
              <a:t>YouTube</a:t>
            </a:r>
            <a:r>
              <a:rPr lang="zh-TW" altLang="en-US" sz="2400" dirty="0">
                <a:latin typeface="PMingLiU" panose="02020500000000000000" pitchFamily="18" charset="-120"/>
                <a:ea typeface="PMingLiU" panose="02020500000000000000" pitchFamily="18" charset="-120"/>
              </a:rPr>
              <a:t>官方頻道今天上傳一則影片，影片中可看到在攝理教中被稱為「靈的見證人」的鄭祖恩在教會指導者聚會中表示，「雖然很害怕，但仍要面對真相」，「若過去犯下錯誤，現在正是清算的最好時機」，「默許與沉默是會讓歷史之船沉沒的行為」。</a:t>
            </a:r>
            <a:endParaRPr lang="en-US" sz="2400" dirty="0">
              <a:latin typeface="PMingLiU" panose="02020500000000000000" pitchFamily="18" charset="-120"/>
              <a:ea typeface="PMingLiU" panose="02020500000000000000" pitchFamily="18" charset="-120"/>
            </a:endParaRPr>
          </a:p>
        </p:txBody>
      </p:sp>
      <p:pic>
        <p:nvPicPr>
          <p:cNvPr id="4" name="Picture 3">
            <a:extLst>
              <a:ext uri="{FF2B5EF4-FFF2-40B4-BE49-F238E27FC236}">
                <a16:creationId xmlns:a16="http://schemas.microsoft.com/office/drawing/2014/main" id="{8F364000-A1F4-E1AA-C95C-8B2C175377E2}"/>
              </a:ext>
            </a:extLst>
          </p:cNvPr>
          <p:cNvPicPr>
            <a:picLocks noChangeAspect="1"/>
          </p:cNvPicPr>
          <p:nvPr/>
        </p:nvPicPr>
        <p:blipFill>
          <a:blip r:embed="rId2"/>
          <a:stretch>
            <a:fillRect/>
          </a:stretch>
        </p:blipFill>
        <p:spPr>
          <a:xfrm>
            <a:off x="6324600" y="1276350"/>
            <a:ext cx="5080000" cy="4864100"/>
          </a:xfrm>
          <a:prstGeom prst="rect">
            <a:avLst/>
          </a:prstGeom>
        </p:spPr>
      </p:pic>
    </p:spTree>
    <p:extLst>
      <p:ext uri="{BB962C8B-B14F-4D97-AF65-F5344CB8AC3E}">
        <p14:creationId xmlns:p14="http://schemas.microsoft.com/office/powerpoint/2010/main" val="760716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00DA9-E38E-6003-685B-C6EA3E0FA77D}"/>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有沒有所謂邪教</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EA48B659-6CB0-5996-2247-7CAE022CC54B}"/>
              </a:ext>
            </a:extLst>
          </p:cNvPr>
          <p:cNvSpPr>
            <a:spLocks noGrp="1"/>
          </p:cNvSpPr>
          <p:nvPr>
            <p:ph idx="1"/>
          </p:nvPr>
        </p:nvSpPr>
        <p:spPr/>
        <p:txBody>
          <a:bodyPr>
            <a:normAutofit lnSpcReduction="10000"/>
          </a:bodyPr>
          <a:lstStyle/>
          <a:p>
            <a:r>
              <a:rPr lang="zh-TW" altLang="en-US" sz="2400" dirty="0">
                <a:latin typeface="PMingLiU" panose="02020500000000000000" pitchFamily="18" charset="-120"/>
                <a:ea typeface="PMingLiU" panose="02020500000000000000" pitchFamily="18" charset="-120"/>
              </a:rPr>
              <a:t>「邪教」 的英文是</a:t>
            </a:r>
            <a:r>
              <a:rPr lang="en-US" sz="2400" dirty="0">
                <a:latin typeface="PMingLiU" panose="02020500000000000000" pitchFamily="18" charset="-120"/>
                <a:ea typeface="PMingLiU" panose="02020500000000000000" pitchFamily="18" charset="-120"/>
              </a:rPr>
              <a:t>cult，</a:t>
            </a:r>
            <a:r>
              <a:rPr lang="zh-TW" altLang="en-US" sz="2400" dirty="0">
                <a:latin typeface="PMingLiU" panose="02020500000000000000" pitchFamily="18" charset="-120"/>
                <a:ea typeface="PMingLiU" panose="02020500000000000000" pitchFamily="18" charset="-120"/>
              </a:rPr>
              <a:t>這是源自拉丁文的</a:t>
            </a:r>
            <a:r>
              <a:rPr lang="en-US" sz="2400" dirty="0">
                <a:latin typeface="PMingLiU" panose="02020500000000000000" pitchFamily="18" charset="-120"/>
                <a:ea typeface="PMingLiU" panose="02020500000000000000" pitchFamily="18" charset="-120"/>
              </a:rPr>
              <a:t>cultus，</a:t>
            </a:r>
            <a:r>
              <a:rPr lang="zh-TW" altLang="en-US" sz="2400" dirty="0">
                <a:latin typeface="PMingLiU" panose="02020500000000000000" pitchFamily="18" charset="-120"/>
                <a:ea typeface="PMingLiU" panose="02020500000000000000" pitchFamily="18" charset="-120"/>
              </a:rPr>
              <a:t>原本沒有貶</a:t>
            </a:r>
            <a:r>
              <a:rPr lang="zh-TW" altLang="en-US" sz="2400">
                <a:latin typeface="PMingLiU" panose="02020500000000000000" pitchFamily="18" charset="-120"/>
                <a:ea typeface="PMingLiU" panose="02020500000000000000" pitchFamily="18" charset="-120"/>
              </a:rPr>
              <a:t>義，它的</a:t>
            </a:r>
            <a:r>
              <a:rPr lang="zh-TW" altLang="en-US" sz="2400" dirty="0">
                <a:latin typeface="PMingLiU" panose="02020500000000000000" pitchFamily="18" charset="-120"/>
                <a:ea typeface="PMingLiU" panose="02020500000000000000" pitchFamily="18" charset="-120"/>
              </a:rPr>
              <a:t>意思是</a:t>
            </a:r>
            <a:r>
              <a:rPr lang="zh-TW" altLang="en-US" sz="2400" dirty="0">
                <a:solidFill>
                  <a:srgbClr val="FFC000"/>
                </a:solidFill>
                <a:latin typeface="PMingLiU" panose="02020500000000000000" pitchFamily="18" charset="-120"/>
                <a:ea typeface="PMingLiU" panose="02020500000000000000" pitchFamily="18" charset="-120"/>
              </a:rPr>
              <a:t>「培養」（</a:t>
            </a:r>
            <a:r>
              <a:rPr lang="en-US" sz="2400" dirty="0">
                <a:solidFill>
                  <a:srgbClr val="FFC000"/>
                </a:solidFill>
                <a:latin typeface="PMingLiU" panose="02020500000000000000" pitchFamily="18" charset="-120"/>
                <a:ea typeface="PMingLiU" panose="02020500000000000000" pitchFamily="18" charset="-120"/>
              </a:rPr>
              <a:t>cultivate ） </a:t>
            </a:r>
            <a:r>
              <a:rPr lang="zh-TW" altLang="en-US" sz="2400" dirty="0">
                <a:solidFill>
                  <a:srgbClr val="FFC000"/>
                </a:solidFill>
                <a:latin typeface="PMingLiU" panose="02020500000000000000" pitchFamily="18" charset="-120"/>
                <a:ea typeface="PMingLiU" panose="02020500000000000000" pitchFamily="18" charset="-120"/>
              </a:rPr>
              <a:t>對神的敬拜</a:t>
            </a:r>
            <a:r>
              <a:rPr lang="zh-TW" altLang="en-US" sz="2400" dirty="0">
                <a:latin typeface="PMingLiU" panose="02020500000000000000" pitchFamily="18" charset="-120"/>
                <a:ea typeface="PMingLiU" panose="02020500000000000000" pitchFamily="18" charset="-120"/>
              </a:rPr>
              <a:t>，「邪教」 並沒有一致或者明確的定義，一般來說是指</a:t>
            </a:r>
            <a:r>
              <a:rPr lang="zh-TW" altLang="en-US" sz="2400" dirty="0">
                <a:solidFill>
                  <a:srgbClr val="FFC000"/>
                </a:solidFill>
                <a:latin typeface="PMingLiU" panose="02020500000000000000" pitchFamily="18" charset="-120"/>
                <a:ea typeface="PMingLiU" panose="02020500000000000000" pitchFamily="18" charset="-120"/>
              </a:rPr>
              <a:t>對人身心構成嚴重危害</a:t>
            </a:r>
            <a:r>
              <a:rPr lang="zh-TW" altLang="en-US" sz="2400" dirty="0">
                <a:latin typeface="PMingLiU" panose="02020500000000000000" pitchFamily="18" charset="-120"/>
                <a:ea typeface="PMingLiU" panose="02020500000000000000" pitchFamily="18" charset="-120"/>
              </a:rPr>
              <a:t>的宗教。 </a:t>
            </a:r>
            <a:endParaRPr lang="en-US" altLang="zh-TW" sz="2400" dirty="0">
              <a:latin typeface="PMingLiU" panose="02020500000000000000" pitchFamily="18" charset="-120"/>
              <a:ea typeface="PMingLiU" panose="02020500000000000000" pitchFamily="18" charset="-120"/>
            </a:endParaRPr>
          </a:p>
          <a:p>
            <a:r>
              <a:rPr lang="zh-TW" altLang="en-US" sz="2400" dirty="0">
                <a:latin typeface="PMingLiU" panose="02020500000000000000" pitchFamily="18" charset="-120"/>
                <a:ea typeface="PMingLiU" panose="02020500000000000000" pitchFamily="18" charset="-120"/>
              </a:rPr>
              <a:t>有些學者認為這個名詞的意義含糊，難以界定。宗教學者梅根古德溫 （</a:t>
            </a:r>
            <a:r>
              <a:rPr lang="en-US" altLang="zh-TW" sz="2400" dirty="0">
                <a:latin typeface="PMingLiU" panose="02020500000000000000" pitchFamily="18" charset="-120"/>
                <a:ea typeface="PMingLiU" panose="02020500000000000000" pitchFamily="18" charset="-120"/>
              </a:rPr>
              <a:t>M</a:t>
            </a:r>
            <a:r>
              <a:rPr lang="en-US" sz="2400" dirty="0">
                <a:latin typeface="PMingLiU" panose="02020500000000000000" pitchFamily="18" charset="-120"/>
                <a:ea typeface="PMingLiU" panose="02020500000000000000" pitchFamily="18" charset="-120"/>
              </a:rPr>
              <a:t>egan Goodwin ） </a:t>
            </a:r>
            <a:r>
              <a:rPr lang="en-US" sz="2400" dirty="0" err="1">
                <a:latin typeface="PMingLiU" panose="02020500000000000000" pitchFamily="18" charset="-120"/>
                <a:ea typeface="PMingLiU" panose="02020500000000000000" pitchFamily="18" charset="-120"/>
              </a:rPr>
              <a:t>指出：一般人只是將自己不認同的宗教當為</a:t>
            </a:r>
            <a:r>
              <a:rPr lang="zh-TW" altLang="en-US" sz="2400" dirty="0">
                <a:latin typeface="PMingLiU" panose="02020500000000000000" pitchFamily="18" charset="-120"/>
                <a:ea typeface="PMingLiU" panose="02020500000000000000" pitchFamily="18" charset="-120"/>
              </a:rPr>
              <a:t> 「邪教」 。</a:t>
            </a:r>
            <a:r>
              <a:rPr lang="en-US" sz="2400" dirty="0">
                <a:latin typeface="PMingLiU" panose="02020500000000000000" pitchFamily="18" charset="-120"/>
                <a:ea typeface="PMingLiU" panose="02020500000000000000" pitchFamily="18" charset="-120"/>
              </a:rPr>
              <a:t> </a:t>
            </a:r>
            <a:r>
              <a:rPr lang="zh-TW" altLang="en-US" sz="2400" dirty="0">
                <a:latin typeface="PMingLiU" panose="02020500000000000000" pitchFamily="18" charset="-120"/>
                <a:ea typeface="PMingLiU" panose="02020500000000000000" pitchFamily="18" charset="-120"/>
              </a:rPr>
              <a:t>　</a:t>
            </a:r>
            <a:endParaRPr lang="en-US" altLang="zh-TW" sz="2400" dirty="0">
              <a:latin typeface="PMingLiU" panose="02020500000000000000" pitchFamily="18" charset="-120"/>
              <a:ea typeface="PMingLiU" panose="02020500000000000000" pitchFamily="18" charset="-120"/>
            </a:endParaRPr>
          </a:p>
          <a:p>
            <a:r>
              <a:rPr lang="zh-TW" altLang="en-US" sz="2400" dirty="0">
                <a:latin typeface="PMingLiU" panose="02020500000000000000" pitchFamily="18" charset="-120"/>
                <a:ea typeface="PMingLiU" panose="02020500000000000000" pitchFamily="18" charset="-120"/>
              </a:rPr>
              <a:t>根據</a:t>
            </a:r>
            <a:r>
              <a:rPr lang="en-US" altLang="zh-TW" sz="2400" dirty="0">
                <a:latin typeface="PMingLiU" panose="02020500000000000000" pitchFamily="18" charset="-120"/>
                <a:ea typeface="PMingLiU" panose="02020500000000000000" pitchFamily="18" charset="-120"/>
              </a:rPr>
              <a:t>《</a:t>
            </a:r>
            <a:r>
              <a:rPr lang="zh-TW" altLang="en-US" sz="2400" dirty="0">
                <a:latin typeface="PMingLiU" panose="02020500000000000000" pitchFamily="18" charset="-120"/>
                <a:ea typeface="PMingLiU" panose="02020500000000000000" pitchFamily="18" charset="-120"/>
              </a:rPr>
              <a:t>牛津宗教運動手冊</a:t>
            </a:r>
            <a:r>
              <a:rPr lang="en-US" altLang="zh-TW" sz="2400" dirty="0">
                <a:latin typeface="PMingLiU" panose="02020500000000000000" pitchFamily="18" charset="-120"/>
                <a:ea typeface="PMingLiU" panose="02020500000000000000" pitchFamily="18" charset="-120"/>
              </a:rPr>
              <a:t>》</a:t>
            </a:r>
            <a:r>
              <a:rPr lang="zh-TW" altLang="en-US" sz="2400" dirty="0">
                <a:latin typeface="PMingLiU" panose="02020500000000000000" pitchFamily="18" charset="-120"/>
                <a:ea typeface="PMingLiU" panose="02020500000000000000" pitchFamily="18" charset="-120"/>
              </a:rPr>
              <a:t>，到 </a:t>
            </a:r>
            <a:r>
              <a:rPr lang="en-US" altLang="zh-TW" sz="2400" dirty="0">
                <a:latin typeface="PMingLiU" panose="02020500000000000000" pitchFamily="18" charset="-120"/>
                <a:ea typeface="PMingLiU" panose="02020500000000000000" pitchFamily="18" charset="-120"/>
              </a:rPr>
              <a:t>1970 </a:t>
            </a:r>
            <a:r>
              <a:rPr lang="zh-TW" altLang="en-US" sz="2400" dirty="0">
                <a:latin typeface="PMingLiU" panose="02020500000000000000" pitchFamily="18" charset="-120"/>
                <a:ea typeface="PMingLiU" panose="02020500000000000000" pitchFamily="18" charset="-120"/>
              </a:rPr>
              <a:t>年代末，</a:t>
            </a:r>
            <a:r>
              <a:rPr lang="zh-TW" altLang="en-US" sz="2400" dirty="0">
                <a:solidFill>
                  <a:srgbClr val="FFC000"/>
                </a:solidFill>
                <a:latin typeface="PMingLiU" panose="02020500000000000000" pitchFamily="18" charset="-120"/>
                <a:ea typeface="PMingLiU" panose="02020500000000000000" pitchFamily="18" charset="-120"/>
              </a:rPr>
              <a:t>「新宗教」</a:t>
            </a:r>
            <a:r>
              <a:rPr lang="zh-TW" altLang="en-US" sz="2400" dirty="0">
                <a:latin typeface="PMingLiU" panose="02020500000000000000" pitchFamily="18" charset="-120"/>
                <a:ea typeface="PMingLiU" panose="02020500000000000000" pitchFamily="18" charset="-120"/>
              </a:rPr>
              <a:t>一詞取代了「邪教」一詞來描述所有非傳統宗教團體。</a:t>
            </a:r>
          </a:p>
          <a:p>
            <a:r>
              <a:rPr lang="zh-TW" altLang="en-US" sz="2400" dirty="0">
                <a:latin typeface="PMingLiU" panose="02020500000000000000" pitchFamily="18" charset="-120"/>
                <a:ea typeface="PMingLiU" panose="02020500000000000000" pitchFamily="18" charset="-120"/>
              </a:rPr>
              <a:t>社會學家艾米瑞安 （ </a:t>
            </a:r>
            <a:r>
              <a:rPr lang="en-US" sz="2400" dirty="0">
                <a:latin typeface="PMingLiU" panose="02020500000000000000" pitchFamily="18" charset="-120"/>
                <a:ea typeface="PMingLiU" panose="02020500000000000000" pitchFamily="18" charset="-120"/>
              </a:rPr>
              <a:t>Amy Ryan ）</a:t>
            </a:r>
            <a:r>
              <a:rPr lang="zh-TW" altLang="en-US" sz="2400" dirty="0">
                <a:latin typeface="PMingLiU" panose="02020500000000000000" pitchFamily="18" charset="-120"/>
                <a:ea typeface="PMingLiU" panose="02020500000000000000" pitchFamily="18" charset="-120"/>
              </a:rPr>
              <a:t>主張有必要將</a:t>
            </a:r>
            <a:r>
              <a:rPr lang="zh-TW" altLang="en-US" sz="2400" dirty="0">
                <a:solidFill>
                  <a:srgbClr val="FFC000"/>
                </a:solidFill>
                <a:latin typeface="PMingLiU" panose="02020500000000000000" pitchFamily="18" charset="-120"/>
                <a:ea typeface="PMingLiU" panose="02020500000000000000" pitchFamily="18" charset="-120"/>
              </a:rPr>
              <a:t>可能對社會造成危害</a:t>
            </a:r>
            <a:r>
              <a:rPr lang="zh-TW" altLang="en-US" sz="2400" dirty="0">
                <a:latin typeface="PMingLiU" panose="02020500000000000000" pitchFamily="18" charset="-120"/>
                <a:ea typeface="PMingLiU" panose="02020500000000000000" pitchFamily="18" charset="-120"/>
              </a:rPr>
              <a:t>的群體與無害的群體區分開來。</a:t>
            </a:r>
          </a:p>
          <a:p>
            <a:pPr marL="0" indent="0">
              <a:buNone/>
            </a:pPr>
            <a:endParaRPr lang="en-US"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727999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00DA9-E38E-6003-685B-C6EA3E0FA77D}"/>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有沒有所謂邪教</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EA48B659-6CB0-5996-2247-7CAE022CC54B}"/>
              </a:ext>
            </a:extLst>
          </p:cNvPr>
          <p:cNvSpPr>
            <a:spLocks noGrp="1"/>
          </p:cNvSpPr>
          <p:nvPr>
            <p:ph idx="1"/>
          </p:nvPr>
        </p:nvSpPr>
        <p:spPr>
          <a:xfrm>
            <a:off x="874713" y="1936377"/>
            <a:ext cx="6070374" cy="4195481"/>
          </a:xfrm>
        </p:spPr>
        <p:txBody>
          <a:bodyPr>
            <a:normAutofit/>
          </a:bodyPr>
          <a:lstStyle/>
          <a:p>
            <a:r>
              <a:rPr lang="zh-TW" altLang="en-US" sz="2800" dirty="0">
                <a:latin typeface="PMingLiU" panose="02020500000000000000" pitchFamily="18" charset="-120"/>
                <a:ea typeface="PMingLiU" panose="02020500000000000000" pitchFamily="18" charset="-120"/>
              </a:rPr>
              <a:t>「邪教」的定義是人言人殊，但很難去界定或者測量的東西並不表示它不存在，或者不能用這個名詞。</a:t>
            </a:r>
            <a:endParaRPr lang="en-US" altLang="zh-TW" sz="2800" dirty="0">
              <a:latin typeface="PMingLiU" panose="02020500000000000000" pitchFamily="18" charset="-120"/>
              <a:ea typeface="PMingLiU" panose="02020500000000000000" pitchFamily="18" charset="-120"/>
            </a:endParaRPr>
          </a:p>
          <a:p>
            <a:r>
              <a:rPr lang="zh-TW" altLang="en-US" sz="2800" dirty="0">
                <a:latin typeface="PMingLiU" panose="02020500000000000000" pitchFamily="18" charset="-120"/>
                <a:ea typeface="PMingLiU" panose="02020500000000000000" pitchFamily="18" charset="-120"/>
              </a:rPr>
              <a:t>舉例說，很多心理學的概念都有點模糊，例如「 智慧」、「創意」、「 心理變態」</a:t>
            </a:r>
            <a:r>
              <a:rPr lang="en-US" altLang="zh-TW" sz="2800" dirty="0">
                <a:latin typeface="PMingLiU" panose="02020500000000000000" pitchFamily="18" charset="-120"/>
                <a:ea typeface="PMingLiU" panose="02020500000000000000" pitchFamily="18" charset="-120"/>
              </a:rPr>
              <a:t>……</a:t>
            </a:r>
            <a:r>
              <a:rPr lang="zh-TW" altLang="en-US" sz="2800" dirty="0">
                <a:latin typeface="PMingLiU" panose="02020500000000000000" pitchFamily="18" charset="-120"/>
                <a:ea typeface="PMingLiU" panose="02020500000000000000" pitchFamily="18" charset="-120"/>
              </a:rPr>
              <a:t>。 </a:t>
            </a:r>
            <a:endParaRPr lang="en-US" altLang="zh-TW" sz="2800" dirty="0">
              <a:latin typeface="PMingLiU" panose="02020500000000000000" pitchFamily="18" charset="-120"/>
              <a:ea typeface="PMingLiU" panose="02020500000000000000" pitchFamily="18" charset="-120"/>
            </a:endParaRPr>
          </a:p>
          <a:p>
            <a:r>
              <a:rPr lang="zh-TW" altLang="en-US" sz="2800" dirty="0">
                <a:latin typeface="PMingLiU" panose="02020500000000000000" pitchFamily="18" charset="-120"/>
                <a:ea typeface="PMingLiU" panose="02020500000000000000" pitchFamily="18" charset="-120"/>
              </a:rPr>
              <a:t>那些南韓宗教是否邪教？我相信聽眾都會心中有數。</a:t>
            </a:r>
            <a:endParaRPr lang="en-US" sz="2800" dirty="0">
              <a:latin typeface="PMingLiU" panose="02020500000000000000" pitchFamily="18" charset="-120"/>
              <a:ea typeface="PMingLiU" panose="02020500000000000000" pitchFamily="18" charset="-120"/>
            </a:endParaRPr>
          </a:p>
        </p:txBody>
      </p:sp>
      <p:pic>
        <p:nvPicPr>
          <p:cNvPr id="20482" name="Picture 2" descr="cult, comic book style">
            <a:extLst>
              <a:ext uri="{FF2B5EF4-FFF2-40B4-BE49-F238E27FC236}">
                <a16:creationId xmlns:a16="http://schemas.microsoft.com/office/drawing/2014/main" id="{9D4EB1C3-4D76-BAF0-3423-1A67A91A486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452862" y="2052918"/>
            <a:ext cx="39624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767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關於邪教的討論</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8511610" y="2052918"/>
            <a:ext cx="3234076" cy="4195481"/>
          </a:xfrm>
        </p:spPr>
        <p:txBody>
          <a:bodyPr/>
          <a:lstStyle/>
          <a:p>
            <a:pPr marL="0" indent="0">
              <a:buNone/>
            </a:pPr>
            <a:r>
              <a:rPr lang="zh-TW" altLang="en-US" sz="2400" dirty="0">
                <a:effectLst/>
                <a:latin typeface="Calibri" panose="020F0502020204030204" pitchFamily="34" charset="0"/>
                <a:ea typeface="PMingLiU" panose="02020500000000000000" pitchFamily="18" charset="-120"/>
                <a:cs typeface="Times New Roman" panose="02020603050405020304" pitchFamily="18" charset="0"/>
              </a:rPr>
              <a:t>前一陣子</a:t>
            </a:r>
            <a:r>
              <a:rPr lang="en-US" sz="2400" dirty="0">
                <a:effectLst/>
                <a:latin typeface="Calibri" panose="020F0502020204030204" pitchFamily="34" charset="0"/>
                <a:ea typeface="PMingLiU" panose="02020500000000000000" pitchFamily="18" charset="-120"/>
                <a:cs typeface="Times New Roman" panose="02020603050405020304" pitchFamily="18" charset="0"/>
              </a:rPr>
              <a:t>YouTuber</a:t>
            </a:r>
            <a:r>
              <a:rPr lang="zh-TW" altLang="en-US" sz="2400" dirty="0">
                <a:effectLst/>
                <a:latin typeface="Calibri" panose="020F0502020204030204" pitchFamily="34" charset="0"/>
                <a:ea typeface="PMingLiU" panose="02020500000000000000" pitchFamily="18" charset="-120"/>
                <a:cs typeface="Times New Roman" panose="02020603050405020304" pitchFamily="18" charset="0"/>
              </a:rPr>
              <a:t>沈旭暉博士邀請了宗教學者孔德維博士討論這椿事件，孔博士並不接受任何宗教為邪教，根據</a:t>
            </a:r>
            <a:r>
              <a:rPr lang="zh-TW" altLang="en-US" sz="2400" dirty="0">
                <a:solidFill>
                  <a:srgbClr val="FFC000"/>
                </a:solidFill>
                <a:effectLst/>
                <a:latin typeface="Calibri" panose="020F0502020204030204" pitchFamily="34" charset="0"/>
                <a:ea typeface="PMingLiU" panose="02020500000000000000" pitchFamily="18" charset="-120"/>
                <a:cs typeface="Times New Roman" panose="02020603050405020304" pitchFamily="18" charset="0"/>
              </a:rPr>
              <a:t>人類學</a:t>
            </a:r>
            <a:r>
              <a:rPr lang="zh-TW" altLang="en-US" sz="2400" dirty="0">
                <a:effectLst/>
                <a:latin typeface="Calibri" panose="020F0502020204030204" pitchFamily="34" charset="0"/>
                <a:ea typeface="PMingLiU" panose="02020500000000000000" pitchFamily="18" charset="-120"/>
                <a:cs typeface="Times New Roman" panose="02020603050405020304" pitchFamily="18" charset="0"/>
              </a:rPr>
              <a:t>的進路，他說自己不能以現代文明的眼光去批判其他宗教和文化傳統。</a:t>
            </a:r>
          </a:p>
          <a:p>
            <a:pPr marL="0" indent="0">
              <a:buNone/>
            </a:pPr>
            <a:endParaRPr lang="zh-TW" altLang="en-US" sz="1800" dirty="0">
              <a:effectLst/>
              <a:latin typeface="Calibri" panose="020F0502020204030204" pitchFamily="34" charset="0"/>
              <a:ea typeface="PMingLiU" panose="02020500000000000000" pitchFamily="18" charset="-120"/>
              <a:cs typeface="Times New Roman" panose="02020603050405020304" pitchFamily="18" charset="0"/>
            </a:endParaRPr>
          </a:p>
          <a:p>
            <a:pPr marL="0" indent="0">
              <a:buNone/>
            </a:pPr>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p:txBody>
      </p:sp>
      <p:pic>
        <p:nvPicPr>
          <p:cNvPr id="4" name="Picture 3">
            <a:extLst>
              <a:ext uri="{FF2B5EF4-FFF2-40B4-BE49-F238E27FC236}">
                <a16:creationId xmlns:a16="http://schemas.microsoft.com/office/drawing/2014/main" id="{A8102CC0-74A6-724A-E24A-FE9DCFD7B82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0462" y="1644462"/>
            <a:ext cx="7772400" cy="4760820"/>
          </a:xfrm>
          <a:prstGeom prst="rect">
            <a:avLst/>
          </a:prstGeom>
        </p:spPr>
      </p:pic>
    </p:spTree>
    <p:extLst>
      <p:ext uri="{BB962C8B-B14F-4D97-AF65-F5344CB8AC3E}">
        <p14:creationId xmlns:p14="http://schemas.microsoft.com/office/powerpoint/2010/main" val="2447236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zh-TW" altLang="en-US" dirty="0">
                <a:latin typeface="PMingLiU" panose="02020500000000000000" pitchFamily="18" charset="-120"/>
                <a:ea typeface="PMingLiU" panose="02020500000000000000" pitchFamily="18" charset="-120"/>
              </a:rPr>
              <a:t>雙修法並不是佛教的主流</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875201" y="1745270"/>
            <a:ext cx="10123235" cy="4458977"/>
          </a:xfrm>
        </p:spPr>
        <p:txBody>
          <a:bodyPr>
            <a:normAutofit lnSpcReduction="10000"/>
          </a:bodyPr>
          <a:lstStyle/>
          <a:p>
            <a:r>
              <a:rPr lang="zh-TW" sz="2400" dirty="0">
                <a:effectLst/>
                <a:ea typeface="PMingLiU" panose="02020500000000000000" pitchFamily="18" charset="-120"/>
                <a:cs typeface="Times New Roman" panose="02020603050405020304" pitchFamily="18" charset="0"/>
              </a:rPr>
              <a:t>孔博士指出：雖然一些宗教加入了性的元素，但仍然是十分嚴肅的信仰，例如雙修法，唐代道教有《天地陰陽交歡大樂賦》，印度亦有關於男女交歡的宗教。</a:t>
            </a:r>
            <a:endParaRPr lang="en-US" altLang="zh-TW" sz="2400" dirty="0">
              <a:effectLst/>
              <a:ea typeface="PMingLiU" panose="02020500000000000000" pitchFamily="18" charset="-120"/>
              <a:cs typeface="Times New Roman" panose="02020603050405020304" pitchFamily="18" charset="0"/>
            </a:endParaRPr>
          </a:p>
          <a:p>
            <a:r>
              <a:rPr lang="zh-TW" sz="2400" dirty="0">
                <a:effectLst/>
                <a:ea typeface="PMingLiU" panose="02020500000000000000" pitchFamily="18" charset="-120"/>
                <a:cs typeface="Times New Roman" panose="02020603050405020304" pitchFamily="18" charset="0"/>
              </a:rPr>
              <a:t>我同意教義裏面涉及性並不一定表示該宗教就是邪惡，但以我所知，印度教性力派、道教的房中術、佛教密宗雙修都是自行修練或者你情我願，當中沒有強迫或者詐騙。</a:t>
            </a:r>
            <a:endParaRPr lang="en-US" altLang="zh-TW" sz="2400" dirty="0">
              <a:effectLst/>
              <a:ea typeface="PMingLiU" panose="02020500000000000000" pitchFamily="18" charset="-120"/>
              <a:cs typeface="Times New Roman" panose="02020603050405020304" pitchFamily="18" charset="0"/>
            </a:endParaRPr>
          </a:p>
          <a:p>
            <a:r>
              <a:rPr lang="zh-TW" altLang="en-US" sz="2400" dirty="0">
                <a:effectLst/>
              </a:rPr>
              <a:t>印度無上瑜伽部更認為雙修是極其秘密和危險的教法，因為只要有點歪心便會令人陷入萬劫不復之地，這種修行方法</a:t>
            </a:r>
            <a:r>
              <a:rPr lang="zh-TW" altLang="en-US" sz="2400" dirty="0">
                <a:solidFill>
                  <a:srgbClr val="FFC000"/>
                </a:solidFill>
                <a:effectLst/>
              </a:rPr>
              <a:t>並不是主流</a:t>
            </a:r>
            <a:r>
              <a:rPr lang="zh-TW" altLang="en-US" sz="2400" dirty="0">
                <a:effectLst/>
              </a:rPr>
              <a:t>。</a:t>
            </a:r>
            <a:endParaRPr lang="en-US" altLang="zh-TW" sz="2400" dirty="0">
              <a:effectLst/>
            </a:endParaRPr>
          </a:p>
          <a:p>
            <a:r>
              <a:rPr lang="zh-TW" altLang="en-US" sz="2400" dirty="0">
                <a:effectLst/>
              </a:rPr>
              <a:t>相反，教主利用信徒來發洩淫慾已經成為了</a:t>
            </a:r>
            <a:r>
              <a:rPr lang="zh-TW" altLang="en-US" sz="2400" dirty="0">
                <a:solidFill>
                  <a:srgbClr val="FFC000"/>
                </a:solidFill>
                <a:effectLst/>
              </a:rPr>
              <a:t>邪教的標記</a:t>
            </a:r>
            <a:r>
              <a:rPr lang="zh-TW" altLang="en-US" sz="2400" dirty="0">
                <a:effectLst/>
              </a:rPr>
              <a:t>，除了攝理教，</a:t>
            </a:r>
            <a:r>
              <a:rPr lang="en-US" altLang="zh-TW" sz="2400" dirty="0">
                <a:effectLst/>
              </a:rPr>
              <a:t>《</a:t>
            </a:r>
            <a:r>
              <a:rPr lang="zh-TW" altLang="en-US" sz="2400" dirty="0">
                <a:effectLst/>
              </a:rPr>
              <a:t>以神之名</a:t>
            </a:r>
            <a:r>
              <a:rPr lang="en-US" altLang="zh-TW" sz="2400" dirty="0">
                <a:effectLst/>
              </a:rPr>
              <a:t>》 </a:t>
            </a:r>
            <a:r>
              <a:rPr lang="zh-TW" altLang="en-US" sz="2400" dirty="0">
                <a:effectLst/>
              </a:rPr>
              <a:t>亦報道了韓國的其他邪教，寶貝童山、萬民中央教會的領袖亦有同樣行為。</a:t>
            </a:r>
            <a:r>
              <a:rPr lang="en-US" sz="2400" dirty="0">
                <a:effectLst/>
              </a:rPr>
              <a:t> </a:t>
            </a:r>
            <a:endParaRPr lang="en-US" sz="2400" dirty="0"/>
          </a:p>
        </p:txBody>
      </p:sp>
    </p:spTree>
    <p:extLst>
      <p:ext uri="{BB962C8B-B14F-4D97-AF65-F5344CB8AC3E}">
        <p14:creationId xmlns:p14="http://schemas.microsoft.com/office/powerpoint/2010/main" val="141097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zh-TW" altLang="en-US" dirty="0">
                <a:latin typeface="PMingLiU" panose="02020500000000000000" pitchFamily="18" charset="-120"/>
                <a:ea typeface="PMingLiU" panose="02020500000000000000" pitchFamily="18" charset="-120"/>
              </a:rPr>
              <a:t>三十個論</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533211" y="1545772"/>
            <a:ext cx="7811599" cy="4692669"/>
          </a:xfrm>
        </p:spPr>
        <p:txBody>
          <a:bodyPr>
            <a:normAutofit/>
          </a:bodyPr>
          <a:lstStyle/>
          <a:p>
            <a:r>
              <a:rPr lang="zh-TW" altLang="en-US" sz="2400" dirty="0">
                <a:effectLst/>
                <a:ea typeface="PMingLiU" panose="02020500000000000000" pitchFamily="18" charset="-120"/>
                <a:cs typeface="Times New Roman" panose="02020603050405020304" pitchFamily="18" charset="0"/>
              </a:rPr>
              <a:t>孔博士又指出：攝理教的正式名稱為基督教福音宣教會，他是沿着文鮮明統一教的路線而發展出來的，鄭明析有</a:t>
            </a:r>
            <a:r>
              <a:rPr lang="zh-TW" altLang="en-US" sz="2400" dirty="0">
                <a:solidFill>
                  <a:srgbClr val="FFC000"/>
                </a:solidFill>
                <a:effectLst/>
                <a:ea typeface="PMingLiU" panose="02020500000000000000" pitchFamily="18" charset="-120"/>
                <a:cs typeface="Times New Roman" panose="02020603050405020304" pitchFamily="18" charset="0"/>
              </a:rPr>
              <a:t>三十個論</a:t>
            </a:r>
            <a:r>
              <a:rPr lang="zh-TW" altLang="en-US" sz="2400" dirty="0">
                <a:effectLst/>
                <a:ea typeface="PMingLiU" panose="02020500000000000000" pitchFamily="18" charset="-120"/>
                <a:cs typeface="Times New Roman" panose="02020603050405020304" pitchFamily="18" charset="0"/>
              </a:rPr>
              <a:t>，但當中沒有牽涉性的成份。至於有些女信徒和他發生性關係，或者被他強姦，這和攝理教的核心教義沒有關係。</a:t>
            </a:r>
            <a:endParaRPr lang="en-US" altLang="zh-TW" sz="2400" dirty="0">
              <a:effectLst/>
              <a:ea typeface="PMingLiU" panose="02020500000000000000" pitchFamily="18" charset="-120"/>
              <a:cs typeface="Times New Roman" panose="02020603050405020304" pitchFamily="18" charset="0"/>
            </a:endParaRPr>
          </a:p>
          <a:p>
            <a:r>
              <a:rPr lang="zh-TW" altLang="en-US" sz="2400" dirty="0">
                <a:effectLst/>
                <a:ea typeface="PMingLiU" panose="02020500000000000000" pitchFamily="18" charset="-120"/>
                <a:cs typeface="Times New Roman" panose="02020603050405020304" pitchFamily="18" charset="0"/>
              </a:rPr>
              <a:t>孔博士忽略了一個事實： 很多人都會</a:t>
            </a:r>
            <a:r>
              <a:rPr lang="zh-TW" altLang="en-US" sz="2400" dirty="0">
                <a:solidFill>
                  <a:srgbClr val="FFC000"/>
                </a:solidFill>
                <a:effectLst/>
                <a:ea typeface="PMingLiU" panose="02020500000000000000" pitchFamily="18" charset="-120"/>
                <a:cs typeface="Times New Roman" panose="02020603050405020304" pitchFamily="18" charset="0"/>
              </a:rPr>
              <a:t>說一套、做一套</a:t>
            </a:r>
            <a:r>
              <a:rPr lang="zh-TW" altLang="en-US" sz="2400" dirty="0">
                <a:effectLst/>
                <a:ea typeface="PMingLiU" panose="02020500000000000000" pitchFamily="18" charset="-120"/>
                <a:cs typeface="Times New Roman" panose="02020603050405020304" pitchFamily="18" charset="0"/>
              </a:rPr>
              <a:t>，即使是極端專制的政府，亦會將「民主」、「自由」</a:t>
            </a:r>
            <a:r>
              <a:rPr lang="en-US" altLang="zh-TW" sz="2400" dirty="0">
                <a:effectLst/>
                <a:ea typeface="PMingLiU" panose="02020500000000000000" pitchFamily="18" charset="-120"/>
                <a:cs typeface="Times New Roman" panose="02020603050405020304" pitchFamily="18" charset="0"/>
              </a:rPr>
              <a:t>…… </a:t>
            </a:r>
            <a:r>
              <a:rPr lang="zh-TW" altLang="en-US" sz="2400" dirty="0">
                <a:effectLst/>
                <a:ea typeface="PMingLiU" panose="02020500000000000000" pitchFamily="18" charset="-120"/>
                <a:cs typeface="Times New Roman" panose="02020603050405020304" pitchFamily="18" charset="0"/>
              </a:rPr>
              <a:t>等等漂亮的言詞寫入政綱裏面；黑社會也會說自己「劫富濟貧」、「替天行道」。 一些揭發攝理教黑幕的人及其家屬被毆打，鄭明析當然不會將「恐嚇」、「惡意傷害他人身體」寫入教義裏面，但這些跟黑社會別無二致的惡行難道還不算邪惡嗎？</a:t>
            </a:r>
            <a:endParaRPr lang="en-US" sz="2400" dirty="0"/>
          </a:p>
        </p:txBody>
      </p:sp>
      <p:pic>
        <p:nvPicPr>
          <p:cNvPr id="4" name="Picture 3">
            <a:extLst>
              <a:ext uri="{FF2B5EF4-FFF2-40B4-BE49-F238E27FC236}">
                <a16:creationId xmlns:a16="http://schemas.microsoft.com/office/drawing/2014/main" id="{8E7863CC-C8EC-2C35-CD1D-6A98873DCB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57710" y="1545772"/>
            <a:ext cx="3507927" cy="4859510"/>
          </a:xfrm>
          <a:prstGeom prst="rect">
            <a:avLst/>
          </a:prstGeom>
        </p:spPr>
      </p:pic>
    </p:spTree>
    <p:extLst>
      <p:ext uri="{BB962C8B-B14F-4D97-AF65-F5344CB8AC3E}">
        <p14:creationId xmlns:p14="http://schemas.microsoft.com/office/powerpoint/2010/main" val="1426881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天主教沒有危害社會的行為</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799001" y="1756156"/>
            <a:ext cx="10123235" cy="4458977"/>
          </a:xfrm>
        </p:spPr>
        <p:txBody>
          <a:bodyPr>
            <a:normAutofit/>
          </a:bodyPr>
          <a:lstStyle/>
          <a:p>
            <a:r>
              <a:rPr lang="zh-TW" altLang="en-US" sz="2400" dirty="0">
                <a:effectLst/>
                <a:ea typeface="PMingLiU" panose="02020500000000000000" pitchFamily="18" charset="-120"/>
                <a:cs typeface="Times New Roman" panose="02020603050405020304" pitchFamily="18" charset="0"/>
              </a:rPr>
              <a:t>孔博士還說：宣揚性交轉運的宗教可能違反常識，但這並不能令這個宗教變成邪教，基督教亦有童貞女生子的教義，也是違反常識。鄭明析對於夏娃吃禁果的解釋與傳統基督教不同，他認為夏娃是與撒但發生了性行為，然而，儘管如此，在傳統教義上注入新的解釋不時發生，例如摩門教在傳統基督教裏面加入了額外的教義，但我們不能說摩門教是邪教。</a:t>
            </a:r>
            <a:endParaRPr lang="en-US" altLang="zh-TW" sz="2400" dirty="0">
              <a:effectLst/>
              <a:ea typeface="PMingLiU" panose="02020500000000000000" pitchFamily="18" charset="-120"/>
              <a:cs typeface="Times New Roman" panose="02020603050405020304" pitchFamily="18" charset="0"/>
            </a:endParaRPr>
          </a:p>
          <a:p>
            <a:r>
              <a:rPr lang="zh-TW" altLang="en-US" sz="2400" dirty="0">
                <a:effectLst/>
                <a:ea typeface="PMingLiU" panose="02020500000000000000" pitchFamily="18" charset="-120"/>
                <a:cs typeface="Times New Roman" panose="02020603050405020304" pitchFamily="18" charset="0"/>
              </a:rPr>
              <a:t>似乎孔博士只是攻擊</a:t>
            </a:r>
            <a:r>
              <a:rPr lang="zh-TW" altLang="en-US" sz="2400" dirty="0">
                <a:solidFill>
                  <a:srgbClr val="FFC000"/>
                </a:solidFill>
                <a:effectLst/>
                <a:ea typeface="PMingLiU" panose="02020500000000000000" pitchFamily="18" charset="-120"/>
                <a:cs typeface="Times New Roman" panose="02020603050405020304" pitchFamily="18" charset="0"/>
              </a:rPr>
              <a:t>稻草人</a:t>
            </a:r>
            <a:r>
              <a:rPr lang="zh-TW" altLang="en-US" sz="2400" dirty="0">
                <a:effectLst/>
                <a:ea typeface="PMingLiU" panose="02020500000000000000" pitchFamily="18" charset="-120"/>
                <a:cs typeface="Times New Roman" panose="02020603050405020304" pitchFamily="18" charset="0"/>
              </a:rPr>
              <a:t>，僅僅道理違反常識或者在傳統上加入新東西當然不會令一個宗教變為邪惡，例如</a:t>
            </a:r>
            <a:r>
              <a:rPr lang="en-US" altLang="zh-TW" sz="2400" dirty="0">
                <a:effectLst/>
                <a:ea typeface="PMingLiU" panose="02020500000000000000" pitchFamily="18" charset="-120"/>
                <a:cs typeface="Times New Roman" panose="02020603050405020304" pitchFamily="18" charset="0"/>
              </a:rPr>
              <a:t>1950</a:t>
            </a:r>
            <a:r>
              <a:rPr lang="zh-TW" altLang="en-US" sz="2400" dirty="0">
                <a:effectLst/>
                <a:ea typeface="PMingLiU" panose="02020500000000000000" pitchFamily="18" charset="-120"/>
                <a:cs typeface="Times New Roman" panose="02020603050405020304" pitchFamily="18" charset="0"/>
              </a:rPr>
              <a:t>年教宗庇護二十二世宣布聖母瑪利亞沒有經過死亡，而是帶肉身升天， 雖然基督教徒並不同意，但是不會基於這教義而批評天主教是邪教。</a:t>
            </a:r>
            <a:endParaRPr lang="en-US" sz="2400" dirty="0"/>
          </a:p>
        </p:txBody>
      </p:sp>
    </p:spTree>
    <p:extLst>
      <p:ext uri="{BB962C8B-B14F-4D97-AF65-F5344CB8AC3E}">
        <p14:creationId xmlns:p14="http://schemas.microsoft.com/office/powerpoint/2010/main" val="1883021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現代摩門教沒有危害社會的行為</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875202" y="1745270"/>
            <a:ext cx="5807610" cy="4458977"/>
          </a:xfrm>
        </p:spPr>
        <p:txBody>
          <a:bodyPr>
            <a:normAutofit lnSpcReduction="10000"/>
          </a:bodyPr>
          <a:lstStyle/>
          <a:p>
            <a:r>
              <a:rPr lang="zh-TW" altLang="en-US" sz="2400" dirty="0">
                <a:effectLst/>
                <a:ea typeface="PMingLiU" panose="02020500000000000000" pitchFamily="18" charset="-120"/>
                <a:cs typeface="Times New Roman" panose="02020603050405020304" pitchFamily="18" charset="0"/>
              </a:rPr>
              <a:t>現在主要基督教宗派頂多將摩門教視為</a:t>
            </a:r>
            <a:r>
              <a:rPr lang="zh-TW" altLang="en-US" sz="2400" dirty="0">
                <a:solidFill>
                  <a:srgbClr val="FFC000"/>
                </a:solidFill>
                <a:effectLst/>
                <a:ea typeface="PMingLiU" panose="02020500000000000000" pitchFamily="18" charset="-120"/>
                <a:cs typeface="Times New Roman" panose="02020603050405020304" pitchFamily="18" charset="0"/>
              </a:rPr>
              <a:t>異端</a:t>
            </a:r>
            <a:r>
              <a:rPr lang="zh-TW" altLang="en-US" sz="2400" dirty="0">
                <a:effectLst/>
                <a:ea typeface="PMingLiU" panose="02020500000000000000" pitchFamily="18" charset="-120"/>
                <a:cs typeface="Times New Roman" panose="02020603050405020304" pitchFamily="18" charset="0"/>
              </a:rPr>
              <a:t>，而不是邪教，曾幾何時，摩門教被視為邪教，因為創辦人史密夫約瑟宣稱得到神的指示，要成立一夫多妻制，猶他州是摩門教的大本營，為了讓猶他州加入美利堅聯邦，</a:t>
            </a:r>
            <a:r>
              <a:rPr lang="en-US" altLang="zh-TW" sz="2400" dirty="0">
                <a:effectLst/>
                <a:ea typeface="PMingLiU" panose="02020500000000000000" pitchFamily="18" charset="-120"/>
                <a:cs typeface="Times New Roman" panose="02020603050405020304" pitchFamily="18" charset="0"/>
              </a:rPr>
              <a:t>1896</a:t>
            </a:r>
            <a:r>
              <a:rPr lang="zh-TW" altLang="en-US" sz="2400" dirty="0">
                <a:effectLst/>
                <a:ea typeface="PMingLiU" panose="02020500000000000000" pitchFamily="18" charset="-120"/>
                <a:cs typeface="Times New Roman" panose="02020603050405020304" pitchFamily="18" charset="0"/>
              </a:rPr>
              <a:t>年摩門教正式廢除一夫多妻制，之後逐漸被主流社會接納。 </a:t>
            </a:r>
            <a:endParaRPr lang="en-US" altLang="zh-TW" sz="2400" dirty="0">
              <a:effectLst/>
              <a:ea typeface="PMingLiU" panose="02020500000000000000" pitchFamily="18" charset="-120"/>
              <a:cs typeface="Times New Roman" panose="02020603050405020304" pitchFamily="18" charset="0"/>
            </a:endParaRPr>
          </a:p>
          <a:p>
            <a:r>
              <a:rPr lang="zh-TW" altLang="en-US" sz="2400" dirty="0">
                <a:effectLst/>
                <a:ea typeface="PMingLiU" panose="02020500000000000000" pitchFamily="18" charset="-120"/>
                <a:cs typeface="Times New Roman" panose="02020603050405020304" pitchFamily="18" charset="0"/>
              </a:rPr>
              <a:t>後來摩門教徒在開發美國西部方面貢獻良多，並且因為海外宣教的需要而培養了大量外語人才，這和南韓邪教的反社會行為大相逕庭。</a:t>
            </a:r>
            <a:endParaRPr lang="en-US" sz="2400" dirty="0"/>
          </a:p>
        </p:txBody>
      </p:sp>
      <p:pic>
        <p:nvPicPr>
          <p:cNvPr id="5122" name="Picture 2" descr="Early Mormon Marriages Database To Shed Light on Polygamy, Past and Present  | UVA Today">
            <a:extLst>
              <a:ext uri="{FF2B5EF4-FFF2-40B4-BE49-F238E27FC236}">
                <a16:creationId xmlns:a16="http://schemas.microsoft.com/office/drawing/2014/main" id="{F87645FE-27AB-FB18-817C-965A21F0CE4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33654" y="1795269"/>
            <a:ext cx="4901191" cy="3267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222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關於邪教的討論</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875201" y="1745270"/>
            <a:ext cx="9404723" cy="4458977"/>
          </a:xfrm>
        </p:spPr>
        <p:txBody>
          <a:bodyPr>
            <a:normAutofit/>
          </a:bodyPr>
          <a:lstStyle/>
          <a:p>
            <a:r>
              <a:rPr lang="zh-TW" altLang="en-US" sz="2400" dirty="0">
                <a:effectLst/>
                <a:ea typeface="PMingLiU" panose="02020500000000000000" pitchFamily="18" charset="-120"/>
                <a:cs typeface="Times New Roman" panose="02020603050405020304" pitchFamily="18" charset="0"/>
              </a:rPr>
              <a:t>孔博士認為，即使一個宗教鼓吹「性交轉運」 或者女信徒需要獻身來取得上帝的喜悅，但</a:t>
            </a:r>
            <a:r>
              <a:rPr lang="zh-TW" altLang="en-US" sz="2400" dirty="0">
                <a:solidFill>
                  <a:srgbClr val="FFC000"/>
                </a:solidFill>
                <a:effectLst/>
                <a:ea typeface="PMingLiU" panose="02020500000000000000" pitchFamily="18" charset="-120"/>
                <a:cs typeface="Times New Roman" panose="02020603050405020304" pitchFamily="18" charset="0"/>
              </a:rPr>
              <a:t>這種交易並不算是詐騙</a:t>
            </a:r>
            <a:r>
              <a:rPr lang="zh-TW" altLang="en-US" sz="2400" dirty="0">
                <a:effectLst/>
                <a:ea typeface="PMingLiU" panose="02020500000000000000" pitchFamily="18" charset="-120"/>
                <a:cs typeface="Times New Roman" panose="02020603050405020304" pitchFamily="18" charset="0"/>
              </a:rPr>
              <a:t>。基督教鼓勵十一奉獻，佛教提倡信徒簽香油，在理論上兩者都會帶來福報，但實際是否如此，卻沒有量化數據的支持。</a:t>
            </a:r>
            <a:endParaRPr lang="en-US" altLang="zh-TW" sz="2400" dirty="0">
              <a:effectLst/>
              <a:ea typeface="PMingLiU" panose="02020500000000000000" pitchFamily="18" charset="-120"/>
              <a:cs typeface="Times New Roman" panose="02020603050405020304" pitchFamily="18" charset="0"/>
            </a:endParaRPr>
          </a:p>
          <a:p>
            <a:r>
              <a:rPr lang="zh-TW" altLang="en-US" sz="2400" dirty="0">
                <a:effectLst/>
                <a:ea typeface="PMingLiU" panose="02020500000000000000" pitchFamily="18" charset="-120"/>
                <a:cs typeface="Times New Roman" panose="02020603050405020304" pitchFamily="18" charset="0"/>
              </a:rPr>
              <a:t>我猜想孔博士的挑戰是：難道後兩者也算是詐騙嗎？我並不熟悉佛教，在此我只會集中討論十一奉獻，我恐怕孔博士用錯了類比，十一奉獻並不是一種交易，基督教的核心教理就是因信稱義，有些提倡「成功福音」的教會領袖慫恿信徒熱心奉獻，從而得到上帝在事業和財務上的獎賞，有識見的神學家都會說這些人是神棍。而且，奉獻金錢和獻上貞操在性質和程度上都有很大差別，兩者根本不可以相提並論！</a:t>
            </a:r>
            <a:endParaRPr lang="en-US" sz="2400" dirty="0"/>
          </a:p>
        </p:txBody>
      </p:sp>
    </p:spTree>
    <p:extLst>
      <p:ext uri="{BB962C8B-B14F-4D97-AF65-F5344CB8AC3E}">
        <p14:creationId xmlns:p14="http://schemas.microsoft.com/office/powerpoint/2010/main" val="3592243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zh-TW" altLang="en-US" dirty="0">
                <a:latin typeface="PMingLiU" panose="02020500000000000000" pitchFamily="18" charset="-120"/>
                <a:ea typeface="PMingLiU" panose="02020500000000000000" pitchFamily="18" charset="-120"/>
              </a:rPr>
              <a:t>文化相對主義？</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646111" y="1762362"/>
            <a:ext cx="8166249" cy="4458977"/>
          </a:xfrm>
        </p:spPr>
        <p:txBody>
          <a:bodyPr>
            <a:normAutofit lnSpcReduction="10000"/>
          </a:bodyPr>
          <a:lstStyle/>
          <a:p>
            <a:r>
              <a:rPr lang="zh-TW" altLang="en-US" sz="2400" dirty="0">
                <a:effectLst/>
                <a:ea typeface="PMingLiU" panose="02020500000000000000" pitchFamily="18" charset="-120"/>
                <a:cs typeface="Times New Roman" panose="02020603050405020304" pitchFamily="18" charset="0"/>
              </a:rPr>
              <a:t>孔德維的理論基礎似乎是上世紀初葉美國人類學家鮑亞（</a:t>
            </a:r>
            <a:r>
              <a:rPr lang="en-US" altLang="zh-TW" sz="2400" dirty="0">
                <a:effectLst/>
                <a:ea typeface="PMingLiU" panose="02020500000000000000" pitchFamily="18" charset="-120"/>
                <a:cs typeface="Times New Roman" panose="02020603050405020304" pitchFamily="18" charset="0"/>
              </a:rPr>
              <a:t>Franz Boas </a:t>
            </a:r>
            <a:r>
              <a:rPr lang="zh-TW" altLang="en-US" sz="2400" dirty="0">
                <a:effectLst/>
                <a:ea typeface="PMingLiU" panose="02020500000000000000" pitchFamily="18" charset="-120"/>
                <a:cs typeface="Times New Roman" panose="02020603050405020304" pitchFamily="18" charset="0"/>
              </a:rPr>
              <a:t>） 所主張的</a:t>
            </a:r>
            <a:r>
              <a:rPr lang="zh-TW" altLang="en-US" sz="2400" dirty="0">
                <a:solidFill>
                  <a:srgbClr val="FFC000"/>
                </a:solidFill>
                <a:effectLst/>
                <a:ea typeface="PMingLiU" panose="02020500000000000000" pitchFamily="18" charset="-120"/>
                <a:cs typeface="Times New Roman" panose="02020603050405020304" pitchFamily="18" charset="0"/>
              </a:rPr>
              <a:t>文化相對主義</a:t>
            </a:r>
            <a:r>
              <a:rPr lang="zh-TW" altLang="en-US" sz="2400" dirty="0">
                <a:effectLst/>
                <a:ea typeface="PMingLiU" panose="02020500000000000000" pitchFamily="18" charset="-120"/>
                <a:cs typeface="Times New Roman" panose="02020603050405020304" pitchFamily="18" charset="0"/>
              </a:rPr>
              <a:t>（</a:t>
            </a:r>
            <a:r>
              <a:rPr lang="en-US" altLang="zh-TW" sz="2400" dirty="0">
                <a:effectLst/>
                <a:ea typeface="PMingLiU" panose="02020500000000000000" pitchFamily="18" charset="-120"/>
                <a:cs typeface="Times New Roman" panose="02020603050405020304" pitchFamily="18" charset="0"/>
              </a:rPr>
              <a:t>Cultural relativism </a:t>
            </a:r>
            <a:r>
              <a:rPr lang="zh-TW" altLang="en-US" sz="2400" dirty="0">
                <a:effectLst/>
                <a:ea typeface="PMingLiU" panose="02020500000000000000" pitchFamily="18" charset="-120"/>
                <a:cs typeface="Times New Roman" panose="02020603050405020304" pitchFamily="18" charset="0"/>
              </a:rPr>
              <a:t>）。其實，文化相對主義最終會陷於自相矛盾、雙重標準、解釋牽強的困局。</a:t>
            </a:r>
            <a:endParaRPr lang="en-US" altLang="zh-TW" sz="2400" dirty="0">
              <a:effectLst/>
              <a:ea typeface="PMingLiU" panose="02020500000000000000" pitchFamily="18" charset="-120"/>
              <a:cs typeface="Times New Roman" panose="02020603050405020304" pitchFamily="18" charset="0"/>
            </a:endParaRPr>
          </a:p>
          <a:p>
            <a:r>
              <a:rPr lang="zh-TW" altLang="en-US" sz="2400" dirty="0">
                <a:effectLst/>
                <a:ea typeface="PMingLiU" panose="02020500000000000000" pitchFamily="18" charset="-120"/>
                <a:cs typeface="Times New Roman" panose="02020603050405020304" pitchFamily="18" charset="0"/>
              </a:rPr>
              <a:t>例如在上世紀 </a:t>
            </a:r>
            <a:r>
              <a:rPr lang="en-US" altLang="zh-TW" sz="2400" dirty="0">
                <a:effectLst/>
                <a:ea typeface="PMingLiU" panose="02020500000000000000" pitchFamily="18" charset="-120"/>
                <a:cs typeface="Times New Roman" panose="02020603050405020304" pitchFamily="18" charset="0"/>
              </a:rPr>
              <a:t>80</a:t>
            </a:r>
            <a:r>
              <a:rPr lang="zh-TW" altLang="en-US" sz="2400" dirty="0">
                <a:effectLst/>
                <a:ea typeface="PMingLiU" panose="02020500000000000000" pitchFamily="18" charset="-120"/>
                <a:cs typeface="Times New Roman" panose="02020603050405020304" pitchFamily="18" charset="0"/>
              </a:rPr>
              <a:t>年代，伊朗和伊拉克爆發戰爭，伊朗招募「自願」的兒童以人肉掃雷，說為真主犧牲可以令人上天堂享福；而眾所周知，去年一名伊朗女子因為沒有按照宗教規條戴好面紗而被道德警察虐待至死。在尊重不同文化的大前提下，你不能譴責這是邪惡。吊詭的是，有一次我發聲批評伊朗，一位學者憤怒地對我說：「閉嘴！你正在論斷人！」 不過，早前這位學者發表了很多批判西方的言論，而且一直以來伊朗都稱呼美國為「大撒旦」！ </a:t>
            </a:r>
            <a:endParaRPr lang="en-US" sz="2400" dirty="0"/>
          </a:p>
        </p:txBody>
      </p:sp>
      <p:pic>
        <p:nvPicPr>
          <p:cNvPr id="7170" name="Picture 2" descr="Franz Boas | C.A.R.T. Archaeology">
            <a:extLst>
              <a:ext uri="{FF2B5EF4-FFF2-40B4-BE49-F238E27FC236}">
                <a16:creationId xmlns:a16="http://schemas.microsoft.com/office/drawing/2014/main" id="{81B6DA34-F0C0-EE8C-3F8C-6856D366267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65547" y="1815982"/>
            <a:ext cx="28067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998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220-5DC0-91AE-FAA6-BADAD9EF2399}"/>
              </a:ext>
            </a:extLst>
          </p:cNvPr>
          <p:cNvSpPr>
            <a:spLocks noGrp="1"/>
          </p:cNvSpPr>
          <p:nvPr>
            <p:ph type="title"/>
          </p:nvPr>
        </p:nvSpPr>
        <p:spPr/>
        <p:txBody>
          <a:bodyPr/>
          <a:lstStyle/>
          <a:p>
            <a:r>
              <a:rPr lang="zh-TW" altLang="en-US" dirty="0">
                <a:latin typeface="PMingLiU" panose="02020500000000000000" pitchFamily="18" charset="-120"/>
                <a:ea typeface="PMingLiU" panose="02020500000000000000" pitchFamily="18" charset="-120"/>
              </a:rPr>
              <a:t>在學術上不可以判斷和價值中立？</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AF1C9A6-AA61-B875-C690-2895B8653C93}"/>
              </a:ext>
            </a:extLst>
          </p:cNvPr>
          <p:cNvSpPr>
            <a:spLocks noGrp="1"/>
          </p:cNvSpPr>
          <p:nvPr>
            <p:ph idx="1"/>
          </p:nvPr>
        </p:nvSpPr>
        <p:spPr>
          <a:xfrm>
            <a:off x="646111" y="1762362"/>
            <a:ext cx="10720389" cy="4458977"/>
          </a:xfrm>
        </p:spPr>
        <p:txBody>
          <a:bodyPr>
            <a:normAutofit/>
          </a:bodyPr>
          <a:lstStyle/>
          <a:p>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孔德維在關於攝理教和另一個宗教（玄武財神殿）的演講中表示： 並非不可以在社會和法律層面作出判斷，但在學術上不可以判斷任何宗教為邪惡或者荒誕，例如經濟學必須假設人是理性的。</a:t>
            </a:r>
            <a:endParaRPr lang="en-US" altLang="zh-TW" sz="2400" dirty="0">
              <a:effectLst/>
              <a:latin typeface="PMingLiU" panose="02020500000000000000" pitchFamily="18" charset="-120"/>
              <a:ea typeface="PMingLiU" panose="02020500000000000000" pitchFamily="18" charset="-120"/>
              <a:cs typeface="Times New Roman" panose="02020603050405020304" pitchFamily="18" charset="0"/>
            </a:endParaRPr>
          </a:p>
          <a:p>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諾貝爾經濟學獎得主丹尼爾卡尼曼 （</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Daniel Kahneman</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 ） 的研究挑戰了 傳統經濟學中人是理性的假設。</a:t>
            </a:r>
            <a:endParaRPr lang="en-US" altLang="zh-TW" sz="2400" dirty="0">
              <a:effectLst/>
              <a:latin typeface="PMingLiU" panose="02020500000000000000" pitchFamily="18" charset="-120"/>
              <a:ea typeface="PMingLiU" panose="02020500000000000000" pitchFamily="18" charset="-120"/>
              <a:cs typeface="Times New Roman" panose="02020603050405020304" pitchFamily="18" charset="0"/>
            </a:endParaRPr>
          </a:p>
          <a:p>
            <a:r>
              <a:rPr lang="zh-TW" altLang="en-US" sz="2400" dirty="0">
                <a:latin typeface="PMingLiU" panose="02020500000000000000" pitchFamily="18" charset="-120"/>
                <a:ea typeface="PMingLiU" panose="02020500000000000000" pitchFamily="18" charset="-120"/>
                <a:cs typeface="Times New Roman" panose="02020603050405020304" pitchFamily="18" charset="0"/>
              </a:rPr>
              <a:t>不作出價值判斷並不是學術界的常態或者規範，心理學裏面有變態心理學（</a:t>
            </a:r>
            <a:r>
              <a:rPr lang="en-US" altLang="zh-TW" sz="2400" dirty="0">
                <a:latin typeface="PMingLiU" panose="02020500000000000000" pitchFamily="18" charset="-120"/>
                <a:ea typeface="PMingLiU" panose="02020500000000000000" pitchFamily="18" charset="-120"/>
                <a:cs typeface="Times New Roman" panose="02020603050405020304" pitchFamily="18" charset="0"/>
              </a:rPr>
              <a:t>Abnormal psychology</a:t>
            </a:r>
            <a:r>
              <a:rPr lang="zh-TW" altLang="en-US" sz="2400" dirty="0">
                <a:latin typeface="PMingLiU" panose="02020500000000000000" pitchFamily="18" charset="-120"/>
                <a:ea typeface="PMingLiU" panose="02020500000000000000" pitchFamily="18" charset="-120"/>
                <a:cs typeface="Times New Roman" panose="02020603050405020304" pitchFamily="18" charset="0"/>
              </a:rPr>
              <a:t> ）</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 ， 大多數心理學家都不會假設所有人都是正常的，或者避開採用「精神分裂」 、「變態」這個詞語。</a:t>
            </a:r>
            <a:endParaRPr lang="en-US" altLang="zh-TW" sz="2400" dirty="0">
              <a:effectLst/>
              <a:latin typeface="PMingLiU" panose="02020500000000000000" pitchFamily="18" charset="-120"/>
              <a:ea typeface="PMingLiU" panose="02020500000000000000" pitchFamily="18" charset="-120"/>
              <a:cs typeface="Times New Roman" panose="02020603050405020304" pitchFamily="18" charset="0"/>
            </a:endParaRPr>
          </a:p>
          <a:p>
            <a:r>
              <a:rPr lang="zh-TW" altLang="en-US" sz="2400" dirty="0">
                <a:latin typeface="PMingLiU" panose="02020500000000000000" pitchFamily="18" charset="-120"/>
                <a:ea typeface="PMingLiU" panose="02020500000000000000" pitchFamily="18" charset="-120"/>
                <a:cs typeface="Times New Roman" panose="02020603050405020304" pitchFamily="18" charset="0"/>
              </a:rPr>
              <a:t>科學哲學區分真正的科學和</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a:t>
            </a:r>
            <a:r>
              <a:rPr lang="zh-TW" altLang="en-US" sz="2400" dirty="0">
                <a:latin typeface="PMingLiU" panose="02020500000000000000" pitchFamily="18" charset="-120"/>
                <a:ea typeface="PMingLiU" panose="02020500000000000000" pitchFamily="18" charset="-120"/>
                <a:cs typeface="Times New Roman" panose="02020603050405020304" pitchFamily="18" charset="0"/>
              </a:rPr>
              <a:t>偽科學</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 （</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Pseudo Science</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 ，大多數科學家和科學哲學家都不會假設任何自稱是科學的東西都是科學，例如占星術、風水。</a:t>
            </a:r>
            <a:endParaRPr lang="en-US" altLang="zh-TW" sz="2400" dirty="0">
              <a:effectLst/>
              <a:latin typeface="PMingLiU" panose="02020500000000000000" pitchFamily="18" charset="-12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849185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7A079-F015-51FE-F1D9-04D2B3D492A6}"/>
              </a:ext>
            </a:extLst>
          </p:cNvPr>
          <p:cNvSpPr>
            <a:spLocks noGrp="1"/>
          </p:cNvSpPr>
          <p:nvPr>
            <p:ph type="title"/>
          </p:nvPr>
        </p:nvSpPr>
        <p:spPr/>
        <p:txBody>
          <a:bodyPr/>
          <a:lstStyle/>
          <a:p>
            <a:r>
              <a:rPr lang="zh-TW" altLang="en-US" dirty="0"/>
              <a:t>五大洋</a:t>
            </a:r>
            <a:endParaRPr lang="en-US" dirty="0"/>
          </a:p>
        </p:txBody>
      </p:sp>
      <p:sp>
        <p:nvSpPr>
          <p:cNvPr id="3" name="Content Placeholder 2">
            <a:extLst>
              <a:ext uri="{FF2B5EF4-FFF2-40B4-BE49-F238E27FC236}">
                <a16:creationId xmlns:a16="http://schemas.microsoft.com/office/drawing/2014/main" id="{623322B9-99ED-D5A7-63DD-03871902B829}"/>
              </a:ext>
            </a:extLst>
          </p:cNvPr>
          <p:cNvSpPr>
            <a:spLocks noGrp="1"/>
          </p:cNvSpPr>
          <p:nvPr>
            <p:ph idx="1"/>
          </p:nvPr>
        </p:nvSpPr>
        <p:spPr>
          <a:xfrm>
            <a:off x="646111" y="1834967"/>
            <a:ext cx="5602289" cy="4195481"/>
          </a:xfrm>
        </p:spPr>
        <p:txBody>
          <a:bodyPr>
            <a:noAutofit/>
          </a:bodyPr>
          <a:lstStyle/>
          <a:p>
            <a:r>
              <a:rPr lang="zh-TW" altLang="en-US" sz="2800" dirty="0">
                <a:latin typeface="PMingLiU" panose="02020500000000000000" pitchFamily="18" charset="-120"/>
                <a:ea typeface="PMingLiU" panose="02020500000000000000" pitchFamily="18" charset="-120"/>
              </a:rPr>
              <a:t>「五大洋」創辦人朴順子</a:t>
            </a:r>
            <a:r>
              <a:rPr lang="en-US" altLang="zh-TW" sz="2800" dirty="0">
                <a:latin typeface="PMingLiU" panose="02020500000000000000" pitchFamily="18" charset="-120"/>
                <a:ea typeface="PMingLiU" panose="02020500000000000000" pitchFamily="18" charset="-120"/>
              </a:rPr>
              <a:t>1974 </a:t>
            </a:r>
            <a:r>
              <a:rPr lang="zh-TW" altLang="en-US" sz="2800" dirty="0">
                <a:latin typeface="PMingLiU" panose="02020500000000000000" pitchFamily="18" charset="-120"/>
                <a:ea typeface="PMingLiU" panose="02020500000000000000" pitchFamily="18" charset="-120"/>
              </a:rPr>
              <a:t>年生病，但後來痊癒，她認為這是因為上帝得到救贖，</a:t>
            </a:r>
            <a:r>
              <a:rPr lang="en-US" altLang="zh-TW" sz="2800" dirty="0">
                <a:latin typeface="PMingLiU" panose="02020500000000000000" pitchFamily="18" charset="-120"/>
                <a:ea typeface="PMingLiU" panose="02020500000000000000" pitchFamily="18" charset="-120"/>
              </a:rPr>
              <a:t>1984 </a:t>
            </a:r>
            <a:r>
              <a:rPr lang="zh-TW" altLang="en-US" sz="2800" dirty="0">
                <a:latin typeface="PMingLiU" panose="02020500000000000000" pitchFamily="18" charset="-120"/>
                <a:ea typeface="PMingLiU" panose="02020500000000000000" pitchFamily="18" charset="-120"/>
              </a:rPr>
              <a:t>年創立工藝品公司兼宗教組織「五大洋」， 意思是</a:t>
            </a:r>
            <a:r>
              <a:rPr lang="zh-TW" altLang="en-US" sz="2800" dirty="0">
                <a:solidFill>
                  <a:srgbClr val="FFC000"/>
                </a:solidFill>
                <a:latin typeface="PMingLiU" panose="02020500000000000000" pitchFamily="18" charset="-120"/>
                <a:ea typeface="PMingLiU" panose="02020500000000000000" pitchFamily="18" charset="-120"/>
              </a:rPr>
              <a:t>「我是支配五大洋的人，將主宰全世界。」</a:t>
            </a:r>
            <a:endParaRPr lang="en-US" altLang="zh-TW" sz="2800" dirty="0">
              <a:solidFill>
                <a:srgbClr val="FFC000"/>
              </a:solidFill>
              <a:latin typeface="PMingLiU" panose="02020500000000000000" pitchFamily="18" charset="-120"/>
              <a:ea typeface="PMingLiU" panose="02020500000000000000" pitchFamily="18" charset="-120"/>
            </a:endParaRPr>
          </a:p>
          <a:p>
            <a:r>
              <a:rPr lang="zh-TW" altLang="en-US" sz="2800" dirty="0">
                <a:latin typeface="PMingLiU" panose="02020500000000000000" pitchFamily="18" charset="-120"/>
                <a:ea typeface="PMingLiU" panose="02020500000000000000" pitchFamily="18" charset="-120"/>
              </a:rPr>
              <a:t>她收養孤兒，博取社會的好感。</a:t>
            </a:r>
            <a:endParaRPr lang="en-US" altLang="zh-TW" sz="2800" dirty="0">
              <a:latin typeface="PMingLiU" panose="02020500000000000000" pitchFamily="18" charset="-120"/>
              <a:ea typeface="PMingLiU" panose="02020500000000000000" pitchFamily="18" charset="-120"/>
            </a:endParaRPr>
          </a:p>
          <a:p>
            <a:r>
              <a:rPr lang="en-US" sz="2800" dirty="0" err="1">
                <a:latin typeface="PMingLiU" panose="02020500000000000000" pitchFamily="18" charset="-120"/>
                <a:ea typeface="PMingLiU" panose="02020500000000000000" pitchFamily="18" charset="-120"/>
              </a:rPr>
              <a:t>五大洋教派紀律森嚴，如果信徒違反紀律便會受到集體毆打</a:t>
            </a:r>
            <a:r>
              <a:rPr lang="en-US" sz="2800" dirty="0">
                <a:latin typeface="PMingLiU" panose="02020500000000000000" pitchFamily="18" charset="-120"/>
                <a:ea typeface="PMingLiU" panose="02020500000000000000" pitchFamily="18" charset="-120"/>
              </a:rPr>
              <a:t>。</a:t>
            </a:r>
          </a:p>
        </p:txBody>
      </p:sp>
      <p:sp>
        <p:nvSpPr>
          <p:cNvPr id="4" name="AutoShape 2">
            <a:extLst>
              <a:ext uri="{FF2B5EF4-FFF2-40B4-BE49-F238E27FC236}">
                <a16:creationId xmlns:a16="http://schemas.microsoft.com/office/drawing/2014/main" id="{0C5280EC-66EF-D629-D676-2B3E1598BA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a:extLst>
              <a:ext uri="{FF2B5EF4-FFF2-40B4-BE49-F238E27FC236}">
                <a16:creationId xmlns:a16="http://schemas.microsoft.com/office/drawing/2014/main" id="{DD03A56E-3744-CBB6-1127-93C3310B4B9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200" name="Picture 8" descr="影評】Netflix紀錄片《以神之名：信仰的背叛》：真實揭露隱藏在宗教背後的黑暗面| 歐搜哇OHSOWOW | LINE TODAY">
            <a:extLst>
              <a:ext uri="{FF2B5EF4-FFF2-40B4-BE49-F238E27FC236}">
                <a16:creationId xmlns:a16="http://schemas.microsoft.com/office/drawing/2014/main" id="{B8229E1A-C43A-3927-35C2-99BE5B8A31C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43689" y="1853248"/>
            <a:ext cx="5054600" cy="3249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161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7A079-F015-51FE-F1D9-04D2B3D492A6}"/>
              </a:ext>
            </a:extLst>
          </p:cNvPr>
          <p:cNvSpPr>
            <a:spLocks noGrp="1"/>
          </p:cNvSpPr>
          <p:nvPr>
            <p:ph type="title"/>
          </p:nvPr>
        </p:nvSpPr>
        <p:spPr/>
        <p:txBody>
          <a:bodyPr/>
          <a:lstStyle/>
          <a:p>
            <a:r>
              <a:rPr lang="zh-TW" altLang="en-US" dirty="0"/>
              <a:t>五大洋</a:t>
            </a:r>
            <a:endParaRPr lang="en-US" dirty="0"/>
          </a:p>
        </p:txBody>
      </p:sp>
      <p:sp>
        <p:nvSpPr>
          <p:cNvPr id="3" name="Content Placeholder 2">
            <a:extLst>
              <a:ext uri="{FF2B5EF4-FFF2-40B4-BE49-F238E27FC236}">
                <a16:creationId xmlns:a16="http://schemas.microsoft.com/office/drawing/2014/main" id="{623322B9-99ED-D5A7-63DD-03871902B829}"/>
              </a:ext>
            </a:extLst>
          </p:cNvPr>
          <p:cNvSpPr>
            <a:spLocks noGrp="1"/>
          </p:cNvSpPr>
          <p:nvPr>
            <p:ph idx="1"/>
          </p:nvPr>
        </p:nvSpPr>
        <p:spPr>
          <a:xfrm>
            <a:off x="646111" y="1665515"/>
            <a:ext cx="7246032" cy="4364934"/>
          </a:xfrm>
        </p:spPr>
        <p:txBody>
          <a:bodyPr>
            <a:noAutofit/>
          </a:bodyPr>
          <a:lstStyle/>
          <a:p>
            <a:r>
              <a:rPr lang="en-US" sz="2800" dirty="0">
                <a:latin typeface="PMingLiU" panose="02020500000000000000" pitchFamily="18" charset="-120"/>
                <a:ea typeface="PMingLiU" panose="02020500000000000000" pitchFamily="18" charset="-120"/>
              </a:rPr>
              <a:t>1986年 </a:t>
            </a:r>
            <a:r>
              <a:rPr lang="en-US" sz="2800" dirty="0" err="1">
                <a:latin typeface="PMingLiU" panose="02020500000000000000" pitchFamily="18" charset="-120"/>
                <a:ea typeface="PMingLiU" panose="02020500000000000000" pitchFamily="18" charset="-120"/>
              </a:rPr>
              <a:t>五大洋因為業務失敗而債台高築，為了要完全控制員工和信徒，所有人都要搬遷到公司附近，信徒不可以出外，並且要互相監控</a:t>
            </a:r>
            <a:r>
              <a:rPr lang="en-US" sz="2800" dirty="0">
                <a:latin typeface="PMingLiU" panose="02020500000000000000" pitchFamily="18" charset="-120"/>
                <a:ea typeface="PMingLiU" panose="02020500000000000000" pitchFamily="18" charset="-120"/>
              </a:rPr>
              <a:t>。</a:t>
            </a:r>
          </a:p>
          <a:p>
            <a:r>
              <a:rPr lang="en-US" sz="2800" dirty="0" err="1">
                <a:latin typeface="PMingLiU" panose="02020500000000000000" pitchFamily="18" charset="-120"/>
                <a:ea typeface="PMingLiU" panose="02020500000000000000" pitchFamily="18" charset="-120"/>
              </a:rPr>
              <a:t>若果有債主上門，教主命令員工毆打追債人，因而受到警方注意</a:t>
            </a:r>
            <a:r>
              <a:rPr lang="en-US" sz="2800" dirty="0">
                <a:latin typeface="PMingLiU" panose="02020500000000000000" pitchFamily="18" charset="-120"/>
                <a:ea typeface="PMingLiU" panose="02020500000000000000" pitchFamily="18" charset="-120"/>
              </a:rPr>
              <a:t>。</a:t>
            </a:r>
          </a:p>
          <a:p>
            <a:r>
              <a:rPr lang="en-US" sz="2800" dirty="0" err="1">
                <a:latin typeface="PMingLiU" panose="02020500000000000000" pitchFamily="18" charset="-120"/>
                <a:ea typeface="PMingLiU" panose="02020500000000000000" pitchFamily="18" charset="-120"/>
              </a:rPr>
              <a:t>後來</a:t>
            </a:r>
            <a:r>
              <a:rPr lang="zh-TW" altLang="en-US" sz="2800" dirty="0">
                <a:latin typeface="PMingLiU" panose="02020500000000000000" pitchFamily="18" charset="-120"/>
                <a:ea typeface="PMingLiU" panose="02020500000000000000" pitchFamily="18" charset="-120"/>
              </a:rPr>
              <a:t>朴順子帶領信徒在某個工廠的天花板藏匿，最後被發現</a:t>
            </a:r>
            <a:r>
              <a:rPr lang="zh-TW" altLang="en-US" sz="2800" dirty="0">
                <a:solidFill>
                  <a:srgbClr val="FFC000"/>
                </a:solidFill>
                <a:latin typeface="PMingLiU" panose="02020500000000000000" pitchFamily="18" charset="-120"/>
                <a:ea typeface="PMingLiU" panose="02020500000000000000" pitchFamily="18" charset="-120"/>
              </a:rPr>
              <a:t>集體死亡</a:t>
            </a:r>
            <a:r>
              <a:rPr lang="zh-TW" altLang="en-US" sz="2800" dirty="0">
                <a:latin typeface="PMingLiU" panose="02020500000000000000" pitchFamily="18" charset="-120"/>
                <a:ea typeface="PMingLiU" panose="02020500000000000000" pitchFamily="18" charset="-120"/>
              </a:rPr>
              <a:t>。 表面看來是集體自殺，但紀錄片顯示有許多疑點</a:t>
            </a:r>
            <a:r>
              <a:rPr lang="en-US" sz="2800" dirty="0">
                <a:latin typeface="PMingLiU" panose="02020500000000000000" pitchFamily="18" charset="-120"/>
                <a:ea typeface="PMingLiU" panose="02020500000000000000" pitchFamily="18" charset="-120"/>
              </a:rPr>
              <a:t>。</a:t>
            </a:r>
          </a:p>
        </p:txBody>
      </p:sp>
      <p:sp>
        <p:nvSpPr>
          <p:cNvPr id="4" name="AutoShape 2">
            <a:extLst>
              <a:ext uri="{FF2B5EF4-FFF2-40B4-BE49-F238E27FC236}">
                <a16:creationId xmlns:a16="http://schemas.microsoft.com/office/drawing/2014/main" id="{0C5280EC-66EF-D629-D676-2B3E1598BA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a:extLst>
              <a:ext uri="{FF2B5EF4-FFF2-40B4-BE49-F238E27FC236}">
                <a16:creationId xmlns:a16="http://schemas.microsoft.com/office/drawing/2014/main" id="{DD03A56E-3744-CBB6-1127-93C3310B4B9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8" name="Picture 6" descr="Netflix《以神之名：信仰的背叛》揭開韓國4 大邪教惡行：以神之名性侵、害人性命！｜女人迷Womany">
            <a:extLst>
              <a:ext uri="{FF2B5EF4-FFF2-40B4-BE49-F238E27FC236}">
                <a16:creationId xmlns:a16="http://schemas.microsoft.com/office/drawing/2014/main" id="{45003A72-0DD3-30F0-1636-72B12E6D763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07850" y="1665514"/>
            <a:ext cx="3545431" cy="4364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856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DE77-BF54-CC90-F9FE-53ECF03125A8}"/>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寶貝童山</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1F5D438C-F584-BB4D-F520-1CB040FAF04E}"/>
              </a:ext>
            </a:extLst>
          </p:cNvPr>
          <p:cNvSpPr>
            <a:spLocks noGrp="1"/>
          </p:cNvSpPr>
          <p:nvPr>
            <p:ph idx="1"/>
          </p:nvPr>
        </p:nvSpPr>
        <p:spPr>
          <a:xfrm>
            <a:off x="646111" y="1853248"/>
            <a:ext cx="6875918" cy="4195481"/>
          </a:xfrm>
        </p:spPr>
        <p:txBody>
          <a:bodyPr>
            <a:normAutofit lnSpcReduction="10000"/>
          </a:bodyPr>
          <a:lstStyle/>
          <a:p>
            <a:r>
              <a:rPr lang="en-US" altLang="zh-TW" sz="2400" dirty="0"/>
              <a:t>1978 </a:t>
            </a:r>
            <a:r>
              <a:rPr lang="zh-TW" altLang="en-US" sz="2400" dirty="0"/>
              <a:t>年金己順加入李教夫傳教士的「珠賢教會」，這教會頗具爭議性，因為教主強迫信徒 裸體跳舞和打人。</a:t>
            </a:r>
            <a:endParaRPr lang="en-US" altLang="zh-TW" sz="2400" dirty="0"/>
          </a:p>
          <a:p>
            <a:r>
              <a:rPr lang="en-US" altLang="zh-TW" sz="2400" dirty="0"/>
              <a:t>1982 </a:t>
            </a:r>
            <a:r>
              <a:rPr lang="zh-TW" altLang="en-US" sz="2400" dirty="0"/>
              <a:t>年，金己順聲稱李教夫請她照顧信徒，於是開始招攬教友。</a:t>
            </a:r>
            <a:endParaRPr lang="en-US" altLang="zh-TW" sz="2400" dirty="0"/>
          </a:p>
          <a:p>
            <a:r>
              <a:rPr lang="zh-TW" altLang="en-US" sz="2400" dirty="0"/>
              <a:t>金己順命令信徒不分晝夜去工作賺錢，並且獻出全部財產，她將這筆巨款買下土地，聲稱要建立人間天國，名為「寶貝童山」 。</a:t>
            </a:r>
            <a:endParaRPr lang="en-US" altLang="zh-TW" sz="2400" dirty="0"/>
          </a:p>
          <a:p>
            <a:r>
              <a:rPr lang="zh-TW" altLang="en-US" sz="2400" dirty="0"/>
              <a:t>金己順自稱是一個只有三歲的</a:t>
            </a:r>
            <a:r>
              <a:rPr lang="zh-TW" altLang="en-US" sz="2400" dirty="0">
                <a:solidFill>
                  <a:srgbClr val="FFC000"/>
                </a:solidFill>
              </a:rPr>
              <a:t>「童仙」</a:t>
            </a:r>
            <a:r>
              <a:rPr lang="zh-TW" altLang="en-US" sz="2400" dirty="0"/>
              <a:t> ， 無論她說什麼或者做什麼都是對的， 信徒必須服從她。她經常在巡遊中以仙女的形象出現。</a:t>
            </a:r>
            <a:endParaRPr lang="en-US" sz="2400" dirty="0"/>
          </a:p>
        </p:txBody>
      </p:sp>
      <p:pic>
        <p:nvPicPr>
          <p:cNvPr id="10244" name="Picture 4" descr="邪教紀錄片扯出新那拉唱片行K-POP迷抵制！台灣進口商回應">
            <a:extLst>
              <a:ext uri="{FF2B5EF4-FFF2-40B4-BE49-F238E27FC236}">
                <a16:creationId xmlns:a16="http://schemas.microsoft.com/office/drawing/2014/main" id="{BDAE0D69-AFB5-81A1-43B2-0AD6C7ABF4D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785060" y="1930400"/>
            <a:ext cx="3954652" cy="321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407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DE77-BF54-CC90-F9FE-53ECF03125A8}"/>
              </a:ext>
            </a:extLst>
          </p:cNvPr>
          <p:cNvSpPr>
            <a:spLocks noGrp="1"/>
          </p:cNvSpPr>
          <p:nvPr>
            <p:ph type="title"/>
          </p:nvPr>
        </p:nvSpPr>
        <p:spPr>
          <a:xfrm>
            <a:off x="1549627" y="1029661"/>
            <a:ext cx="3697288" cy="1400530"/>
          </a:xfrm>
        </p:spPr>
        <p:txBody>
          <a:bodyPr/>
          <a:lstStyle/>
          <a:p>
            <a:r>
              <a:rPr lang="en-US" dirty="0" err="1">
                <a:latin typeface="PMingLiU" panose="02020500000000000000" pitchFamily="18" charset="-120"/>
                <a:ea typeface="PMingLiU" panose="02020500000000000000" pitchFamily="18" charset="-120"/>
              </a:rPr>
              <a:t>寶貝童山</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1F5D438C-F584-BB4D-F520-1CB040FAF04E}"/>
              </a:ext>
            </a:extLst>
          </p:cNvPr>
          <p:cNvSpPr>
            <a:spLocks noGrp="1"/>
          </p:cNvSpPr>
          <p:nvPr>
            <p:ph idx="1"/>
          </p:nvPr>
        </p:nvSpPr>
        <p:spPr>
          <a:xfrm>
            <a:off x="518034" y="2841712"/>
            <a:ext cx="11155931" cy="3810000"/>
          </a:xfrm>
        </p:spPr>
        <p:txBody>
          <a:bodyPr>
            <a:normAutofit/>
          </a:bodyPr>
          <a:lstStyle/>
          <a:p>
            <a:r>
              <a:rPr lang="zh-TW" altLang="en-US" sz="2400" dirty="0"/>
              <a:t>金己順</a:t>
            </a:r>
            <a:r>
              <a:rPr lang="en-US" sz="2400" dirty="0" err="1">
                <a:latin typeface="PMingLiU" panose="02020500000000000000" pitchFamily="18" charset="-120"/>
                <a:ea typeface="PMingLiU" panose="02020500000000000000" pitchFamily="18" charset="-120"/>
              </a:rPr>
              <a:t>挑選年青英俊的男信徒供自己淫樂</a:t>
            </a:r>
            <a:r>
              <a:rPr lang="en-US" sz="2400" dirty="0">
                <a:latin typeface="PMingLiU" panose="02020500000000000000" pitchFamily="18" charset="-120"/>
                <a:ea typeface="PMingLiU" panose="02020500000000000000" pitchFamily="18" charset="-120"/>
              </a:rPr>
              <a:t>。</a:t>
            </a:r>
          </a:p>
          <a:p>
            <a:r>
              <a:rPr lang="en-US" sz="2400" dirty="0" err="1">
                <a:latin typeface="PMingLiU" panose="02020500000000000000" pitchFamily="18" charset="-120"/>
                <a:ea typeface="PMingLiU" panose="02020500000000000000" pitchFamily="18" charset="-120"/>
              </a:rPr>
              <a:t>她自己生活奢華，卻要求信徒拼命工作和過簡樸生活</a:t>
            </a:r>
            <a:r>
              <a:rPr lang="en-US" sz="2400" dirty="0">
                <a:latin typeface="PMingLiU" panose="02020500000000000000" pitchFamily="18" charset="-120"/>
                <a:ea typeface="PMingLiU" panose="02020500000000000000" pitchFamily="18" charset="-120"/>
              </a:rPr>
              <a:t>。</a:t>
            </a:r>
          </a:p>
          <a:p>
            <a:r>
              <a:rPr lang="en-US" sz="2400" dirty="0" err="1">
                <a:latin typeface="PMingLiU" panose="02020500000000000000" pitchFamily="18" charset="-120"/>
                <a:ea typeface="PMingLiU" panose="02020500000000000000" pitchFamily="18" charset="-120"/>
              </a:rPr>
              <a:t>若果她認為信徒不服從便會吩咐家人行刑，例如父母毆打子女，或者子女毆打父母</a:t>
            </a:r>
            <a:r>
              <a:rPr lang="en-US" sz="2400" dirty="0">
                <a:latin typeface="PMingLiU" panose="02020500000000000000" pitchFamily="18" charset="-120"/>
                <a:ea typeface="PMingLiU" panose="02020500000000000000" pitchFamily="18" charset="-120"/>
              </a:rPr>
              <a:t>。</a:t>
            </a:r>
          </a:p>
          <a:p>
            <a:r>
              <a:rPr lang="en-US" sz="2400" dirty="0" err="1">
                <a:latin typeface="PMingLiU" panose="02020500000000000000" pitchFamily="18" charset="-120"/>
                <a:ea typeface="PMingLiU" panose="02020500000000000000" pitchFamily="18" charset="-120"/>
              </a:rPr>
              <a:t>一名叫樂鬼的五歲男童因為不聽話而被捆綁在豬棚中，最後被虐待至死</a:t>
            </a:r>
            <a:r>
              <a:rPr lang="en-US" sz="2400" dirty="0">
                <a:latin typeface="PMingLiU" panose="02020500000000000000" pitchFamily="18" charset="-120"/>
                <a:ea typeface="PMingLiU" panose="02020500000000000000" pitchFamily="18" charset="-120"/>
              </a:rPr>
              <a:t>。</a:t>
            </a:r>
            <a:r>
              <a:rPr lang="zh-TW" altLang="en-US" sz="2400" dirty="0"/>
              <a:t>金己順因此而被警方拘捕，</a:t>
            </a:r>
            <a:r>
              <a:rPr lang="zh-TW" altLang="en-US" sz="2400" dirty="0">
                <a:solidFill>
                  <a:srgbClr val="FFC000"/>
                </a:solidFill>
              </a:rPr>
              <a:t>但死者的媽媽否認兒子是被打死</a:t>
            </a:r>
            <a:r>
              <a:rPr lang="zh-TW" altLang="en-US" sz="2400" dirty="0"/>
              <a:t>，說他的死因是心肌梗塞。因為證據不足，金己順得意無罪釋放。 在紀錄片中這名母親在鏡頭面前不斷地掌摑自己，為自己的行為而懺悔。</a:t>
            </a:r>
            <a:endParaRPr lang="en-US" sz="2400" dirty="0"/>
          </a:p>
        </p:txBody>
      </p:sp>
      <p:pic>
        <p:nvPicPr>
          <p:cNvPr id="12290" name="Picture 2" descr="邪教教主將教徒關進豬圈暴打致死！「新那拉唱片」背後秘密曝光Kpop迷集體抵制| 台灣達人秀TTshow | LINE TODAY">
            <a:extLst>
              <a:ext uri="{FF2B5EF4-FFF2-40B4-BE49-F238E27FC236}">
                <a16:creationId xmlns:a16="http://schemas.microsoft.com/office/drawing/2014/main" id="{0BFEEC1C-B37B-EA58-A9DF-24E728C31B4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03347" y="716649"/>
            <a:ext cx="4342957" cy="249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974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9E7B-A9FF-1644-C9FA-591ACB3738B1}"/>
              </a:ext>
            </a:extLst>
          </p:cNvPr>
          <p:cNvSpPr>
            <a:spLocks noGrp="1"/>
          </p:cNvSpPr>
          <p:nvPr>
            <p:ph type="title"/>
          </p:nvPr>
        </p:nvSpPr>
        <p:spPr>
          <a:xfrm>
            <a:off x="1097794" y="561575"/>
            <a:ext cx="9404723" cy="1400530"/>
          </a:xfrm>
        </p:spPr>
        <p:txBody>
          <a:bodyPr/>
          <a:lstStyle/>
          <a:p>
            <a:r>
              <a:rPr lang="en-US" dirty="0" err="1">
                <a:latin typeface="PMingLiU" panose="02020500000000000000" pitchFamily="18" charset="-120"/>
                <a:ea typeface="PMingLiU" panose="02020500000000000000" pitchFamily="18" charset="-120"/>
              </a:rPr>
              <a:t>萬民中央教會</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0CBADB91-0183-09F6-1A77-84B09549A20F}"/>
              </a:ext>
            </a:extLst>
          </p:cNvPr>
          <p:cNvSpPr>
            <a:spLocks noGrp="1"/>
          </p:cNvSpPr>
          <p:nvPr>
            <p:ph idx="1"/>
          </p:nvPr>
        </p:nvSpPr>
        <p:spPr>
          <a:xfrm>
            <a:off x="561785" y="1600200"/>
            <a:ext cx="7076337" cy="4696225"/>
          </a:xfrm>
        </p:spPr>
        <p:txBody>
          <a:bodyPr>
            <a:normAutofit fontScale="92500" lnSpcReduction="10000"/>
          </a:bodyPr>
          <a:lstStyle/>
          <a:p>
            <a:r>
              <a:rPr lang="en-US" sz="2600" dirty="0" err="1">
                <a:latin typeface="PMingLiU" panose="02020500000000000000" pitchFamily="18" charset="-120"/>
                <a:ea typeface="PMingLiU" panose="02020500000000000000" pitchFamily="18" charset="-120"/>
              </a:rPr>
              <a:t>李載祿曾經病了七年而無法痊愈，但在祈禱院接受了按手禱告後康復</a:t>
            </a:r>
            <a:r>
              <a:rPr lang="en-US" sz="2600" dirty="0">
                <a:latin typeface="PMingLiU" panose="02020500000000000000" pitchFamily="18" charset="-120"/>
                <a:ea typeface="PMingLiU" panose="02020500000000000000" pitchFamily="18" charset="-120"/>
              </a:rPr>
              <a:t>。</a:t>
            </a:r>
          </a:p>
          <a:p>
            <a:r>
              <a:rPr lang="en-US" sz="2600" dirty="0">
                <a:latin typeface="PMingLiU" panose="02020500000000000000" pitchFamily="18" charset="-120"/>
                <a:ea typeface="PMingLiU" panose="02020500000000000000" pitchFamily="18" charset="-120"/>
              </a:rPr>
              <a:t>他自稱期間親自聽見上帝的呼召，於是在1982年創立了萬民中央教會，宣稱即使和他擦身而過或者握手，</a:t>
            </a:r>
            <a:r>
              <a:rPr lang="en-US" sz="2600" dirty="0">
                <a:solidFill>
                  <a:srgbClr val="FFC000"/>
                </a:solidFill>
                <a:latin typeface="PMingLiU" panose="02020500000000000000" pitchFamily="18" charset="-120"/>
                <a:ea typeface="PMingLiU" panose="02020500000000000000" pitchFamily="18" charset="-120"/>
              </a:rPr>
              <a:t>任何病都可以不藥而愈</a:t>
            </a:r>
            <a:r>
              <a:rPr lang="en-US" sz="2600" dirty="0">
                <a:latin typeface="PMingLiU" panose="02020500000000000000" pitchFamily="18" charset="-120"/>
                <a:ea typeface="PMingLiU" panose="02020500000000000000" pitchFamily="18" charset="-120"/>
              </a:rPr>
              <a:t>。</a:t>
            </a:r>
          </a:p>
          <a:p>
            <a:r>
              <a:rPr lang="en-US" sz="2600" dirty="0" err="1">
                <a:latin typeface="PMingLiU" panose="02020500000000000000" pitchFamily="18" charset="-120"/>
                <a:ea typeface="PMingLiU" panose="02020500000000000000" pitchFamily="18" charset="-120"/>
              </a:rPr>
              <a:t>信徒會按奉獻金額而分等，若果要在聚會中坐在前排，便需要奉獻更多金錢。如果信徒要跟他合照也需要付款</a:t>
            </a:r>
            <a:r>
              <a:rPr lang="en-US" sz="2600" dirty="0">
                <a:latin typeface="PMingLiU" panose="02020500000000000000" pitchFamily="18" charset="-120"/>
                <a:ea typeface="PMingLiU" panose="02020500000000000000" pitchFamily="18" charset="-120"/>
              </a:rPr>
              <a:t>。</a:t>
            </a:r>
          </a:p>
          <a:p>
            <a:r>
              <a:rPr lang="en-US" sz="2600" dirty="0" err="1">
                <a:latin typeface="PMingLiU" panose="02020500000000000000" pitchFamily="18" charset="-120"/>
                <a:ea typeface="PMingLiU" panose="02020500000000000000" pitchFamily="18" charset="-120"/>
              </a:rPr>
              <a:t>李牧師曾經拿取信徒的奉獻到拉斯維加斯賭博</a:t>
            </a:r>
            <a:r>
              <a:rPr lang="en-US" sz="2600" dirty="0">
                <a:latin typeface="PMingLiU" panose="02020500000000000000" pitchFamily="18" charset="-120"/>
                <a:ea typeface="PMingLiU" panose="02020500000000000000" pitchFamily="18" charset="-120"/>
              </a:rPr>
              <a:t> 。</a:t>
            </a:r>
          </a:p>
          <a:p>
            <a:r>
              <a:rPr lang="en-US" sz="2600" dirty="0">
                <a:latin typeface="PMingLiU" panose="02020500000000000000" pitchFamily="18" charset="-120"/>
                <a:ea typeface="PMingLiU" panose="02020500000000000000" pitchFamily="18" charset="-120"/>
              </a:rPr>
              <a:t>1999年，韓國電視台MBC計劃播出關於這教會醜聞的紀錄片，在開播當晚大批萬民中央教會的信徒衝擊電視台，制止了播出紀錄片 。</a:t>
            </a:r>
          </a:p>
          <a:p>
            <a:pPr marL="0" indent="0">
              <a:buNone/>
            </a:pPr>
            <a:endParaRPr lang="en-US" dirty="0"/>
          </a:p>
          <a:p>
            <a:endParaRPr lang="en-US" dirty="0"/>
          </a:p>
        </p:txBody>
      </p:sp>
      <p:pic>
        <p:nvPicPr>
          <p:cNvPr id="14338" name="Picture 2" descr="Netflix以神之名︱韓國邪教牧師李載祿癌症末期短暫出獄">
            <a:extLst>
              <a:ext uri="{FF2B5EF4-FFF2-40B4-BE49-F238E27FC236}">
                <a16:creationId xmlns:a16="http://schemas.microsoft.com/office/drawing/2014/main" id="{BF2B998C-8885-131E-9B84-52A6758E64B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842193" y="1600200"/>
            <a:ext cx="4040528" cy="2732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382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9E7B-A9FF-1644-C9FA-591ACB3738B1}"/>
              </a:ext>
            </a:extLst>
          </p:cNvPr>
          <p:cNvSpPr>
            <a:spLocks noGrp="1"/>
          </p:cNvSpPr>
          <p:nvPr>
            <p:ph type="title"/>
          </p:nvPr>
        </p:nvSpPr>
        <p:spPr>
          <a:xfrm>
            <a:off x="903441" y="452718"/>
            <a:ext cx="9147393" cy="1400530"/>
          </a:xfrm>
        </p:spPr>
        <p:txBody>
          <a:bodyPr/>
          <a:lstStyle/>
          <a:p>
            <a:r>
              <a:rPr lang="en-US" dirty="0" err="1">
                <a:latin typeface="PMingLiU" panose="02020500000000000000" pitchFamily="18" charset="-120"/>
                <a:ea typeface="PMingLiU" panose="02020500000000000000" pitchFamily="18" charset="-120"/>
              </a:rPr>
              <a:t>萬民中央教會</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0CBADB91-0183-09F6-1A77-84B09549A20F}"/>
              </a:ext>
            </a:extLst>
          </p:cNvPr>
          <p:cNvSpPr>
            <a:spLocks noGrp="1"/>
          </p:cNvSpPr>
          <p:nvPr>
            <p:ph idx="1"/>
          </p:nvPr>
        </p:nvSpPr>
        <p:spPr>
          <a:xfrm>
            <a:off x="511630" y="1671918"/>
            <a:ext cx="6150428" cy="4733364"/>
          </a:xfrm>
        </p:spPr>
        <p:txBody>
          <a:bodyPr>
            <a:normAutofit/>
          </a:bodyPr>
          <a:lstStyle/>
          <a:p>
            <a:r>
              <a:rPr lang="en-US" sz="2400" dirty="0" err="1">
                <a:latin typeface="PMingLiU" panose="02020500000000000000" pitchFamily="18" charset="-120"/>
                <a:ea typeface="PMingLiU" panose="02020500000000000000" pitchFamily="18" charset="-120"/>
              </a:rPr>
              <a:t>李載祿強調姦淫是罪大惡極的，他要求信徒要勝過情慾的試探，有些男信徒因此而</a:t>
            </a:r>
            <a:r>
              <a:rPr lang="en-US" sz="2400" dirty="0" err="1">
                <a:solidFill>
                  <a:srgbClr val="FFC000"/>
                </a:solidFill>
                <a:latin typeface="PMingLiU" panose="02020500000000000000" pitchFamily="18" charset="-120"/>
                <a:ea typeface="PMingLiU" panose="02020500000000000000" pitchFamily="18" charset="-120"/>
              </a:rPr>
              <a:t>閹割了自己</a:t>
            </a:r>
            <a:r>
              <a:rPr lang="en-US" sz="2400" dirty="0">
                <a:latin typeface="PMingLiU" panose="02020500000000000000" pitchFamily="18" charset="-120"/>
                <a:ea typeface="PMingLiU" panose="02020500000000000000" pitchFamily="18" charset="-120"/>
              </a:rPr>
              <a:t>。</a:t>
            </a:r>
          </a:p>
          <a:p>
            <a:r>
              <a:rPr lang="en-US" sz="2400" dirty="0">
                <a:latin typeface="PMingLiU" panose="02020500000000000000" pitchFamily="18" charset="-120"/>
                <a:ea typeface="PMingLiU" panose="02020500000000000000" pitchFamily="18" charset="-120"/>
              </a:rPr>
              <a:t>2018年爆發出李牧師性侵女信徒，他吩咐一些年輕貌美的女信徒到自己家中，但乘搭的士的時候必須要付現金。他在家中與女信徒發生關係之後，一些女信徒為他辯護，</a:t>
            </a:r>
            <a:r>
              <a:rPr lang="en-US" sz="2400" dirty="0">
                <a:solidFill>
                  <a:srgbClr val="FFC000"/>
                </a:solidFill>
                <a:latin typeface="PMingLiU" panose="02020500000000000000" pitchFamily="18" charset="-120"/>
                <a:ea typeface="PMingLiU" panose="02020500000000000000" pitchFamily="18" charset="-120"/>
              </a:rPr>
              <a:t>說若果這是神的旨意，這便不算是犯姦淫罪 </a:t>
            </a:r>
            <a:r>
              <a:rPr lang="en-US" sz="2400" dirty="0">
                <a:latin typeface="PMingLiU" panose="02020500000000000000" pitchFamily="18" charset="-120"/>
                <a:ea typeface="PMingLiU" panose="02020500000000000000" pitchFamily="18" charset="-120"/>
              </a:rPr>
              <a:t>。</a:t>
            </a:r>
          </a:p>
          <a:p>
            <a:r>
              <a:rPr lang="en-US" sz="2400" dirty="0">
                <a:latin typeface="PMingLiU" panose="02020500000000000000" pitchFamily="18" charset="-120"/>
                <a:ea typeface="PMingLiU" panose="02020500000000000000" pitchFamily="18" charset="-120"/>
              </a:rPr>
              <a:t>最終李牧師被拘捕，並且被法院判處16年監禁。</a:t>
            </a:r>
          </a:p>
          <a:p>
            <a:endParaRPr lang="en-US" dirty="0"/>
          </a:p>
        </p:txBody>
      </p:sp>
      <p:pic>
        <p:nvPicPr>
          <p:cNvPr id="13314" name="Picture 2" descr="韩国邪教“万民中央教会”教主李载禄因性侵被判刑15年|性侵|邪教|信徒_新浪新闻">
            <a:extLst>
              <a:ext uri="{FF2B5EF4-FFF2-40B4-BE49-F238E27FC236}">
                <a16:creationId xmlns:a16="http://schemas.microsoft.com/office/drawing/2014/main" id="{BFEEA6A8-7753-1F9F-13D8-1AEC3F4CD60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206830" y="1671918"/>
            <a:ext cx="4081729" cy="417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052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12D67-6543-DE86-2187-0C441C14F9AA}"/>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為什麼會有人相信邪教</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6DBD6A3C-A12E-51EE-97D9-25ABAD7810CB}"/>
              </a:ext>
            </a:extLst>
          </p:cNvPr>
          <p:cNvSpPr>
            <a:spLocks noGrp="1"/>
          </p:cNvSpPr>
          <p:nvPr>
            <p:ph idx="1"/>
          </p:nvPr>
        </p:nvSpPr>
        <p:spPr/>
        <p:txBody>
          <a:bodyPr/>
          <a:lstStyle/>
          <a:p>
            <a:pPr>
              <a:spcBef>
                <a:spcPts val="0"/>
              </a:spcBef>
            </a:pPr>
            <a:r>
              <a:rPr lang="zh-TW" sz="2800" dirty="0">
                <a:effectLst/>
                <a:latin typeface="Calibri" panose="020F0502020204030204" pitchFamily="34" charset="0"/>
                <a:ea typeface="PMingLiU" panose="02020500000000000000" pitchFamily="18" charset="-120"/>
                <a:cs typeface="Times New Roman" panose="02020603050405020304" pitchFamily="18" charset="0"/>
              </a:rPr>
              <a:t>邪教給人們一種</a:t>
            </a:r>
            <a:r>
              <a:rPr lang="zh-TW" sz="2800" dirty="0">
                <a:solidFill>
                  <a:srgbClr val="FFC000"/>
                </a:solidFill>
                <a:effectLst/>
                <a:latin typeface="Calibri" panose="020F0502020204030204" pitchFamily="34" charset="0"/>
                <a:ea typeface="PMingLiU" panose="02020500000000000000" pitchFamily="18" charset="-120"/>
                <a:cs typeface="Times New Roman" panose="02020603050405020304" pitchFamily="18" charset="0"/>
              </a:rPr>
              <a:t>舒適的幻覺</a:t>
            </a:r>
            <a:r>
              <a:rPr lang="zh-TW" sz="2800" dirty="0">
                <a:effectLst/>
                <a:latin typeface="Calibri" panose="020F0502020204030204" pitchFamily="34" charset="0"/>
                <a:ea typeface="PMingLiU" panose="02020500000000000000" pitchFamily="18" charset="-120"/>
                <a:cs typeface="Times New Roman" panose="02020603050405020304" pitchFamily="18" charset="0"/>
              </a:rPr>
              <a:t>，例如</a:t>
            </a:r>
            <a:r>
              <a:rPr lang="zh-TW" sz="2800" dirty="0">
                <a:solidFill>
                  <a:srgbClr val="FFC000"/>
                </a:solidFill>
                <a:effectLst/>
                <a:latin typeface="Calibri" panose="020F0502020204030204" pitchFamily="34" charset="0"/>
                <a:ea typeface="PMingLiU" panose="02020500000000000000" pitchFamily="18" charset="-120"/>
                <a:cs typeface="Times New Roman" panose="02020603050405020304" pitchFamily="18" charset="0"/>
              </a:rPr>
              <a:t>被愛包圍</a:t>
            </a:r>
            <a:r>
              <a:rPr lang="zh-TW" sz="2800" dirty="0">
                <a:effectLst/>
                <a:latin typeface="Calibri" panose="020F0502020204030204" pitchFamily="34" charset="0"/>
                <a:ea typeface="PMingLiU" panose="02020500000000000000" pitchFamily="18" charset="-120"/>
                <a:cs typeface="Times New Roman" panose="02020603050405020304" pitchFamily="18" charset="0"/>
              </a:rPr>
              <a:t>。</a:t>
            </a:r>
            <a:endParaRPr lang="en-US" sz="2800" dirty="0">
              <a:effectLst/>
              <a:latin typeface="Calibri" panose="020F0502020204030204" pitchFamily="34" charset="0"/>
              <a:ea typeface="PMingLiU" panose="02020500000000000000" pitchFamily="18" charset="-120"/>
              <a:cs typeface="Times New Roman" panose="02020603050405020304" pitchFamily="18" charset="0"/>
            </a:endParaRPr>
          </a:p>
          <a:p>
            <a:pPr>
              <a:spcBef>
                <a:spcPts val="0"/>
              </a:spcBef>
            </a:pPr>
            <a:r>
              <a:rPr lang="zh-TW" sz="2800" dirty="0">
                <a:effectLst/>
                <a:latin typeface="Calibri" panose="020F0502020204030204" pitchFamily="34" charset="0"/>
                <a:ea typeface="PMingLiU" panose="02020500000000000000" pitchFamily="18" charset="-120"/>
                <a:cs typeface="Times New Roman" panose="02020603050405020304" pitchFamily="18" charset="0"/>
              </a:rPr>
              <a:t>邪教滿足了人類對</a:t>
            </a:r>
            <a:r>
              <a:rPr lang="zh-TW" sz="2800" dirty="0">
                <a:solidFill>
                  <a:srgbClr val="FFC000"/>
                </a:solidFill>
                <a:effectLst/>
                <a:latin typeface="Calibri" panose="020F0502020204030204" pitchFamily="34" charset="0"/>
                <a:ea typeface="PMingLiU" panose="02020500000000000000" pitchFamily="18" charset="-120"/>
                <a:cs typeface="Times New Roman" panose="02020603050405020304" pitchFamily="18" charset="0"/>
              </a:rPr>
              <a:t>絕對答案</a:t>
            </a:r>
            <a:r>
              <a:rPr lang="zh-TW" sz="2800" dirty="0">
                <a:effectLst/>
                <a:latin typeface="Calibri" panose="020F0502020204030204" pitchFamily="34" charset="0"/>
                <a:ea typeface="PMingLiU" panose="02020500000000000000" pitchFamily="18" charset="-120"/>
                <a:cs typeface="Times New Roman" panose="02020603050405020304" pitchFamily="18" charset="0"/>
              </a:rPr>
              <a:t>的渴望。</a:t>
            </a:r>
            <a:endParaRPr lang="en-US" sz="2800" dirty="0">
              <a:effectLst/>
              <a:latin typeface="Calibri" panose="020F0502020204030204" pitchFamily="34" charset="0"/>
              <a:ea typeface="PMingLiU" panose="02020500000000000000" pitchFamily="18" charset="-120"/>
              <a:cs typeface="Times New Roman" panose="02020603050405020304" pitchFamily="18" charset="0"/>
            </a:endParaRPr>
          </a:p>
          <a:p>
            <a:pPr>
              <a:spcBef>
                <a:spcPts val="0"/>
              </a:spcBef>
            </a:pPr>
            <a:r>
              <a:rPr lang="zh-TW" altLang="en-US" sz="2800" dirty="0">
                <a:solidFill>
                  <a:srgbClr val="FFC000"/>
                </a:solidFill>
                <a:effectLst/>
                <a:latin typeface="Calibri" panose="020F0502020204030204" pitchFamily="34" charset="0"/>
                <a:ea typeface="PMingLiU" panose="02020500000000000000" pitchFamily="18" charset="-120"/>
                <a:cs typeface="Times New Roman" panose="02020603050405020304" pitchFamily="18" charset="0"/>
              </a:rPr>
              <a:t>自我形象低落</a:t>
            </a:r>
            <a:r>
              <a:rPr lang="zh-TW" sz="2800" dirty="0">
                <a:effectLst/>
                <a:latin typeface="Calibri" panose="020F0502020204030204" pitchFamily="34" charset="0"/>
                <a:ea typeface="PMingLiU" panose="02020500000000000000" pitchFamily="18" charset="-120"/>
                <a:cs typeface="Times New Roman" panose="02020603050405020304" pitchFamily="18" charset="0"/>
              </a:rPr>
              <a:t>的人更容易被邪教領袖說服， </a:t>
            </a:r>
            <a:r>
              <a:rPr lang="zh-TW" altLang="en-US" sz="2800" dirty="0">
                <a:effectLst/>
                <a:latin typeface="Calibri" panose="020F0502020204030204" pitchFamily="34" charset="0"/>
                <a:ea typeface="PMingLiU" panose="02020500000000000000" pitchFamily="18" charset="-120"/>
                <a:cs typeface="Times New Roman" panose="02020603050405020304" pitchFamily="18" charset="0"/>
              </a:rPr>
              <a:t>例如葉萱 說自己入教之前沒有家庭溫暖、生活糜爛</a:t>
            </a:r>
            <a:r>
              <a:rPr lang="zh-TW" sz="2800" dirty="0">
                <a:effectLst/>
                <a:latin typeface="Calibri" panose="020F0502020204030204" pitchFamily="34" charset="0"/>
                <a:ea typeface="PMingLiU" panose="02020500000000000000" pitchFamily="18" charset="-120"/>
                <a:cs typeface="Times New Roman" panose="02020603050405020304" pitchFamily="18" charset="0"/>
              </a:rPr>
              <a:t>。</a:t>
            </a:r>
            <a:endParaRPr lang="en-US" sz="2800" dirty="0">
              <a:effectLst/>
              <a:latin typeface="Calibri" panose="020F0502020204030204" pitchFamily="34" charset="0"/>
              <a:ea typeface="PMingLiU" panose="02020500000000000000" pitchFamily="18" charset="-120"/>
              <a:cs typeface="Times New Roman" panose="02020603050405020304" pitchFamily="18" charset="0"/>
            </a:endParaRPr>
          </a:p>
          <a:p>
            <a:pPr>
              <a:spcBef>
                <a:spcPts val="0"/>
              </a:spcBef>
            </a:pPr>
            <a:r>
              <a:rPr lang="zh-TW" sz="2800" dirty="0">
                <a:effectLst/>
                <a:latin typeface="Calibri" panose="020F0502020204030204" pitchFamily="34" charset="0"/>
                <a:ea typeface="PMingLiU" panose="02020500000000000000" pitchFamily="18" charset="-120"/>
                <a:cs typeface="Times New Roman" panose="02020603050405020304" pitchFamily="18" charset="0"/>
              </a:rPr>
              <a:t>塔夫茨大學心理學教授斯坦利凱思 （</a:t>
            </a:r>
            <a:r>
              <a:rPr lang="en-US" sz="2800" dirty="0">
                <a:effectLst/>
                <a:latin typeface="Calibri" panose="020F0502020204030204" pitchFamily="34" charset="0"/>
                <a:ea typeface="PMingLiU" panose="02020500000000000000" pitchFamily="18" charset="-120"/>
                <a:cs typeface="Times New Roman" panose="02020603050405020304" pitchFamily="18" charset="0"/>
              </a:rPr>
              <a:t>Stanley Cath</a:t>
            </a:r>
            <a:r>
              <a:rPr lang="zh-TW" sz="2800" dirty="0">
                <a:effectLst/>
                <a:latin typeface="Calibri" panose="020F0502020204030204" pitchFamily="34" charset="0"/>
                <a:ea typeface="PMingLiU" panose="02020500000000000000" pitchFamily="18" charset="-120"/>
                <a:cs typeface="Times New Roman" panose="02020603050405020304" pitchFamily="18" charset="0"/>
              </a:rPr>
              <a:t>）博士治療過</a:t>
            </a:r>
            <a:r>
              <a:rPr lang="en-US" sz="2800" dirty="0">
                <a:effectLst/>
                <a:latin typeface="Calibri" panose="020F0502020204030204" pitchFamily="34" charset="0"/>
                <a:ea typeface="PMingLiU" panose="02020500000000000000" pitchFamily="18" charset="-120"/>
                <a:cs typeface="Times New Roman" panose="02020603050405020304" pitchFamily="18" charset="0"/>
              </a:rPr>
              <a:t> 60 </a:t>
            </a:r>
            <a:r>
              <a:rPr lang="zh-TW" sz="2800" dirty="0">
                <a:effectLst/>
                <a:latin typeface="Calibri" panose="020F0502020204030204" pitchFamily="34" charset="0"/>
                <a:ea typeface="PMingLiU" panose="02020500000000000000" pitchFamily="18" charset="-120"/>
                <a:cs typeface="Times New Roman" panose="02020603050405020304" pitchFamily="18" charset="0"/>
              </a:rPr>
              <a:t>多名前邪教成員，凱絲</a:t>
            </a:r>
            <a:r>
              <a:rPr lang="zh-TW" altLang="en-US" sz="2800" dirty="0">
                <a:effectLst/>
                <a:latin typeface="Calibri" panose="020F0502020204030204" pitchFamily="34" charset="0"/>
                <a:ea typeface="PMingLiU" panose="02020500000000000000" pitchFamily="18" charset="-120"/>
                <a:cs typeface="Times New Roman" panose="02020603050405020304" pitchFamily="18" charset="0"/>
              </a:rPr>
              <a:t>說</a:t>
            </a:r>
            <a:r>
              <a:rPr lang="zh-TW" sz="2800" dirty="0">
                <a:effectLst/>
                <a:latin typeface="Calibri" panose="020F0502020204030204" pitchFamily="34" charset="0"/>
                <a:ea typeface="PMingLiU" panose="02020500000000000000" pitchFamily="18" charset="-120"/>
                <a:cs typeface="Times New Roman" panose="02020603050405020304" pitchFamily="18" charset="0"/>
              </a:rPr>
              <a:t>許多加入邪教的人</a:t>
            </a:r>
            <a:r>
              <a:rPr lang="zh-TW" altLang="en-US" sz="2800" dirty="0">
                <a:latin typeface="Calibri" panose="020F0502020204030204" pitchFamily="34" charset="0"/>
                <a:ea typeface="PMingLiU" panose="02020500000000000000" pitchFamily="18" charset="-120"/>
                <a:cs typeface="Times New Roman" panose="02020603050405020304" pitchFamily="18" charset="0"/>
              </a:rPr>
              <a:t>曾經</a:t>
            </a:r>
            <a:r>
              <a:rPr lang="zh-TW" altLang="en-US" sz="2800" dirty="0">
                <a:effectLst/>
                <a:latin typeface="Calibri" panose="020F0502020204030204" pitchFamily="34" charset="0"/>
                <a:ea typeface="PMingLiU" panose="02020500000000000000" pitchFamily="18" charset="-120"/>
                <a:cs typeface="Times New Roman" panose="02020603050405020304" pitchFamily="18" charset="0"/>
              </a:rPr>
              <a:t>接觸過</a:t>
            </a:r>
            <a:r>
              <a:rPr lang="zh-TW" sz="2800" dirty="0">
                <a:effectLst/>
                <a:latin typeface="Calibri" panose="020F0502020204030204" pitchFamily="34" charset="0"/>
                <a:ea typeface="PMingLiU" panose="02020500000000000000" pitchFamily="18" charset="-120"/>
                <a:cs typeface="Times New Roman" panose="02020603050405020304" pitchFamily="18" charset="0"/>
              </a:rPr>
              <a:t>主流宗教，但後來因為不滿而退</a:t>
            </a:r>
            <a:r>
              <a:rPr lang="zh-TW" altLang="en-US" sz="2800" dirty="0">
                <a:effectLst/>
                <a:latin typeface="Calibri" panose="020F0502020204030204" pitchFamily="34" charset="0"/>
                <a:ea typeface="PMingLiU" panose="02020500000000000000" pitchFamily="18" charset="-120"/>
                <a:cs typeface="Times New Roman" panose="02020603050405020304" pitchFamily="18" charset="0"/>
              </a:rPr>
              <a:t>出</a:t>
            </a:r>
            <a:r>
              <a:rPr lang="zh-TW" sz="2800" dirty="0">
                <a:effectLst/>
                <a:latin typeface="Calibri" panose="020F0502020204030204" pitchFamily="34" charset="0"/>
                <a:ea typeface="PMingLiU" panose="02020500000000000000" pitchFamily="18" charset="-120"/>
                <a:cs typeface="Times New Roman" panose="02020603050405020304" pitchFamily="18" charset="0"/>
              </a:rPr>
              <a:t>。 換言之，魅力領袖懂得怎樣利用人</a:t>
            </a:r>
            <a:r>
              <a:rPr lang="zh-TW" sz="2800" dirty="0">
                <a:solidFill>
                  <a:srgbClr val="FFC000"/>
                </a:solidFill>
                <a:effectLst/>
                <a:latin typeface="Calibri" panose="020F0502020204030204" pitchFamily="34" charset="0"/>
                <a:ea typeface="PMingLiU" panose="02020500000000000000" pitchFamily="18" charset="-120"/>
                <a:cs typeface="Times New Roman" panose="02020603050405020304" pitchFamily="18" charset="0"/>
              </a:rPr>
              <a:t>對現狀不滿</a:t>
            </a:r>
            <a:r>
              <a:rPr lang="zh-TW" sz="2800" dirty="0">
                <a:effectLst/>
                <a:latin typeface="Calibri" panose="020F0502020204030204" pitchFamily="34" charset="0"/>
                <a:ea typeface="PMingLiU" panose="02020500000000000000" pitchFamily="18" charset="-120"/>
                <a:cs typeface="Times New Roman" panose="02020603050405020304" pitchFamily="18" charset="0"/>
              </a:rPr>
              <a:t>的心理。</a:t>
            </a:r>
            <a:endParaRPr lang="en-US" sz="2800" dirty="0">
              <a:effectLst/>
              <a:latin typeface="Calibri" panose="020F0502020204030204" pitchFamily="34" charset="0"/>
              <a:ea typeface="PMingLiU" panose="02020500000000000000" pitchFamily="18" charset="-120"/>
              <a:cs typeface="Times New Roman" panose="02020603050405020304" pitchFamily="18" charset="0"/>
            </a:endParaRPr>
          </a:p>
          <a:p>
            <a:endParaRPr lang="en-US" dirty="0"/>
          </a:p>
        </p:txBody>
      </p:sp>
    </p:spTree>
    <p:extLst>
      <p:ext uri="{BB962C8B-B14F-4D97-AF65-F5344CB8AC3E}">
        <p14:creationId xmlns:p14="http://schemas.microsoft.com/office/powerpoint/2010/main" val="94125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12D67-6543-DE86-2187-0C441C14F9AA}"/>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為什麼會有人相信邪教</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6DBD6A3C-A12E-51EE-97D9-25ABAD7810CB}"/>
              </a:ext>
            </a:extLst>
          </p:cNvPr>
          <p:cNvSpPr>
            <a:spLocks noGrp="1"/>
          </p:cNvSpPr>
          <p:nvPr>
            <p:ph idx="1"/>
          </p:nvPr>
        </p:nvSpPr>
        <p:spPr>
          <a:xfrm>
            <a:off x="1103312" y="2052918"/>
            <a:ext cx="10021888" cy="4195481"/>
          </a:xfrm>
        </p:spPr>
        <p:txBody>
          <a:bodyPr>
            <a:normAutofit/>
          </a:bodyPr>
          <a:lstStyle/>
          <a:p>
            <a:pPr>
              <a:spcBef>
                <a:spcPts val="0"/>
              </a:spcBef>
            </a:pP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女性佔世界上邪教成員的 </a:t>
            </a:r>
            <a:r>
              <a:rPr lang="en-US" altLang="zh-TW" sz="2800" dirty="0">
                <a:effectLst/>
                <a:latin typeface="PMingLiU" panose="02020500000000000000" pitchFamily="18" charset="-120"/>
                <a:ea typeface="PMingLiU" panose="02020500000000000000" pitchFamily="18" charset="-120"/>
                <a:cs typeface="Times New Roman" panose="02020603050405020304" pitchFamily="18" charset="0"/>
              </a:rPr>
              <a:t>70%</a:t>
            </a: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a:t>
            </a:r>
            <a:endParaRPr lang="en-US" altLang="zh-TW" sz="2800" dirty="0">
              <a:effectLst/>
              <a:latin typeface="PMingLiU" panose="02020500000000000000" pitchFamily="18" charset="-120"/>
              <a:ea typeface="PMingLiU" panose="02020500000000000000" pitchFamily="18" charset="-120"/>
              <a:cs typeface="Times New Roman" panose="02020603050405020304" pitchFamily="18" charset="0"/>
            </a:endParaRPr>
          </a:p>
          <a:p>
            <a:pPr>
              <a:spcBef>
                <a:spcPts val="0"/>
              </a:spcBef>
            </a:pP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弗吉尼亞聯邦大學的大衛</a:t>
            </a:r>
            <a:r>
              <a:rPr lang="en-US" altLang="zh-TW" sz="2800" dirty="0">
                <a:effectLst/>
                <a:latin typeface="PMingLiU" panose="02020500000000000000" pitchFamily="18" charset="-120"/>
                <a:ea typeface="PMingLiU" panose="02020500000000000000" pitchFamily="18" charset="-120"/>
                <a:cs typeface="Times New Roman" panose="02020603050405020304" pitchFamily="18" charset="0"/>
              </a:rPr>
              <a:t>·</a:t>
            </a: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布羅姆利 （ </a:t>
            </a:r>
            <a:r>
              <a:rPr lang="en-US" altLang="zh-TW" sz="2800" dirty="0">
                <a:effectLst/>
                <a:latin typeface="PMingLiU" panose="02020500000000000000" pitchFamily="18" charset="-120"/>
                <a:ea typeface="PMingLiU" panose="02020500000000000000" pitchFamily="18" charset="-120"/>
                <a:cs typeface="Times New Roman" panose="02020603050405020304" pitchFamily="18" charset="0"/>
              </a:rPr>
              <a:t>David Bromley</a:t>
            </a: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 ）</a:t>
            </a:r>
            <a:r>
              <a:rPr lang="en-US" altLang="zh-TW" sz="2800" dirty="0">
                <a:effectLst/>
                <a:latin typeface="PMingLiU" panose="02020500000000000000" pitchFamily="18" charset="-120"/>
                <a:ea typeface="PMingLiU" panose="02020500000000000000" pitchFamily="18" charset="-120"/>
                <a:cs typeface="Times New Roman" panose="02020603050405020304" pitchFamily="18" charset="0"/>
              </a:rPr>
              <a:t> </a:t>
            </a: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博士指出，女性</a:t>
            </a:r>
            <a:r>
              <a:rPr lang="zh-TW" altLang="en-US" sz="2800" dirty="0">
                <a:solidFill>
                  <a:srgbClr val="FFC000"/>
                </a:solidFill>
                <a:effectLst/>
                <a:latin typeface="PMingLiU" panose="02020500000000000000" pitchFamily="18" charset="-120"/>
                <a:ea typeface="PMingLiU" panose="02020500000000000000" pitchFamily="18" charset="-120"/>
                <a:cs typeface="Times New Roman" panose="02020603050405020304" pitchFamily="18" charset="0"/>
              </a:rPr>
              <a:t>參加更多的社交聚會</a:t>
            </a: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，無論是宗教的還是非宗教的，令到女性更容易被邪教聯繫。</a:t>
            </a:r>
            <a:endParaRPr lang="en-US" altLang="zh-TW" sz="2800" dirty="0">
              <a:effectLst/>
              <a:latin typeface="PMingLiU" panose="02020500000000000000" pitchFamily="18" charset="-120"/>
              <a:ea typeface="PMingLiU" panose="02020500000000000000" pitchFamily="18" charset="-120"/>
              <a:cs typeface="Times New Roman" panose="02020603050405020304" pitchFamily="18" charset="0"/>
            </a:endParaRPr>
          </a:p>
          <a:p>
            <a:pPr>
              <a:spcBef>
                <a:spcPts val="0"/>
              </a:spcBef>
            </a:pPr>
            <a:r>
              <a:rPr lang="zh-TW" altLang="en-US" sz="2800" dirty="0">
                <a:effectLst/>
                <a:latin typeface="PMingLiU" panose="02020500000000000000" pitchFamily="18" charset="-120"/>
                <a:ea typeface="PMingLiU" panose="02020500000000000000" pitchFamily="18" charset="-120"/>
                <a:cs typeface="Times New Roman" panose="02020603050405020304" pitchFamily="18" charset="0"/>
              </a:rPr>
              <a:t>其他學者則提出心理因素，例如女性更加感性。男性甚少向人傾訴心中情，但</a:t>
            </a:r>
            <a:r>
              <a:rPr lang="zh-TW" altLang="en-US" sz="2800" dirty="0">
                <a:latin typeface="PMingLiU" panose="02020500000000000000" pitchFamily="18" charset="-120"/>
                <a:ea typeface="PMingLiU" panose="02020500000000000000" pitchFamily="18" charset="-120"/>
              </a:rPr>
              <a:t>女性</a:t>
            </a:r>
            <a:r>
              <a:rPr lang="zh-TW" altLang="en-US" sz="2800" dirty="0">
                <a:solidFill>
                  <a:srgbClr val="FFC000"/>
                </a:solidFill>
                <a:latin typeface="PMingLiU" panose="02020500000000000000" pitchFamily="18" charset="-120"/>
                <a:ea typeface="PMingLiU" panose="02020500000000000000" pitchFamily="18" charset="-120"/>
              </a:rPr>
              <a:t>更加需要傾談，更加需要心靈慰藉和治療</a:t>
            </a:r>
            <a:r>
              <a:rPr lang="zh-TW" altLang="en-US" sz="2800" dirty="0">
                <a:latin typeface="PMingLiU" panose="02020500000000000000" pitchFamily="18" charset="-120"/>
                <a:ea typeface="PMingLiU" panose="02020500000000000000" pitchFamily="18" charset="-120"/>
              </a:rPr>
              <a:t>。邪教領袖將剝削女性偽裝成某種神聖恩賜或者治療心靈的方法，性交是侍奉上帝的機會、 是為了驅魔、是通向屬靈境界新高峰的捷徑。</a:t>
            </a:r>
            <a:endParaRPr lang="en-US" sz="28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64023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12D67-6543-DE86-2187-0C441C14F9AA}"/>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為什麼會有人相信邪教</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6DBD6A3C-A12E-51EE-97D9-25ABAD7810CB}"/>
              </a:ext>
            </a:extLst>
          </p:cNvPr>
          <p:cNvSpPr>
            <a:spLocks noGrp="1"/>
          </p:cNvSpPr>
          <p:nvPr>
            <p:ph idx="1"/>
          </p:nvPr>
        </p:nvSpPr>
        <p:spPr>
          <a:xfrm>
            <a:off x="798512" y="1573946"/>
            <a:ext cx="10239602" cy="4543825"/>
          </a:xfrm>
        </p:spPr>
        <p:txBody>
          <a:bodyPr>
            <a:noAutofit/>
          </a:bodyPr>
          <a:lstStyle/>
          <a:p>
            <a:pPr>
              <a:spcBef>
                <a:spcPts val="0"/>
              </a:spcBef>
            </a:pP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莎拉</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伯曼 （ </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Sarah Berman</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 ）在她的</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別稱它為邪教</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一書中描述了 </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NXIVM </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女性成員的經歷，總部位於紐約的邪教 </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NXIVM </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的領袖基思</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拉尼埃 （ </a:t>
            </a:r>
            <a:r>
              <a:rPr lang="en-US" altLang="zh-TW" sz="2400" dirty="0">
                <a:effectLst/>
                <a:latin typeface="PMingLiU" panose="02020500000000000000" pitchFamily="18" charset="-120"/>
                <a:ea typeface="PMingLiU" panose="02020500000000000000" pitchFamily="18" charset="-120"/>
                <a:cs typeface="Times New Roman" panose="02020603050405020304" pitchFamily="18" charset="0"/>
              </a:rPr>
              <a:t>Keith </a:t>
            </a:r>
            <a:r>
              <a:rPr lang="en-US" altLang="zh-TW" sz="2400" dirty="0" err="1">
                <a:effectLst/>
                <a:latin typeface="PMingLiU" panose="02020500000000000000" pitchFamily="18" charset="-120"/>
                <a:ea typeface="PMingLiU" panose="02020500000000000000" pitchFamily="18" charset="-120"/>
                <a:cs typeface="Times New Roman" panose="02020603050405020304" pitchFamily="18" charset="0"/>
              </a:rPr>
              <a:t>Raniere</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 ）告訴他核心圈子裡的女弟子，她們前世是納粹黨的高級官員，與他進行瑜伽性愛是</a:t>
            </a:r>
            <a:r>
              <a:rPr lang="zh-TW" altLang="en-US" sz="2400" dirty="0">
                <a:solidFill>
                  <a:srgbClr val="FFC000"/>
                </a:solidFill>
                <a:effectLst/>
                <a:latin typeface="PMingLiU" panose="02020500000000000000" pitchFamily="18" charset="-120"/>
                <a:ea typeface="PMingLiU" panose="02020500000000000000" pitchFamily="18" charset="-120"/>
                <a:cs typeface="Times New Roman" panose="02020603050405020304" pitchFamily="18" charset="0"/>
              </a:rPr>
              <a:t>轉移殘留下來的負能量</a:t>
            </a:r>
            <a:r>
              <a:rPr lang="zh-TW" altLang="en-US" sz="2400" dirty="0">
                <a:effectLst/>
                <a:latin typeface="PMingLiU" panose="02020500000000000000" pitchFamily="18" charset="-120"/>
                <a:ea typeface="PMingLiU" panose="02020500000000000000" pitchFamily="18" charset="-120"/>
                <a:cs typeface="Times New Roman" panose="02020603050405020304" pitchFamily="18" charset="0"/>
              </a:rPr>
              <a:t>。</a:t>
            </a:r>
            <a:endParaRPr lang="en-US" altLang="zh-TW" sz="2400" dirty="0">
              <a:effectLst/>
              <a:latin typeface="PMingLiU" panose="02020500000000000000" pitchFamily="18" charset="-120"/>
              <a:ea typeface="PMingLiU" panose="02020500000000000000" pitchFamily="18" charset="-120"/>
              <a:cs typeface="Times New Roman" panose="02020603050405020304" pitchFamily="18" charset="0"/>
            </a:endParaRPr>
          </a:p>
          <a:p>
            <a:pPr>
              <a:spcBef>
                <a:spcPts val="0"/>
              </a:spcBef>
            </a:pPr>
            <a:r>
              <a:rPr lang="zh-TW" altLang="en-US" sz="2400" dirty="0">
                <a:latin typeface="PMingLiU" panose="02020500000000000000" pitchFamily="18" charset="-120"/>
                <a:ea typeface="PMingLiU" panose="02020500000000000000" pitchFamily="18" charset="-120"/>
              </a:rPr>
              <a:t>後來他從 </a:t>
            </a:r>
            <a:r>
              <a:rPr lang="en-US" sz="2400" dirty="0">
                <a:latin typeface="PMingLiU" panose="02020500000000000000" pitchFamily="18" charset="-120"/>
                <a:ea typeface="PMingLiU" panose="02020500000000000000" pitchFamily="18" charset="-120"/>
              </a:rPr>
              <a:t>NXIVM </a:t>
            </a:r>
            <a:r>
              <a:rPr lang="zh-TW" altLang="en-US" sz="2400" dirty="0">
                <a:latin typeface="PMingLiU" panose="02020500000000000000" pitchFamily="18" charset="-120"/>
                <a:ea typeface="PMingLiU" panose="02020500000000000000" pitchFamily="18" charset="-120"/>
              </a:rPr>
              <a:t>組建了另一個名為 </a:t>
            </a:r>
            <a:r>
              <a:rPr lang="en-US" sz="2400" dirty="0">
                <a:latin typeface="PMingLiU" panose="02020500000000000000" pitchFamily="18" charset="-120"/>
                <a:ea typeface="PMingLiU" panose="02020500000000000000" pitchFamily="18" charset="-120"/>
              </a:rPr>
              <a:t>DOS </a:t>
            </a:r>
            <a:r>
              <a:rPr lang="zh-TW" altLang="en-US" sz="2400" dirty="0">
                <a:latin typeface="PMingLiU" panose="02020500000000000000" pitchFamily="18" charset="-120"/>
                <a:ea typeface="PMingLiU" panose="02020500000000000000" pitchFamily="18" charset="-120"/>
              </a:rPr>
              <a:t>的衍生組織，在 </a:t>
            </a:r>
            <a:r>
              <a:rPr lang="en-US" sz="2400" dirty="0">
                <a:latin typeface="PMingLiU" panose="02020500000000000000" pitchFamily="18" charset="-120"/>
                <a:ea typeface="PMingLiU" panose="02020500000000000000" pitchFamily="18" charset="-120"/>
              </a:rPr>
              <a:t>DOS </a:t>
            </a:r>
            <a:r>
              <a:rPr lang="zh-TW" altLang="en-US" sz="2400" dirty="0">
                <a:latin typeface="PMingLiU" panose="02020500000000000000" pitchFamily="18" charset="-120"/>
                <a:ea typeface="PMingLiU" panose="02020500000000000000" pitchFamily="18" charset="-120"/>
              </a:rPr>
              <a:t>中，他告訴女性成員，她們的女性特權令自己習慣了受到呵護，把她們變成了驕傲的「 公主」，為了從當中解放出來，她們需要服從紀律和接受教主嚴苛的對待。</a:t>
            </a:r>
            <a:endParaRPr lang="en-US" altLang="zh-TW" sz="2400" dirty="0">
              <a:latin typeface="PMingLiU" panose="02020500000000000000" pitchFamily="18" charset="-120"/>
              <a:ea typeface="PMingLiU" panose="02020500000000000000" pitchFamily="18" charset="-120"/>
            </a:endParaRPr>
          </a:p>
          <a:p>
            <a:r>
              <a:rPr lang="zh-TW" altLang="en-US" sz="2400" dirty="0"/>
              <a:t>不少邪教成員對教主絕對服從，</a:t>
            </a:r>
            <a:r>
              <a:rPr lang="zh-TW" altLang="en-US" sz="2400" dirty="0">
                <a:solidFill>
                  <a:srgbClr val="FFC000"/>
                </a:solidFill>
              </a:rPr>
              <a:t>由受害者變成了幫兇和加害者</a:t>
            </a:r>
            <a:r>
              <a:rPr lang="zh-TW" altLang="en-US" sz="2400" dirty="0"/>
              <a:t>。例如葉萱受到教主性侵之後，她帶領一位澳洲的女信徒到教主房間，任由教主對他毛手毛腳， 並且示意澳洲女信徒不要反抗。</a:t>
            </a:r>
            <a:endParaRPr lang="en-US" altLang="zh-TW" sz="2400" dirty="0"/>
          </a:p>
          <a:p>
            <a:pPr>
              <a:spcBef>
                <a:spcPts val="0"/>
              </a:spcBef>
            </a:pPr>
            <a:endParaRPr lang="en-US" sz="24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475965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19C1B-6BD6-ED5C-FFE4-E1EAD2C85437}"/>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環境因素</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642BA3E7-2AAA-BF68-65BE-7205D57CD323}"/>
              </a:ext>
            </a:extLst>
          </p:cNvPr>
          <p:cNvSpPr>
            <a:spLocks noGrp="1"/>
          </p:cNvSpPr>
          <p:nvPr>
            <p:ph idx="1"/>
          </p:nvPr>
        </p:nvSpPr>
        <p:spPr>
          <a:xfrm>
            <a:off x="740229" y="1611086"/>
            <a:ext cx="6890657" cy="4648200"/>
          </a:xfrm>
        </p:spPr>
        <p:txBody>
          <a:bodyPr>
            <a:noAutofit/>
          </a:bodyPr>
          <a:lstStyle/>
          <a:p>
            <a:r>
              <a:rPr lang="zh-TW" altLang="en-US" sz="2400" dirty="0"/>
              <a:t>心理學家菲利普津巴多 （ </a:t>
            </a:r>
            <a:r>
              <a:rPr lang="en-US" sz="2400" dirty="0"/>
              <a:t>Philip Zimbardo</a:t>
            </a:r>
            <a:r>
              <a:rPr lang="zh-TW" altLang="en-US" sz="2400" dirty="0"/>
              <a:t> ）以他的「史丹福監獄實」驗而聞名。</a:t>
            </a:r>
            <a:endParaRPr lang="en-US" altLang="zh-TW" sz="2400" dirty="0"/>
          </a:p>
          <a:p>
            <a:r>
              <a:rPr lang="en-US" altLang="zh-TW" sz="2400" dirty="0"/>
              <a:t>1971 </a:t>
            </a:r>
            <a:r>
              <a:rPr lang="zh-TW" altLang="en-US" sz="2400" dirty="0"/>
              <a:t>年夏天，津巴多招募志願者在史丹福大學扮演囚犯和獄警的角色。接下來的五天時間裡，「獄警」對「犯人」的虐待愈演愈烈，他發現 一個異常的環境可以令正常人思想和行為失控。 </a:t>
            </a:r>
            <a:endParaRPr lang="en-US" altLang="zh-TW" sz="2400" dirty="0"/>
          </a:p>
          <a:p>
            <a:r>
              <a:rPr lang="en-US" altLang="zh-TW" sz="2400" dirty="0"/>
              <a:t>2007</a:t>
            </a:r>
            <a:r>
              <a:rPr lang="zh-TW" altLang="en-US" sz="2400" dirty="0"/>
              <a:t>年津巴多 根據史丹福監獄實驗和其他研究，寫成了</a:t>
            </a:r>
            <a:r>
              <a:rPr lang="en-US" altLang="zh-TW" sz="2400" dirty="0"/>
              <a:t> </a:t>
            </a:r>
            <a:r>
              <a:rPr lang="en-US" altLang="zh-TW" sz="2400" dirty="0">
                <a:solidFill>
                  <a:srgbClr val="FFC000"/>
                </a:solidFill>
              </a:rPr>
              <a:t>〈</a:t>
            </a:r>
            <a:r>
              <a:rPr lang="zh-TW" altLang="en-US" sz="2400" dirty="0">
                <a:solidFill>
                  <a:srgbClr val="FFC000"/>
                </a:solidFill>
              </a:rPr>
              <a:t> 路西法效應 </a:t>
            </a:r>
            <a:r>
              <a:rPr lang="en-US" altLang="zh-TW" sz="2400" dirty="0">
                <a:solidFill>
                  <a:srgbClr val="FFC000"/>
                </a:solidFill>
              </a:rPr>
              <a:t>〉 </a:t>
            </a:r>
            <a:r>
              <a:rPr lang="zh-TW" altLang="en-US" sz="2400" dirty="0"/>
              <a:t>（ </a:t>
            </a:r>
            <a:r>
              <a:rPr lang="en-US" altLang="zh-TW" sz="2400" dirty="0"/>
              <a:t>The Lucifer Effect </a:t>
            </a:r>
            <a:r>
              <a:rPr lang="zh-TW" altLang="en-US" sz="2400" dirty="0"/>
              <a:t>） 一書，「路西法」是指墮落的天使，他指出在不尋常的環境下平常有道德的人亦會做出不道德的行為，任何人都很容易受到精神控制， 。</a:t>
            </a:r>
            <a:endParaRPr lang="en-US" sz="2400" dirty="0"/>
          </a:p>
        </p:txBody>
      </p:sp>
      <p:pic>
        <p:nvPicPr>
          <p:cNvPr id="15362" name="Picture 2" descr="Shocking &quot;prison&quot; study 40 years later: What happened at Stanford?">
            <a:extLst>
              <a:ext uri="{FF2B5EF4-FFF2-40B4-BE49-F238E27FC236}">
                <a16:creationId xmlns:a16="http://schemas.microsoft.com/office/drawing/2014/main" id="{C3DB2966-B0D6-9530-24DB-FBDE8C0C371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93258" y="1365196"/>
            <a:ext cx="3781231" cy="5040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628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19C1B-6BD6-ED5C-FFE4-E1EAD2C85437}"/>
              </a:ext>
            </a:extLst>
          </p:cNvPr>
          <p:cNvSpPr>
            <a:spLocks noGrp="1"/>
          </p:cNvSpPr>
          <p:nvPr>
            <p:ph type="title"/>
          </p:nvPr>
        </p:nvSpPr>
        <p:spPr>
          <a:xfrm>
            <a:off x="751114" y="452718"/>
            <a:ext cx="9299720" cy="1400530"/>
          </a:xfrm>
        </p:spPr>
        <p:txBody>
          <a:bodyPr/>
          <a:lstStyle/>
          <a:p>
            <a:r>
              <a:rPr lang="en-US" dirty="0" err="1">
                <a:latin typeface="PMingLiU" panose="02020500000000000000" pitchFamily="18" charset="-120"/>
                <a:ea typeface="PMingLiU" panose="02020500000000000000" pitchFamily="18" charset="-120"/>
              </a:rPr>
              <a:t>洗腦</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642BA3E7-2AAA-BF68-65BE-7205D57CD323}"/>
              </a:ext>
            </a:extLst>
          </p:cNvPr>
          <p:cNvSpPr>
            <a:spLocks noGrp="1"/>
          </p:cNvSpPr>
          <p:nvPr>
            <p:ph idx="1"/>
          </p:nvPr>
        </p:nvSpPr>
        <p:spPr>
          <a:xfrm>
            <a:off x="849086" y="1676400"/>
            <a:ext cx="5606143" cy="4571999"/>
          </a:xfrm>
        </p:spPr>
        <p:txBody>
          <a:bodyPr>
            <a:noAutofit/>
          </a:bodyPr>
          <a:lstStyle/>
          <a:p>
            <a:r>
              <a:rPr lang="zh-TW" altLang="en-US" sz="2800" dirty="0"/>
              <a:t>德國是宗教改革的發源地，有深厚的基督教傳統。</a:t>
            </a:r>
            <a:endParaRPr lang="en-US" altLang="zh-TW" sz="2800" dirty="0"/>
          </a:p>
          <a:p>
            <a:r>
              <a:rPr lang="zh-TW" altLang="en-US" sz="2800" dirty="0"/>
              <a:t>但為什麼在二次大戰期間，許多德國人會喪心病狂地侵略鄰國和殘害猶太人？</a:t>
            </a:r>
            <a:endParaRPr lang="en-US" altLang="zh-TW" sz="2800" dirty="0"/>
          </a:p>
          <a:p>
            <a:r>
              <a:rPr lang="zh-TW" altLang="en-US" sz="2800" dirty="0"/>
              <a:t>在紐倫堡戰爭罪行法庭上，許多德國士兵和軍官都說</a:t>
            </a:r>
            <a:r>
              <a:rPr lang="zh-TW" altLang="en-US" sz="2800" dirty="0">
                <a:solidFill>
                  <a:srgbClr val="FFC000"/>
                </a:solidFill>
              </a:rPr>
              <a:t>自己無非遵照上級的指令</a:t>
            </a:r>
            <a:r>
              <a:rPr lang="zh-TW" altLang="en-US" sz="2800" dirty="0"/>
              <a:t>。</a:t>
            </a:r>
            <a:r>
              <a:rPr lang="zh-TW" altLang="en-US" sz="2800"/>
              <a:t>換言之，其開脫</a:t>
            </a:r>
            <a:r>
              <a:rPr lang="zh-TW" altLang="en-US" sz="2800" dirty="0"/>
              <a:t>的理由是他們受到希特拉和納粹黨的洗腦。</a:t>
            </a:r>
            <a:endParaRPr lang="en-US" altLang="zh-TW" sz="2800" dirty="0"/>
          </a:p>
        </p:txBody>
      </p:sp>
      <p:pic>
        <p:nvPicPr>
          <p:cNvPr id="17410" name="Picture 2" descr="The Nuremberg Trials — United States Holocaust Memorial Museum">
            <a:extLst>
              <a:ext uri="{FF2B5EF4-FFF2-40B4-BE49-F238E27FC236}">
                <a16:creationId xmlns:a16="http://schemas.microsoft.com/office/drawing/2014/main" id="{DA6403D5-B20C-4316-5F4C-72D8FDFD03B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50051" y="1763486"/>
            <a:ext cx="5060950" cy="3770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745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19C1B-6BD6-ED5C-FFE4-E1EAD2C85437}"/>
              </a:ext>
            </a:extLst>
          </p:cNvPr>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洗腦</a:t>
            </a:r>
            <a:r>
              <a:rPr lang="en-US" dirty="0">
                <a:latin typeface="PMingLiU" panose="02020500000000000000" pitchFamily="18" charset="-120"/>
                <a:ea typeface="PMingLiU" panose="02020500000000000000" pitchFamily="18" charset="-120"/>
              </a:rPr>
              <a:t>？</a:t>
            </a:r>
          </a:p>
        </p:txBody>
      </p:sp>
      <p:sp>
        <p:nvSpPr>
          <p:cNvPr id="3" name="Content Placeholder 2">
            <a:extLst>
              <a:ext uri="{FF2B5EF4-FFF2-40B4-BE49-F238E27FC236}">
                <a16:creationId xmlns:a16="http://schemas.microsoft.com/office/drawing/2014/main" id="{642BA3E7-2AAA-BF68-65BE-7205D57CD323}"/>
              </a:ext>
            </a:extLst>
          </p:cNvPr>
          <p:cNvSpPr>
            <a:spLocks noGrp="1"/>
          </p:cNvSpPr>
          <p:nvPr>
            <p:ph idx="1"/>
          </p:nvPr>
        </p:nvSpPr>
        <p:spPr>
          <a:xfrm>
            <a:off x="646112" y="1676400"/>
            <a:ext cx="8040688" cy="4571999"/>
          </a:xfrm>
        </p:spPr>
        <p:txBody>
          <a:bodyPr>
            <a:noAutofit/>
          </a:bodyPr>
          <a:lstStyle/>
          <a:p>
            <a:r>
              <a:rPr lang="zh-TW" altLang="en-US" sz="2800" dirty="0"/>
              <a:t>社會學家艾琳巴克 （</a:t>
            </a:r>
            <a:r>
              <a:rPr lang="en-US" altLang="zh-TW" sz="2800" dirty="0"/>
              <a:t>Eileen Barker</a:t>
            </a:r>
            <a:r>
              <a:rPr lang="zh-TW" altLang="en-US" sz="2800" dirty="0"/>
              <a:t>）花了將近七年的時間研究統一教。她拒絕洗腦的概念，因為她發現很多人參加了一次招募會但沒有成為成員，還有許多人離開了教會。</a:t>
            </a:r>
            <a:endParaRPr lang="en-US" altLang="zh-TW" sz="2800" dirty="0"/>
          </a:p>
          <a:p>
            <a:r>
              <a:rPr lang="en-US" altLang="zh-TW" sz="2800" dirty="0"/>
              <a:t>1994</a:t>
            </a:r>
            <a:r>
              <a:rPr lang="zh-TW" altLang="en-US" sz="2800" dirty="0"/>
              <a:t>年日本奧姆真理教在日本長野縣地下鐵路使用沙林毒氣，發動恐怖攻擊，導致</a:t>
            </a:r>
            <a:r>
              <a:rPr lang="en-US" altLang="zh-TW" sz="2800" dirty="0"/>
              <a:t>8</a:t>
            </a:r>
            <a:r>
              <a:rPr lang="zh-TW" altLang="en-US" sz="2800" dirty="0"/>
              <a:t>人死亡、</a:t>
            </a:r>
            <a:r>
              <a:rPr lang="en-US" altLang="zh-TW" sz="2800" dirty="0"/>
              <a:t>660</a:t>
            </a:r>
            <a:r>
              <a:rPr lang="zh-TW" altLang="en-US" sz="2800" dirty="0"/>
              <a:t>人受傷。</a:t>
            </a:r>
            <a:endParaRPr lang="en-US" altLang="zh-TW" sz="2800" dirty="0"/>
          </a:p>
          <a:p>
            <a:r>
              <a:rPr lang="zh-TW" altLang="en-US" sz="2800" dirty="0"/>
              <a:t>在</a:t>
            </a:r>
            <a:r>
              <a:rPr lang="en-US" altLang="zh-TW" sz="2800" dirty="0"/>
              <a:t>《</a:t>
            </a:r>
            <a:r>
              <a:rPr lang="zh-TW" altLang="en-US" sz="2800" dirty="0"/>
              <a:t>地下</a:t>
            </a:r>
            <a:r>
              <a:rPr lang="en-US" altLang="zh-TW" sz="2800" dirty="0"/>
              <a:t>》</a:t>
            </a:r>
            <a:r>
              <a:rPr lang="zh-TW" altLang="en-US" sz="2800" dirty="0"/>
              <a:t>一書中，村上隆報導了他對奧姆真理教的研究成果， 他說：</a:t>
            </a:r>
            <a:r>
              <a:rPr lang="zh-TW" altLang="en-US" sz="2800" dirty="0">
                <a:solidFill>
                  <a:srgbClr val="FFC000"/>
                </a:solidFill>
              </a:rPr>
              <a:t>「沒有人是被動的受害者，他們自己是主動尋求被控制的。」</a:t>
            </a:r>
            <a:endParaRPr lang="en-US" altLang="zh-TW" sz="2800" dirty="0">
              <a:solidFill>
                <a:srgbClr val="FFC000"/>
              </a:solidFill>
            </a:endParaRPr>
          </a:p>
          <a:p>
            <a:endParaRPr lang="en-US" altLang="zh-TW" sz="2800" dirty="0"/>
          </a:p>
        </p:txBody>
      </p:sp>
      <p:pic>
        <p:nvPicPr>
          <p:cNvPr id="19458" name="Picture 2" descr="麻原彰晃- 维基百科，自由的百科全书">
            <a:extLst>
              <a:ext uri="{FF2B5EF4-FFF2-40B4-BE49-F238E27FC236}">
                <a16:creationId xmlns:a16="http://schemas.microsoft.com/office/drawing/2014/main" id="{B50369D6-C9F3-14EE-955A-E874866DDDB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875885" y="1752600"/>
            <a:ext cx="2673323" cy="4050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613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B809E-7268-7F94-375A-ED89FB92AB1E}"/>
              </a:ext>
            </a:extLst>
          </p:cNvPr>
          <p:cNvSpPr>
            <a:spLocks noGrp="1"/>
          </p:cNvSpPr>
          <p:nvPr>
            <p:ph type="title"/>
          </p:nvPr>
        </p:nvSpPr>
        <p:spPr>
          <a:xfrm>
            <a:off x="5791957" y="3166368"/>
            <a:ext cx="4970918" cy="1400530"/>
          </a:xfrm>
        </p:spPr>
        <p:txBody>
          <a:bodyPr/>
          <a:lstStyle/>
          <a:p>
            <a:r>
              <a:rPr lang="en-US" dirty="0" err="1">
                <a:latin typeface="PMingLiU" panose="02020500000000000000" pitchFamily="18" charset="-120"/>
                <a:ea typeface="PMingLiU" panose="02020500000000000000" pitchFamily="18" charset="-120"/>
              </a:rPr>
              <a:t>提問、回應、討論</a:t>
            </a:r>
            <a:endParaRPr lang="en-US" dirty="0">
              <a:latin typeface="PMingLiU" panose="02020500000000000000" pitchFamily="18" charset="-120"/>
              <a:ea typeface="PMingLiU" panose="02020500000000000000" pitchFamily="18" charset="-120"/>
            </a:endParaRPr>
          </a:p>
        </p:txBody>
      </p:sp>
      <p:pic>
        <p:nvPicPr>
          <p:cNvPr id="8" name="Picture 7">
            <a:extLst>
              <a:ext uri="{FF2B5EF4-FFF2-40B4-BE49-F238E27FC236}">
                <a16:creationId xmlns:a16="http://schemas.microsoft.com/office/drawing/2014/main" id="{9D99D3BF-C939-702A-3E25-ADF2B48338CF}"/>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1429125" y="1955739"/>
            <a:ext cx="3657600" cy="3657600"/>
          </a:xfrm>
          <a:prstGeom prst="rect">
            <a:avLst/>
          </a:prstGeom>
        </p:spPr>
      </p:pic>
      <p:sp>
        <p:nvSpPr>
          <p:cNvPr id="9" name="TextBox 8">
            <a:extLst>
              <a:ext uri="{FF2B5EF4-FFF2-40B4-BE49-F238E27FC236}">
                <a16:creationId xmlns:a16="http://schemas.microsoft.com/office/drawing/2014/main" id="{C101353C-68F8-91D9-EA18-1607D8911D7F}"/>
              </a:ext>
            </a:extLst>
          </p:cNvPr>
          <p:cNvSpPr txBox="1"/>
          <p:nvPr/>
        </p:nvSpPr>
        <p:spPr>
          <a:xfrm>
            <a:off x="2667000" y="6858000"/>
            <a:ext cx="3657600" cy="230832"/>
          </a:xfrm>
          <a:prstGeom prst="rect">
            <a:avLst/>
          </a:prstGeom>
          <a:noFill/>
        </p:spPr>
        <p:txBody>
          <a:bodyPr wrap="square" rtlCol="0">
            <a:spAutoFit/>
          </a:bodyPr>
          <a:lstStyle/>
          <a:p>
            <a:r>
              <a:rPr lang="en-US" sz="900">
                <a:hlinkClick r:id="rId3" tooltip="https://pngimg.com/download/38088"/>
              </a:rPr>
              <a:t>This Photo</a:t>
            </a:r>
            <a:r>
              <a:rPr lang="en-US" sz="900"/>
              <a:t> by Unknown Author is licensed under </a:t>
            </a:r>
            <a:r>
              <a:rPr lang="en-US" sz="900">
                <a:hlinkClick r:id="rId4" tooltip="https://creativecommons.org/licenses/by-nc/3.0/"/>
              </a:rPr>
              <a:t>CC BY-NC</a:t>
            </a:r>
            <a:endParaRPr lang="en-US" sz="900"/>
          </a:p>
        </p:txBody>
      </p:sp>
      <p:sp>
        <p:nvSpPr>
          <p:cNvPr id="11" name="Content Placeholder 10">
            <a:extLst>
              <a:ext uri="{FF2B5EF4-FFF2-40B4-BE49-F238E27FC236}">
                <a16:creationId xmlns:a16="http://schemas.microsoft.com/office/drawing/2014/main" id="{E06D343F-AE81-1011-9142-450A14B63DCE}"/>
              </a:ext>
            </a:extLst>
          </p:cNvPr>
          <p:cNvSpPr>
            <a:spLocks noGrp="1"/>
          </p:cNvSpPr>
          <p:nvPr>
            <p:ph idx="1"/>
          </p:nvPr>
        </p:nvSpPr>
        <p:spPr>
          <a:xfrm>
            <a:off x="613455" y="4129265"/>
            <a:ext cx="8946541" cy="1364367"/>
          </a:xfrm>
        </p:spPr>
        <p:txBody>
          <a:bodyPr/>
          <a:lstStyle/>
          <a:p>
            <a:endParaRPr lang="en-US" dirty="0"/>
          </a:p>
        </p:txBody>
      </p:sp>
    </p:spTree>
    <p:extLst>
      <p:ext uri="{BB962C8B-B14F-4D97-AF65-F5344CB8AC3E}">
        <p14:creationId xmlns:p14="http://schemas.microsoft.com/office/powerpoint/2010/main" val="15326087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468</TotalTime>
  <Words>3029</Words>
  <Application>Microsoft Macintosh PowerPoint</Application>
  <PresentationFormat>Widescreen</PresentationFormat>
  <Paragraphs>110</Paragraphs>
  <Slides>28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PMingLiU</vt:lpstr>
      <vt:lpstr>Arial</vt:lpstr>
      <vt:lpstr>Calibri</vt:lpstr>
      <vt:lpstr>Century Gothic</vt:lpstr>
      <vt:lpstr>Wingdings 3</vt:lpstr>
      <vt:lpstr>Ion</vt:lpstr>
      <vt:lpstr>何謂邪教？</vt:lpstr>
      <vt:lpstr>《以神之名：信仰的背叛》</vt:lpstr>
      <vt:lpstr>攝理教</vt:lpstr>
      <vt:lpstr>攝理教</vt:lpstr>
      <vt:lpstr>第二把手揭開內幕</vt:lpstr>
      <vt:lpstr>有沒有所謂邪教？</vt:lpstr>
      <vt:lpstr>有沒有所謂邪教？</vt:lpstr>
      <vt:lpstr>關於邪教的討論</vt:lpstr>
      <vt:lpstr>雙修法並不是佛教的主流</vt:lpstr>
      <vt:lpstr>三十個論</vt:lpstr>
      <vt:lpstr>天主教沒有危害社會的行為</vt:lpstr>
      <vt:lpstr>現代摩門教沒有危害社會的行為</vt:lpstr>
      <vt:lpstr>關於邪教的討論</vt:lpstr>
      <vt:lpstr>文化相對主義？</vt:lpstr>
      <vt:lpstr>在學術上不可以判斷和價值中立？</vt:lpstr>
      <vt:lpstr>五大洋</vt:lpstr>
      <vt:lpstr>五大洋</vt:lpstr>
      <vt:lpstr>寶貝童山</vt:lpstr>
      <vt:lpstr>寶貝童山</vt:lpstr>
      <vt:lpstr>萬民中央教會</vt:lpstr>
      <vt:lpstr>萬民中央教會</vt:lpstr>
      <vt:lpstr>為什麼會有人相信邪教？</vt:lpstr>
      <vt:lpstr>為什麼會有人相信邪教？</vt:lpstr>
      <vt:lpstr>為什麼會有人相信邪教？</vt:lpstr>
      <vt:lpstr>環境因素？</vt:lpstr>
      <vt:lpstr>洗腦？</vt:lpstr>
      <vt:lpstr>洗腦？</vt:lpstr>
      <vt:lpstr>提問、回應、討論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Alex Yu 余創豪</dc:creator>
  <cp:lastModifiedBy>Chong Ho Alex Yu 余創豪</cp:lastModifiedBy>
  <cp:revision>46</cp:revision>
  <dcterms:created xsi:type="dcterms:W3CDTF">2023-03-12T23:57:28Z</dcterms:created>
  <dcterms:modified xsi:type="dcterms:W3CDTF">2023-03-14T04:11:24Z</dcterms:modified>
</cp:coreProperties>
</file>